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133"/>
  </p:notesMasterIdLst>
  <p:sldIdLst>
    <p:sldId id="426" r:id="rId2"/>
    <p:sldId id="304" r:id="rId3"/>
    <p:sldId id="257" r:id="rId4"/>
    <p:sldId id="306" r:id="rId5"/>
    <p:sldId id="405" r:id="rId6"/>
    <p:sldId id="390" r:id="rId7"/>
    <p:sldId id="359" r:id="rId8"/>
    <p:sldId id="308" r:id="rId9"/>
    <p:sldId id="265" r:id="rId10"/>
    <p:sldId id="266" r:id="rId11"/>
    <p:sldId id="309" r:id="rId12"/>
    <p:sldId id="349" r:id="rId13"/>
    <p:sldId id="264" r:id="rId14"/>
    <p:sldId id="332" r:id="rId15"/>
    <p:sldId id="333" r:id="rId16"/>
    <p:sldId id="334" r:id="rId17"/>
    <p:sldId id="337" r:id="rId18"/>
    <p:sldId id="338" r:id="rId19"/>
    <p:sldId id="339" r:id="rId20"/>
    <p:sldId id="340" r:id="rId21"/>
    <p:sldId id="341" r:id="rId22"/>
    <p:sldId id="267" r:id="rId23"/>
    <p:sldId id="269" r:id="rId24"/>
    <p:sldId id="343" r:id="rId25"/>
    <p:sldId id="344" r:id="rId26"/>
    <p:sldId id="271" r:id="rId27"/>
    <p:sldId id="268" r:id="rId28"/>
    <p:sldId id="345" r:id="rId29"/>
    <p:sldId id="346" r:id="rId30"/>
    <p:sldId id="272" r:id="rId31"/>
    <p:sldId id="273" r:id="rId32"/>
    <p:sldId id="275" r:id="rId33"/>
    <p:sldId id="276" r:id="rId34"/>
    <p:sldId id="360" r:id="rId35"/>
    <p:sldId id="274" r:id="rId36"/>
    <p:sldId id="347" r:id="rId37"/>
    <p:sldId id="277" r:id="rId38"/>
    <p:sldId id="348" r:id="rId39"/>
    <p:sldId id="270" r:id="rId40"/>
    <p:sldId id="279" r:id="rId41"/>
    <p:sldId id="280" r:id="rId42"/>
    <p:sldId id="361" r:id="rId43"/>
    <p:sldId id="330" r:id="rId44"/>
    <p:sldId id="283" r:id="rId45"/>
    <p:sldId id="284" r:id="rId46"/>
    <p:sldId id="286" r:id="rId47"/>
    <p:sldId id="288" r:id="rId48"/>
    <p:sldId id="328" r:id="rId49"/>
    <p:sldId id="310" r:id="rId50"/>
    <p:sldId id="287" r:id="rId51"/>
    <p:sldId id="351" r:id="rId52"/>
    <p:sldId id="352" r:id="rId53"/>
    <p:sldId id="353" r:id="rId54"/>
    <p:sldId id="354" r:id="rId55"/>
    <p:sldId id="355" r:id="rId56"/>
    <p:sldId id="362" r:id="rId57"/>
    <p:sldId id="363" r:id="rId58"/>
    <p:sldId id="356" r:id="rId59"/>
    <p:sldId id="357" r:id="rId60"/>
    <p:sldId id="315" r:id="rId61"/>
    <p:sldId id="364" r:id="rId62"/>
    <p:sldId id="365" r:id="rId63"/>
    <p:sldId id="316" r:id="rId64"/>
    <p:sldId id="366" r:id="rId65"/>
    <p:sldId id="367" r:id="rId66"/>
    <p:sldId id="368" r:id="rId67"/>
    <p:sldId id="369" r:id="rId68"/>
    <p:sldId id="370" r:id="rId69"/>
    <p:sldId id="371" r:id="rId70"/>
    <p:sldId id="388" r:id="rId71"/>
    <p:sldId id="317" r:id="rId72"/>
    <p:sldId id="372" r:id="rId73"/>
    <p:sldId id="396" r:id="rId74"/>
    <p:sldId id="397" r:id="rId75"/>
    <p:sldId id="398" r:id="rId76"/>
    <p:sldId id="376" r:id="rId77"/>
    <p:sldId id="375" r:id="rId78"/>
    <p:sldId id="391" r:id="rId79"/>
    <p:sldId id="320" r:id="rId80"/>
    <p:sldId id="378" r:id="rId81"/>
    <p:sldId id="380" r:id="rId82"/>
    <p:sldId id="383" r:id="rId83"/>
    <p:sldId id="381" r:id="rId84"/>
    <p:sldId id="384" r:id="rId85"/>
    <p:sldId id="382" r:id="rId86"/>
    <p:sldId id="392" r:id="rId87"/>
    <p:sldId id="285" r:id="rId88"/>
    <p:sldId id="325" r:id="rId89"/>
    <p:sldId id="326" r:id="rId90"/>
    <p:sldId id="327" r:id="rId91"/>
    <p:sldId id="377" r:id="rId92"/>
    <p:sldId id="292" r:id="rId93"/>
    <p:sldId id="293" r:id="rId94"/>
    <p:sldId id="385" r:id="rId95"/>
    <p:sldId id="294" r:id="rId96"/>
    <p:sldId id="295" r:id="rId97"/>
    <p:sldId id="296" r:id="rId98"/>
    <p:sldId id="394" r:id="rId99"/>
    <p:sldId id="387" r:id="rId100"/>
    <p:sldId id="298" r:id="rId101"/>
    <p:sldId id="386" r:id="rId102"/>
    <p:sldId id="393" r:id="rId103"/>
    <p:sldId id="395" r:id="rId104"/>
    <p:sldId id="299" r:id="rId105"/>
    <p:sldId id="301" r:id="rId106"/>
    <p:sldId id="399" r:id="rId107"/>
    <p:sldId id="402" r:id="rId108"/>
    <p:sldId id="401" r:id="rId109"/>
    <p:sldId id="400" r:id="rId110"/>
    <p:sldId id="403" r:id="rId111"/>
    <p:sldId id="412" r:id="rId112"/>
    <p:sldId id="413" r:id="rId113"/>
    <p:sldId id="414" r:id="rId114"/>
    <p:sldId id="415" r:id="rId115"/>
    <p:sldId id="416" r:id="rId116"/>
    <p:sldId id="417" r:id="rId117"/>
    <p:sldId id="418" r:id="rId118"/>
    <p:sldId id="419" r:id="rId119"/>
    <p:sldId id="421" r:id="rId120"/>
    <p:sldId id="422" r:id="rId121"/>
    <p:sldId id="423" r:id="rId122"/>
    <p:sldId id="424" r:id="rId123"/>
    <p:sldId id="420" r:id="rId124"/>
    <p:sldId id="408" r:id="rId125"/>
    <p:sldId id="409" r:id="rId126"/>
    <p:sldId id="406" r:id="rId127"/>
    <p:sldId id="410" r:id="rId128"/>
    <p:sldId id="411" r:id="rId129"/>
    <p:sldId id="425" r:id="rId130"/>
    <p:sldId id="559" r:id="rId131"/>
    <p:sldId id="558" r:id="rId132"/>
  </p:sldIdLst>
  <p:sldSz cx="9144000" cy="6858000" type="screen4x3"/>
  <p:notesSz cx="6858000" cy="9144000"/>
  <p:embeddedFontLst>
    <p:embeddedFont>
      <p:font typeface="Arial Unicode MS" panose="020B0604020202020204" pitchFamily="34" charset="-128"/>
      <p:regular r:id="rId134"/>
    </p:embeddedFont>
    <p:embeddedFont>
      <p:font typeface="Cambria Math" panose="02040503050406030204" pitchFamily="18" charset="0"/>
      <p:regular r:id="rId135"/>
    </p:embeddedFont>
    <p:embeddedFont>
      <p:font typeface="MigMix 1P" panose="020B0502020203020207" pitchFamily="34" charset="-128"/>
      <p:regular r:id="rId136"/>
      <p:bold r:id="rId137"/>
    </p:embeddedFont>
    <p:embeddedFont>
      <p:font typeface="Migu 1M" panose="020B0509020203020207" pitchFamily="49" charset="-128"/>
      <p:regular r:id="rId138"/>
      <p:bold r:id="rId139"/>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0432FF"/>
    <a:srgbClr val="942092"/>
    <a:srgbClr val="760078"/>
    <a:srgbClr val="FF40FF"/>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62" autoAdjust="0"/>
    <p:restoredTop sz="94697"/>
  </p:normalViewPr>
  <p:slideViewPr>
    <p:cSldViewPr snapToGrid="0" snapToObjects="1">
      <p:cViewPr varScale="1">
        <p:scale>
          <a:sx n="196" d="100"/>
          <a:sy n="196" d="100"/>
        </p:scale>
        <p:origin x="752" y="168"/>
      </p:cViewPr>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gMix 1P" panose="020B0502020203020207" pitchFamily="34" charset="-128"/>
                <a:ea typeface="MigMix 1P" panose="020B0502020203020207" pitchFamily="34" charset="-128"/>
              </a:defRPr>
            </a:lvl1pPr>
          </a:lstStyle>
          <a:p>
            <a:fld id="{10EEF8F6-EDB5-6644-B42D-DFAA89002644}" type="datetimeFigureOut">
              <a:rPr lang="ja-JP" altLang="en-US" smtClean="0"/>
              <a:pPr/>
              <a:t>2018/12/13</a:t>
            </a:fld>
            <a:endParaRPr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gMix 1P" panose="020B0502020203020207" pitchFamily="34" charset="-128"/>
                <a:ea typeface="MigMix 1P" panose="020B0502020203020207" pitchFamily="34" charset="-128"/>
              </a:defRPr>
            </a:lvl1pPr>
          </a:lstStyle>
          <a:p>
            <a:fld id="{3322AC35-6657-8240-ABD8-C3D323CDD5DE}" type="slidenum">
              <a:rPr lang="ja-JP" altLang="en-US" smtClean="0"/>
              <a:pPr/>
              <a:t>‹#›</a:t>
            </a:fld>
            <a:endParaRPr lang="ja-JP" altLang="en-US"/>
          </a:p>
        </p:txBody>
      </p:sp>
    </p:spTree>
    <p:extLst>
      <p:ext uri="{BB962C8B-B14F-4D97-AF65-F5344CB8AC3E}">
        <p14:creationId xmlns:p14="http://schemas.microsoft.com/office/powerpoint/2010/main" val="1347525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1pPr>
    <a:lvl2pPr marL="4572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2pPr>
    <a:lvl3pPr marL="9144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3pPr>
    <a:lvl4pPr marL="13716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4pPr>
    <a:lvl5pPr marL="18288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a:t>
            </a:fld>
            <a:endParaRPr kumimoji="1" lang="ja-JP" altLang="en-US"/>
          </a:p>
        </p:txBody>
      </p:sp>
    </p:spTree>
    <p:extLst>
      <p:ext uri="{BB962C8B-B14F-4D97-AF65-F5344CB8AC3E}">
        <p14:creationId xmlns:p14="http://schemas.microsoft.com/office/powerpoint/2010/main" val="339131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10</a:t>
            </a:fld>
            <a:endParaRPr kumimoji="1" lang="ja-JP" altLang="en-US"/>
          </a:p>
        </p:txBody>
      </p:sp>
    </p:spTree>
    <p:extLst>
      <p:ext uri="{BB962C8B-B14F-4D97-AF65-F5344CB8AC3E}">
        <p14:creationId xmlns:p14="http://schemas.microsoft.com/office/powerpoint/2010/main" val="144907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47</a:t>
            </a:fld>
            <a:endParaRPr kumimoji="1" lang="ja-JP" altLang="en-US"/>
          </a:p>
        </p:txBody>
      </p:sp>
    </p:spTree>
    <p:extLst>
      <p:ext uri="{BB962C8B-B14F-4D97-AF65-F5344CB8AC3E}">
        <p14:creationId xmlns:p14="http://schemas.microsoft.com/office/powerpoint/2010/main" val="361812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51</a:t>
            </a:fld>
            <a:endParaRPr kumimoji="1" lang="ja-JP" altLang="en-US"/>
          </a:p>
        </p:txBody>
      </p:sp>
    </p:spTree>
    <p:extLst>
      <p:ext uri="{BB962C8B-B14F-4D97-AF65-F5344CB8AC3E}">
        <p14:creationId xmlns:p14="http://schemas.microsoft.com/office/powerpoint/2010/main" val="1415370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54</a:t>
            </a:fld>
            <a:endParaRPr kumimoji="1" lang="ja-JP" altLang="en-US"/>
          </a:p>
        </p:txBody>
      </p:sp>
    </p:spTree>
    <p:extLst>
      <p:ext uri="{BB962C8B-B14F-4D97-AF65-F5344CB8AC3E}">
        <p14:creationId xmlns:p14="http://schemas.microsoft.com/office/powerpoint/2010/main" val="1601393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65</a:t>
            </a:fld>
            <a:endParaRPr kumimoji="1" lang="ja-JP" altLang="en-US"/>
          </a:p>
        </p:txBody>
      </p:sp>
    </p:spTree>
    <p:extLst>
      <p:ext uri="{BB962C8B-B14F-4D97-AF65-F5344CB8AC3E}">
        <p14:creationId xmlns:p14="http://schemas.microsoft.com/office/powerpoint/2010/main" val="1046970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99</a:t>
            </a:fld>
            <a:endParaRPr kumimoji="1" lang="ja-JP" altLang="en-US"/>
          </a:p>
        </p:txBody>
      </p:sp>
    </p:spTree>
    <p:extLst>
      <p:ext uri="{BB962C8B-B14F-4D97-AF65-F5344CB8AC3E}">
        <p14:creationId xmlns:p14="http://schemas.microsoft.com/office/powerpoint/2010/main" val="925959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00192" y="3041145"/>
            <a:ext cx="3600000" cy="74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04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0" y="360000"/>
            <a:ext cx="7885350" cy="1080000"/>
          </a:xfrm>
        </p:spPr>
        <p:txBody>
          <a:bodyPr anchor="t" anchorCtr="0">
            <a:normAutofit/>
          </a:bodyPr>
          <a:lstStyle>
            <a:lvl1pPr>
              <a:defRPr sz="4000">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1" y="360001"/>
            <a:ext cx="7883999" cy="503999"/>
          </a:xfrm>
        </p:spPr>
        <p:txBody>
          <a:bodyPr anchor="t" anchorCtr="0">
            <a:normAutofit/>
          </a:bodyPr>
          <a:lstStyle>
            <a:lvl1pPr>
              <a:defRPr sz="2400" b="1">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2017/12/07</a:t>
            </a:r>
            <a:endParaRPr kumimoji="1" lang="ja-JP" altLang="en-US"/>
          </a:p>
        </p:txBody>
      </p:sp>
      <p:sp>
        <p:nvSpPr>
          <p:cNvPr id="8" name="Footer Placeholder 7"/>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9" name="Slide Number Placeholder 8"/>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2017/12/07</a:t>
            </a:r>
            <a:endParaRPr kumimoji="1" lang="ja-JP" altLang="en-US"/>
          </a:p>
        </p:txBody>
      </p:sp>
      <p:sp>
        <p:nvSpPr>
          <p:cNvPr id="4" name="Footer Placeholder 3"/>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5" name="Slide Number Placeholder 4"/>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2017/12/07</a:t>
            </a:r>
            <a:endParaRPr kumimoji="1" lang="ja-JP" altLang="en-US"/>
          </a:p>
        </p:txBody>
      </p:sp>
      <p:sp>
        <p:nvSpPr>
          <p:cNvPr id="3" name="Footer Placeholder 2"/>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4" name="Slide Number Placeholder 3"/>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MigMix 1P" panose="020B0502020203020207" pitchFamily="34" charset="-128"/>
              </a:defRPr>
            </a:lvl1pPr>
          </a:lstStyle>
          <a:p>
            <a:r>
              <a:rPr lang="en-US" altLang="ja-JP" dirty="0"/>
              <a:t>2017/12/07</a:t>
            </a:r>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MigMix 1P" panose="020B0502020203020207" pitchFamily="34" charset="-128"/>
              </a:defRPr>
            </a:lvl1pPr>
          </a:lstStyle>
          <a:p>
            <a:fld id="{522546E2-FFC9-E74A-B833-4B01CD764E6B}" type="slidenum">
              <a:rPr lang="ja-JP" altLang="en-US" smtClean="0"/>
              <a:pPr/>
              <a:t>‹#›</a:t>
            </a:fld>
            <a:endParaRPr lang="ja-JP" altLang="en-US"/>
          </a:p>
        </p:txBody>
      </p:sp>
    </p:spTree>
    <p:extLst>
      <p:ext uri="{BB962C8B-B14F-4D97-AF65-F5344CB8AC3E}">
        <p14:creationId xmlns:p14="http://schemas.microsoft.com/office/powerpoint/2010/main" val="1507715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hdr="0"/>
  <p:txStyles>
    <p:titleStyle>
      <a:lvl1pPr algn="l" defTabSz="914400" rtl="0" eaLnBrk="1" latinLnBrk="0" hangingPunct="1">
        <a:lnSpc>
          <a:spcPct val="90000"/>
        </a:lnSpc>
        <a:spcBef>
          <a:spcPct val="0"/>
        </a:spcBef>
        <a:buNone/>
        <a:defRPr kumimoji="1" sz="4400" b="0" i="0" kern="1200">
          <a:solidFill>
            <a:schemeClr val="tx1"/>
          </a:solidFill>
          <a:latin typeface="MigMix 1P" panose="020B0502020203020207" pitchFamily="34" charset="-128"/>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MigMix 1P" panose="020B0502020203020207" pitchFamily="34" charset="-12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MigMix 1P" panose="020B0502020203020207" pitchFamily="34" charset="-12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igMix 1P" panose="020B0502020203020207" pitchFamily="34" charset="-12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odelica.org/documents/ModelicaSpec32Revision1.pdf" TargetMode="External"/><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3.xml"/><Relationship Id="rId5" Type="http://schemas.openxmlformats.org/officeDocument/2006/relationships/image" Target="../media/image210.png"/><Relationship Id="rId4" Type="http://schemas.openxmlformats.org/officeDocument/2006/relationships/image" Target="../media/image209.png"/></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3.png"/><Relationship Id="rId3" Type="http://schemas.openxmlformats.org/officeDocument/2006/relationships/image" Target="../media/image1780.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image" Target="../media/image211.emf"/><Relationship Id="rId1" Type="http://schemas.openxmlformats.org/officeDocument/2006/relationships/slideLayout" Target="../slideLayouts/slideLayout2.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3.png"/><Relationship Id="rId15" Type="http://schemas.openxmlformats.org/officeDocument/2006/relationships/image" Target="../media/image87.png"/><Relationship Id="rId10" Type="http://schemas.openxmlformats.org/officeDocument/2006/relationships/image" Target="../media/image219.png"/><Relationship Id="rId4" Type="http://schemas.openxmlformats.org/officeDocument/2006/relationships/image" Target="../media/image214.png"/><Relationship Id="rId9" Type="http://schemas.openxmlformats.org/officeDocument/2006/relationships/image" Target="../media/image218.png"/><Relationship Id="rId1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image" Target="../media/image1790.png"/><Relationship Id="rId1" Type="http://schemas.openxmlformats.org/officeDocument/2006/relationships/slideLayout" Target="../slideLayouts/slideLayout3.xml"/><Relationship Id="rId5" Type="http://schemas.openxmlformats.org/officeDocument/2006/relationships/image" Target="../media/image224.png"/><Relationship Id="rId4" Type="http://schemas.openxmlformats.org/officeDocument/2006/relationships/image" Target="../media/image211.png"/></Relationships>
</file>

<file path=ppt/slides/_rels/slide11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2.png"/><Relationship Id="rId1" Type="http://schemas.openxmlformats.org/officeDocument/2006/relationships/slideLayout" Target="../slideLayouts/slideLayout3.xml"/><Relationship Id="rId5" Type="http://schemas.openxmlformats.org/officeDocument/2006/relationships/image" Target="../media/image229.png"/><Relationship Id="rId4" Type="http://schemas.openxmlformats.org/officeDocument/2006/relationships/image" Target="../media/image228.png"/></Relationships>
</file>

<file path=ppt/slides/_rels/slide11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3.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1930.png"/><Relationship Id="rId10" Type="http://schemas.openxmlformats.org/officeDocument/2006/relationships/image" Target="../media/image239.png"/><Relationship Id="rId4" Type="http://schemas.openxmlformats.org/officeDocument/2006/relationships/image" Target="../media/image234.png"/><Relationship Id="rId9" Type="http://schemas.openxmlformats.org/officeDocument/2006/relationships/image" Target="../media/image2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3.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31.png"/><Relationship Id="rId1" Type="http://schemas.openxmlformats.org/officeDocument/2006/relationships/slideLayout" Target="../slideLayouts/slideLayout3.xml"/><Relationship Id="rId5" Type="http://schemas.openxmlformats.org/officeDocument/2006/relationships/image" Target="../media/image249.png"/><Relationship Id="rId4" Type="http://schemas.openxmlformats.org/officeDocument/2006/relationships/image" Target="../media/image24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5" Type="http://schemas.openxmlformats.org/officeDocument/2006/relationships/image" Target="../media/image253.png"/><Relationship Id="rId4" Type="http://schemas.openxmlformats.org/officeDocument/2006/relationships/image" Target="../media/image252.png"/></Relationships>
</file>

<file path=ppt/slides/_rels/slide12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3.xml"/><Relationship Id="rId5" Type="http://schemas.openxmlformats.org/officeDocument/2006/relationships/image" Target="../media/image256.png"/><Relationship Id="rId4" Type="http://schemas.openxmlformats.org/officeDocument/2006/relationships/image" Target="../media/image250.png"/></Relationships>
</file>

<file path=ppt/slides/_rels/slide12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7.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github.com/modelica/ModelicaStandardLibrary/blob/master/LICENSE"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image" Target="../media/image88.emf"/><Relationship Id="rId1" Type="http://schemas.openxmlformats.org/officeDocument/2006/relationships/slideLayout" Target="../slideLayouts/slideLayout3.xml"/><Relationship Id="rId4" Type="http://schemas.openxmlformats.org/officeDocument/2006/relationships/image" Target="../media/image741.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810.pn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20.png"/><Relationship Id="rId7" Type="http://schemas.openxmlformats.org/officeDocument/2006/relationships/image" Target="../media/image110.png"/><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120.png"/><Relationship Id="rId5" Type="http://schemas.openxmlformats.org/officeDocument/2006/relationships/image" Target="../media/image108.png"/><Relationship Id="rId10" Type="http://schemas.openxmlformats.org/officeDocument/2006/relationships/image" Target="../media/image1110.png"/><Relationship Id="rId4" Type="http://schemas.openxmlformats.org/officeDocument/2006/relationships/image" Target="../media/image86.png"/><Relationship Id="rId9"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990.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1.png"/><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 Id="rId5" Type="http://schemas.openxmlformats.org/officeDocument/2006/relationships/image" Target="../media/image147.png"/><Relationship Id="rId4" Type="http://schemas.openxmlformats.org/officeDocument/2006/relationships/image" Target="../media/image146.png"/></Relationships>
</file>

<file path=ppt/slides/_rels/slide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image" Target="../media/image159.png"/></Relationships>
</file>

<file path=ppt/slides/_rels/slide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10.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4.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 Id="rId5" Type="http://schemas.openxmlformats.org/officeDocument/2006/relationships/image" Target="../media/image173.png"/><Relationship Id="rId4" Type="http://schemas.openxmlformats.org/officeDocument/2006/relationships/image" Target="../media/image172.png"/></Relationships>
</file>

<file path=ppt/slides/_rels/slide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7.png"/><Relationship Id="rId7" Type="http://schemas.openxmlformats.org/officeDocument/2006/relationships/image" Target="../media/image1080.png"/><Relationship Id="rId2" Type="http://schemas.openxmlformats.org/officeDocument/2006/relationships/image" Target="../media/image175.emf"/><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2.png"/></Relationships>
</file>

<file path=ppt/slides/_rels/slide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 Id="rId6" Type="http://schemas.openxmlformats.org/officeDocument/2006/relationships/image" Target="../media/image186.png"/><Relationship Id="rId5" Type="http://schemas.openxmlformats.org/officeDocument/2006/relationships/image" Target="../media/image176.png"/><Relationship Id="rId4" Type="http://schemas.openxmlformats.org/officeDocument/2006/relationships/image" Target="../media/image185.png"/></Relationships>
</file>

<file path=ppt/slides/_rels/slide89.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42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8.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xml"/><Relationship Id="rId5" Type="http://schemas.openxmlformats.org/officeDocument/2006/relationships/image" Target="../media/image197.png"/><Relationship Id="rId4" Type="http://schemas.openxmlformats.org/officeDocument/2006/relationships/image" Target="../media/image196.png"/></Relationships>
</file>

<file path=ppt/slides/_rels/slide9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3.xml"/><Relationship Id="rId5" Type="http://schemas.openxmlformats.org/officeDocument/2006/relationships/image" Target="../media/image202.png"/><Relationship Id="rId4" Type="http://schemas.openxmlformats.org/officeDocument/2006/relationships/image" Target="../media/image201.png"/></Relationships>
</file>

<file path=ppt/slides/_rels/slide99.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en-US" altLang="ja-JP" sz="4000" dirty="0" err="1">
                <a:latin typeface="MigMix 1P" charset="-128"/>
                <a:ea typeface="MigMix 1P" charset="-128"/>
                <a:cs typeface="MigMix 1P" charset="-128"/>
              </a:rPr>
              <a:t>OpenModelica</a:t>
            </a:r>
            <a:r>
              <a:rPr kumimoji="1" lang="ja-JP" altLang="en-US" sz="4000" dirty="0">
                <a:latin typeface="MigMix 1P" charset="-128"/>
                <a:ea typeface="MigMix 1P" charset="-128"/>
                <a:cs typeface="MigMix 1P" charset="-128"/>
              </a:rPr>
              <a:t>講習中級</a:t>
            </a:r>
            <a:br>
              <a:rPr kumimoji="1" lang="en-US" altLang="ja-JP" sz="4000" dirty="0">
                <a:latin typeface="MigMix 1P" charset="-128"/>
                <a:ea typeface="MigMix 1P" charset="-128"/>
                <a:cs typeface="MigMix 1P" charset="-128"/>
              </a:rPr>
            </a:br>
            <a:r>
              <a:rPr kumimoji="1" lang="en-US" altLang="ja-JP" sz="4000" dirty="0" err="1">
                <a:latin typeface="MigMix 1P" charset="-128"/>
                <a:ea typeface="MigMix 1P" charset="-128"/>
                <a:cs typeface="MigMix 1P" charset="-128"/>
              </a:rPr>
              <a:t>Modelica.Fluid</a:t>
            </a:r>
            <a:r>
              <a:rPr kumimoji="1" lang="ja-JP" altLang="en-US" sz="4000" dirty="0">
                <a:latin typeface="MigMix 1P" charset="-128"/>
                <a:ea typeface="MigMix 1P" charset="-128"/>
                <a:cs typeface="MigMix 1P" charset="-128"/>
              </a:rPr>
              <a:t>ライブラリ解説</a:t>
            </a:r>
          </a:p>
        </p:txBody>
      </p:sp>
      <p:sp>
        <p:nvSpPr>
          <p:cNvPr id="3" name="サブタイトル 2"/>
          <p:cNvSpPr>
            <a:spLocks noGrp="1"/>
          </p:cNvSpPr>
          <p:nvPr>
            <p:ph type="subTitle" idx="1"/>
          </p:nvPr>
        </p:nvSpPr>
        <p:spPr/>
        <p:txBody>
          <a:bodyPr>
            <a:normAutofit/>
          </a:bodyPr>
          <a:lstStyle/>
          <a:p>
            <a:r>
              <a:rPr kumimoji="1" lang="en-US" altLang="ja-JP" sz="2800" dirty="0">
                <a:latin typeface="MigMix 1P" charset="-128"/>
                <a:ea typeface="MigMix 1P" charset="-128"/>
                <a:cs typeface="MigMix 1P" charset="-128"/>
              </a:rPr>
              <a:t>3.</a:t>
            </a:r>
            <a:r>
              <a:rPr lang="en-US" altLang="ja-JP" sz="2800" dirty="0">
                <a:latin typeface="MigMix 1P" charset="-128"/>
                <a:ea typeface="MigMix 1P" charset="-128"/>
                <a:cs typeface="MigMix 1P" charset="-128"/>
              </a:rPr>
              <a:t> </a:t>
            </a:r>
            <a:r>
              <a:rPr kumimoji="1" lang="en-US" altLang="ja-JP" sz="2800" dirty="0" err="1">
                <a:latin typeface="MigMix 1P" charset="-128"/>
                <a:ea typeface="MigMix 1P" charset="-128"/>
                <a:cs typeface="MigMix 1P" charset="-128"/>
              </a:rPr>
              <a:t>Modelica.Fluid</a:t>
            </a:r>
            <a:r>
              <a:rPr kumimoji="1" lang="ja-JP" altLang="en-US" sz="2800" dirty="0">
                <a:latin typeface="MigMix 1P" charset="-128"/>
                <a:ea typeface="MigMix 1P" charset="-128"/>
                <a:cs typeface="MigMix 1P" charset="-128"/>
              </a:rPr>
              <a:t>ライブラリ</a:t>
            </a:r>
            <a:endParaRPr kumimoji="1" lang="en-US" altLang="ja-JP" sz="28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2017</a:t>
            </a:r>
            <a:r>
              <a:rPr lang="ja-JP" altLang="en-US" sz="2000" dirty="0">
                <a:latin typeface="MigMix 1P" charset="-128"/>
                <a:ea typeface="MigMix 1P" charset="-128"/>
                <a:cs typeface="MigMix 1P" charset="-128"/>
              </a:rPr>
              <a:t>年</a:t>
            </a:r>
            <a:r>
              <a:rPr lang="en-US" altLang="ja-JP" sz="2000" dirty="0">
                <a:latin typeface="MigMix 1P" charset="-128"/>
                <a:ea typeface="MigMix 1P" charset="-128"/>
                <a:cs typeface="MigMix 1P" charset="-128"/>
              </a:rPr>
              <a:t>12</a:t>
            </a:r>
            <a:r>
              <a:rPr lang="ja-JP" altLang="en-US" sz="2000" dirty="0">
                <a:latin typeface="MigMix 1P" charset="-128"/>
                <a:ea typeface="MigMix 1P" charset="-128"/>
                <a:cs typeface="MigMix 1P" charset="-128"/>
              </a:rPr>
              <a:t>月</a:t>
            </a:r>
            <a:r>
              <a:rPr lang="en-US" altLang="ja-JP" sz="2000" dirty="0">
                <a:latin typeface="MigMix 1P" charset="-128"/>
                <a:ea typeface="MigMix 1P" charset="-128"/>
                <a:cs typeface="MigMix 1P" charset="-128"/>
              </a:rPr>
              <a:t>7</a:t>
            </a:r>
            <a:r>
              <a:rPr lang="ja-JP" altLang="en-US" sz="2000" dirty="0">
                <a:latin typeface="MigMix 1P" charset="-128"/>
                <a:ea typeface="MigMix 1P" charset="-128"/>
                <a:cs typeface="MigMix 1P" charset="-128"/>
              </a:rPr>
              <a:t>日　田中</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周</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有限会社アマネ流研</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4" name="日付プレースホルダー 3"/>
          <p:cNvSpPr>
            <a:spLocks noGrp="1"/>
          </p:cNvSpPr>
          <p:nvPr>
            <p:ph type="dt" sz="half" idx="10"/>
          </p:nvPr>
        </p:nvSpPr>
        <p:spPr/>
        <p:txBody>
          <a:bodyPr/>
          <a:lstStyle/>
          <a:p>
            <a:r>
              <a:rPr kumimoji="1" lang="en-US" altLang="ja-JP" dirty="0">
                <a:latin typeface="MigMix 1P" charset="-128"/>
                <a:ea typeface="MigMix 1P" charset="-128"/>
                <a:cs typeface="MigMix 1P" charset="-128"/>
              </a:rPr>
              <a:t>2017/12/07</a:t>
            </a:r>
            <a:endParaRPr kumimoji="1" lang="ja-JP" altLang="en-US" dirty="0">
              <a:latin typeface="MigMix 1P" charset="-128"/>
              <a:ea typeface="MigMix 1P" charset="-128"/>
              <a:cs typeface="MigMix 1P" charset="-128"/>
            </a:endParaRPr>
          </a:p>
        </p:txBody>
      </p:sp>
      <p:sp>
        <p:nvSpPr>
          <p:cNvPr id="5" name="スライド番号プレースホルダー 4"/>
          <p:cNvSpPr>
            <a:spLocks noGrp="1"/>
          </p:cNvSpPr>
          <p:nvPr>
            <p:ph type="sldNum" sz="quarter" idx="12"/>
          </p:nvPr>
        </p:nvSpPr>
        <p:spPr/>
        <p:txBody>
          <a:bodyPr/>
          <a:lstStyle/>
          <a:p>
            <a:fld id="{522546E2-FFC9-E74A-B833-4B01CD764E6B}" type="slidenum">
              <a:rPr kumimoji="1" lang="ja-JP" altLang="en-US" smtClean="0">
                <a:latin typeface="MigMix 1P" charset="-128"/>
                <a:ea typeface="MigMix 1P" charset="-128"/>
                <a:cs typeface="MigMix 1P" charset="-128"/>
              </a:rPr>
              <a:t>1</a:t>
            </a:fld>
            <a:endParaRPr kumimoji="1" lang="ja-JP" altLang="en-US"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kumimoji="1" lang="ja-JP" altLang="en-US" dirty="0">
                <a:latin typeface="MigMix 1P" charset="-128"/>
                <a:ea typeface="MigMix 1P" charset="-128"/>
                <a:cs typeface="MigMix 1P" charset="-128"/>
              </a:rPr>
              <a:t>オープン</a:t>
            </a:r>
            <a:r>
              <a:rPr kumimoji="1" lang="en-US" altLang="ja-JP" dirty="0">
                <a:latin typeface="MigMix 1P" charset="-128"/>
                <a:ea typeface="MigMix 1P" charset="-128"/>
                <a:cs typeface="MigMix 1P" charset="-128"/>
              </a:rPr>
              <a:t>CAE</a:t>
            </a:r>
            <a:r>
              <a:rPr kumimoji="1" lang="ja-JP" altLang="en-US" dirty="0">
                <a:latin typeface="MigMix 1P" charset="-128"/>
                <a:ea typeface="MigMix 1P" charset="-128"/>
                <a:cs typeface="MigMix 1P" charset="-128"/>
              </a:rPr>
              <a:t>シンポジウム講習会</a:t>
            </a:r>
          </a:p>
        </p:txBody>
      </p:sp>
    </p:spTree>
    <p:extLst>
      <p:ext uri="{BB962C8B-B14F-4D97-AF65-F5344CB8AC3E}">
        <p14:creationId xmlns:p14="http://schemas.microsoft.com/office/powerpoint/2010/main" val="65624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0001"/>
            <a:ext cx="7883999" cy="503999"/>
          </a:xfrm>
        </p:spPr>
        <p:txBody>
          <a:bodyPr/>
          <a:lstStyle/>
          <a:p>
            <a:r>
              <a:rPr lang="en-US" altLang="ja-JP" dirty="0" err="1"/>
              <a:t>FluidPort</a:t>
            </a:r>
            <a:endParaRPr kumimoji="1" lang="ja-JP" altLang="en-US" dirty="0"/>
          </a:p>
        </p:txBody>
      </p:sp>
      <p:sp>
        <p:nvSpPr>
          <p:cNvPr id="19" name="正方形/長方形 18"/>
          <p:cNvSpPr/>
          <p:nvPr/>
        </p:nvSpPr>
        <p:spPr>
          <a:xfrm>
            <a:off x="927230" y="3580037"/>
            <a:ext cx="6957103" cy="2739211"/>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p>
          <a:p>
            <a:r>
              <a:rPr lang="ja-JP" altLang="en-US"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t>
            </a:r>
          </a:p>
          <a:p>
            <a:r>
              <a:rPr lang="ja-JP" altLang="en-US" sz="1400" dirty="0">
                <a:latin typeface="MigMix 1P" panose="020B0502020203020207" pitchFamily="34" charset="-128"/>
              </a:rPr>
              <a:t>　</a:t>
            </a:r>
            <a:r>
              <a:rPr lang="en-US" altLang="ja-JP" sz="1400" dirty="0">
                <a:latin typeface="Migu 1M" charset="-128"/>
                <a:ea typeface="Migu 1M" charset="-128"/>
                <a:cs typeface="Migu 1M" charset="-128"/>
              </a:rPr>
              <a:t>0 = </a:t>
            </a:r>
            <a:r>
              <a:rPr lang="en-US" altLang="ja-JP" sz="1400" dirty="0" err="1">
                <a:latin typeface="Migu 1M" charset="-128"/>
                <a:ea typeface="Migu 1M" charset="-128"/>
                <a:cs typeface="Migu 1M" charset="-128"/>
              </a:rPr>
              <a:t>port_a.m_flow</a:t>
            </a:r>
            <a:r>
              <a:rPr lang="en-US" altLang="ja-JP" sz="1400" dirty="0">
                <a:latin typeface="Migu 1M" charset="-128"/>
                <a:ea typeface="Migu 1M" charset="-128"/>
                <a:cs typeface="Migu 1M" charset="-128"/>
              </a:rPr>
              <a:t> + </a:t>
            </a:r>
            <a:r>
              <a:rPr lang="en-US" altLang="ja-JP" sz="1400" dirty="0" err="1">
                <a:latin typeface="Migu 1M" charset="-128"/>
                <a:ea typeface="Migu 1M" charset="-128"/>
                <a:cs typeface="Migu 1M" charset="-128"/>
              </a:rPr>
              <a:t>port_b.m_flow</a:t>
            </a:r>
            <a:r>
              <a:rPr lang="en-US" altLang="ja-JP" sz="1400" dirty="0">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ja-JP" altLang="en-US"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port_a.Xi_outflow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port_b.Xi_outflow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port_a.C_outflow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port_b.C_outflow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port_b.h_outflow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height_ab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port_a.h_outflow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height_ab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StaticPipe</a:t>
            </a:r>
            <a:r>
              <a:rPr lang="en-US" altLang="ja-JP" sz="1400" dirty="0">
                <a:solidFill>
                  <a:srgbClr val="000000"/>
                </a:solidFill>
                <a:latin typeface="Migu 1M" charset="-128"/>
                <a:ea typeface="Migu 1M" charset="-128"/>
                <a:cs typeface="Migu 1M" charset="-128"/>
              </a:rPr>
              <a:t>;</a:t>
            </a:r>
          </a:p>
        </p:txBody>
      </p:sp>
      <p:sp>
        <p:nvSpPr>
          <p:cNvPr id="22" name="正方形/長方形 21"/>
          <p:cNvSpPr/>
          <p:nvPr/>
        </p:nvSpPr>
        <p:spPr>
          <a:xfrm>
            <a:off x="5232912" y="5350941"/>
            <a:ext cx="1967696" cy="449607"/>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テキスト ボックス 22"/>
          <p:cNvSpPr txBox="1"/>
          <p:nvPr/>
        </p:nvSpPr>
        <p:spPr>
          <a:xfrm>
            <a:off x="628650" y="864000"/>
            <a:ext cx="7022452" cy="400110"/>
          </a:xfrm>
          <a:prstGeom prst="rect">
            <a:avLst/>
          </a:prstGeom>
          <a:noFill/>
        </p:spPr>
        <p:txBody>
          <a:bodyPr wrap="square" rtlCol="0">
            <a:spAutoFit/>
          </a:bodyPr>
          <a:lstStyle/>
          <a:p>
            <a:r>
              <a:rPr lang="en-US" altLang="ja-JP" sz="2000" b="1">
                <a:solidFill>
                  <a:srgbClr val="0070C0"/>
                </a:solidFill>
                <a:latin typeface="MigMix 1P" charset="-128"/>
                <a:ea typeface="MigMix 1P" charset="-128"/>
                <a:cs typeface="MigMix 1P" charset="-128"/>
              </a:rPr>
              <a:t>(4) </a:t>
            </a:r>
            <a:r>
              <a:rPr lang="ja-JP" altLang="en-US" sz="2000" b="1" dirty="0">
                <a:solidFill>
                  <a:srgbClr val="0070C0"/>
                </a:solidFill>
                <a:latin typeface="MigMix 1P" charset="-128"/>
                <a:ea typeface="MigMix 1P" charset="-128"/>
                <a:cs typeface="MigMix 1P" charset="-128"/>
              </a:rPr>
              <a:t>コンポーネント内部での</a:t>
            </a:r>
            <a:r>
              <a:rPr lang="en-US" altLang="ja-JP" sz="2000" b="1" dirty="0">
                <a:solidFill>
                  <a:srgbClr val="0070C0"/>
                </a:solidFill>
                <a:latin typeface="MigMix 1P" charset="-128"/>
                <a:ea typeface="MigMix 1P" charset="-128"/>
                <a:cs typeface="MigMix 1P" charset="-128"/>
              </a:rPr>
              <a:t> stream </a:t>
            </a:r>
            <a:r>
              <a:rPr lang="ja-JP" altLang="en-US" sz="2000" b="1" dirty="0">
                <a:solidFill>
                  <a:srgbClr val="0070C0"/>
                </a:solidFill>
                <a:latin typeface="MigMix 1P" charset="-128"/>
                <a:ea typeface="MigMix 1P" charset="-128"/>
                <a:cs typeface="MigMix 1P" charset="-128"/>
              </a:rPr>
              <a:t>変数の扱い</a:t>
            </a:r>
            <a:endParaRPr kumimoji="1" lang="ja-JP" altLang="en-US" sz="2000" b="1" dirty="0">
              <a:solidFill>
                <a:srgbClr val="0070C0"/>
              </a:solidFill>
              <a:latin typeface="MigMix 1P" charset="-128"/>
              <a:ea typeface="MigMix 1P" charset="-128"/>
              <a:cs typeface="MigMix 1P" charset="-128"/>
            </a:endParaRPr>
          </a:p>
        </p:txBody>
      </p:sp>
      <p:sp>
        <p:nvSpPr>
          <p:cNvPr id="25" name="テキスト ボックス 24"/>
          <p:cNvSpPr txBox="1"/>
          <p:nvPr/>
        </p:nvSpPr>
        <p:spPr>
          <a:xfrm>
            <a:off x="5526956" y="4389289"/>
            <a:ext cx="2357377" cy="923330"/>
          </a:xfrm>
          <a:prstGeom prst="rect">
            <a:avLst/>
          </a:prstGeom>
          <a:noFill/>
        </p:spPr>
        <p:txBody>
          <a:bodyPr wrap="square" rtlCol="0">
            <a:spAutoFit/>
          </a:bodyPr>
          <a:lstStyle/>
          <a:p>
            <a:r>
              <a:rPr kumimoji="1" lang="ja-JP" altLang="en-US" dirty="0">
                <a:solidFill>
                  <a:srgbClr val="0070C0"/>
                </a:solidFill>
                <a:latin typeface="Migu 1M" charset="-128"/>
                <a:ea typeface="Migu 1M" charset="-128"/>
                <a:cs typeface="Migu 1M" charset="-128"/>
              </a:rPr>
              <a:t>エンタルピは</a:t>
            </a:r>
            <a:endParaRPr kumimoji="1" lang="en-US" altLang="ja-JP" dirty="0">
              <a:solidFill>
                <a:srgbClr val="0070C0"/>
              </a:solidFill>
              <a:latin typeface="Migu 1M" charset="-128"/>
              <a:ea typeface="Migu 1M" charset="-128"/>
              <a:cs typeface="Migu 1M" charset="-128"/>
            </a:endParaRPr>
          </a:p>
          <a:p>
            <a:r>
              <a:rPr kumimoji="1" lang="ja-JP" altLang="en-US" dirty="0">
                <a:solidFill>
                  <a:srgbClr val="0070C0"/>
                </a:solidFill>
                <a:latin typeface="Migu 1M" charset="-128"/>
                <a:ea typeface="Migu 1M" charset="-128"/>
                <a:cs typeface="Migu 1M" charset="-128"/>
              </a:rPr>
              <a:t>パイプ両端の高低差を考慮する。</a:t>
            </a:r>
          </a:p>
        </p:txBody>
      </p:sp>
      <p:sp>
        <p:nvSpPr>
          <p:cNvPr id="5" name="テキスト ボックス 4"/>
          <p:cNvSpPr txBox="1"/>
          <p:nvPr/>
        </p:nvSpPr>
        <p:spPr>
          <a:xfrm>
            <a:off x="628649" y="1223451"/>
            <a:ext cx="6136423" cy="1323439"/>
          </a:xfrm>
          <a:prstGeom prst="rect">
            <a:avLst/>
          </a:prstGeom>
          <a:noFill/>
        </p:spPr>
        <p:txBody>
          <a:bodyPr wrap="square" rtlCol="0">
            <a:spAutoFit/>
          </a:bodyPr>
          <a:lstStyle/>
          <a:p>
            <a:r>
              <a:rPr kumimoji="1" lang="en-US" altLang="ja-JP" sz="2000" dirty="0" err="1">
                <a:latin typeface="MigMix 1P" panose="020B0502020203020207" pitchFamily="34" charset="-128"/>
              </a:rPr>
              <a:t>port_h_outflow</a:t>
            </a:r>
            <a:r>
              <a:rPr kumimoji="1" lang="ja-JP" altLang="en-US" sz="2000" dirty="0">
                <a:latin typeface="MigMix 1P" charset="-128"/>
                <a:ea typeface="MigMix 1P" charset="-128"/>
                <a:cs typeface="MigMix 1P" charset="-128"/>
              </a:rPr>
              <a:t>：比エンタルピ</a:t>
            </a:r>
            <a:endParaRPr kumimoji="1" lang="en-US" altLang="ja-JP" sz="2000" dirty="0">
              <a:latin typeface="MigMix 1P" charset="-128"/>
              <a:ea typeface="MigMix 1P" charset="-128"/>
              <a:cs typeface="MigMix 1P" charset="-128"/>
            </a:endParaRPr>
          </a:p>
          <a:p>
            <a:r>
              <a:rPr kumimoji="1" lang="en-US" altLang="ja-JP" sz="2000" dirty="0" err="1">
                <a:latin typeface="MigMix 1P" panose="020B0502020203020207" pitchFamily="34" charset="-128"/>
              </a:rPr>
              <a:t>port_x.X</a:t>
            </a:r>
            <a:r>
              <a:rPr lang="en-US" altLang="ja-JP" sz="2000" dirty="0" err="1">
                <a:latin typeface="MigMix 1P" panose="020B0502020203020207" pitchFamily="34" charset="-128"/>
              </a:rPr>
              <a:t>i_outfow</a:t>
            </a:r>
            <a:r>
              <a:rPr lang="ja-JP" altLang="en-US" sz="2000" dirty="0">
                <a:latin typeface="MigMix 1P" charset="-128"/>
                <a:ea typeface="MigMix 1P" charset="-128"/>
                <a:cs typeface="MigMix 1P" charset="-128"/>
              </a:rPr>
              <a:t>：質量分率</a:t>
            </a:r>
            <a:endParaRPr lang="en-US" altLang="ja-JP" sz="2000" dirty="0">
              <a:latin typeface="MigMix 1P" charset="-128"/>
              <a:ea typeface="MigMix 1P" charset="-128"/>
              <a:cs typeface="MigMix 1P" charset="-128"/>
            </a:endParaRPr>
          </a:p>
          <a:p>
            <a:r>
              <a:rPr lang="en-US" altLang="ja-JP" sz="2000" dirty="0" err="1">
                <a:latin typeface="MigMix 1P" panose="020B0502020203020207" pitchFamily="34" charset="-128"/>
              </a:rPr>
              <a:t>port_a.C_outflow</a:t>
            </a:r>
            <a:r>
              <a:rPr lang="ja-JP" altLang="en-US" sz="2000" dirty="0">
                <a:latin typeface="MigMix 1P" charset="-128"/>
                <a:ea typeface="MigMix 1P" charset="-128"/>
                <a:cs typeface="MigMix 1P" charset="-128"/>
              </a:rPr>
              <a:t>：付加的物質濃度（微小物質濃度）</a:t>
            </a:r>
            <a:endParaRPr lang="en-US" altLang="ja-JP" sz="2000" dirty="0">
              <a:latin typeface="MigMix 1P" charset="-128"/>
              <a:ea typeface="MigMix 1P" charset="-128"/>
              <a:cs typeface="MigMix 1P" charset="-128"/>
            </a:endParaRPr>
          </a:p>
        </p:txBody>
      </p:sp>
      <p:sp>
        <p:nvSpPr>
          <p:cNvPr id="7" name="右中かっこ 6"/>
          <p:cNvSpPr/>
          <p:nvPr/>
        </p:nvSpPr>
        <p:spPr>
          <a:xfrm>
            <a:off x="6457950" y="1200942"/>
            <a:ext cx="175961" cy="9526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8" name="テキスト ボックス 7"/>
          <p:cNvSpPr txBox="1"/>
          <p:nvPr/>
        </p:nvSpPr>
        <p:spPr>
          <a:xfrm>
            <a:off x="6699404" y="1011532"/>
            <a:ext cx="2034557" cy="1323439"/>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コンポーネント内部で計算した流出時の値を設定する。</a:t>
            </a:r>
          </a:p>
        </p:txBody>
      </p:sp>
      <p:sp>
        <p:nvSpPr>
          <p:cNvPr id="9" name="テキスト ボックス 8"/>
          <p:cNvSpPr txBox="1"/>
          <p:nvPr/>
        </p:nvSpPr>
        <p:spPr>
          <a:xfrm>
            <a:off x="919415" y="3243095"/>
            <a:ext cx="4775200" cy="369332"/>
          </a:xfrm>
          <a:prstGeom prst="rect">
            <a:avLst/>
          </a:prstGeom>
          <a:noFill/>
        </p:spPr>
        <p:txBody>
          <a:bodyPr wrap="square" rtlCol="0">
            <a:spAutoFit/>
          </a:bodyPr>
          <a:lstStyle/>
          <a:p>
            <a:r>
              <a:rPr kumimoji="1" lang="en-US" altLang="ja-JP" b="1" dirty="0" err="1">
                <a:solidFill>
                  <a:srgbClr val="0070C0"/>
                </a:solidFill>
                <a:latin typeface="MigMix 1P" charset="-128"/>
                <a:ea typeface="MigMix 1P" charset="-128"/>
                <a:cs typeface="MigMix 1P" charset="-128"/>
              </a:rPr>
              <a:t>StaticPipe</a:t>
            </a:r>
            <a:r>
              <a:rPr kumimoji="1" lang="en-US" altLang="ja-JP" b="1" dirty="0">
                <a:solidFill>
                  <a:srgbClr val="0070C0"/>
                </a:solidFill>
                <a:latin typeface="MigMix 1P" charset="-128"/>
                <a:ea typeface="MigMix 1P" charset="-128"/>
                <a:cs typeface="MigMix 1P" charset="-128"/>
              </a:rPr>
              <a:t> </a:t>
            </a:r>
            <a:r>
              <a:rPr kumimoji="1" lang="ja-JP" altLang="en-US" b="1" dirty="0">
                <a:solidFill>
                  <a:srgbClr val="0070C0"/>
                </a:solidFill>
                <a:latin typeface="MigMix 1P" charset="-128"/>
                <a:ea typeface="MigMix 1P" charset="-128"/>
                <a:cs typeface="MigMix 1P" charset="-128"/>
              </a:rPr>
              <a:t>のソースコードより抜粋</a:t>
            </a:r>
          </a:p>
        </p:txBody>
      </p:sp>
      <p:sp>
        <p:nvSpPr>
          <p:cNvPr id="27" name="日付プレースホルダー 26"/>
          <p:cNvSpPr>
            <a:spLocks noGrp="1"/>
          </p:cNvSpPr>
          <p:nvPr>
            <p:ph type="dt" sz="half" idx="10"/>
          </p:nvPr>
        </p:nvSpPr>
        <p:spPr/>
        <p:txBody>
          <a:bodyPr/>
          <a:lstStyle/>
          <a:p>
            <a:r>
              <a:rPr lang="en-US" altLang="ja-JP"/>
              <a:t>2017/12/07</a:t>
            </a:r>
            <a:endParaRPr lang="ja-JP" altLang="en-US"/>
          </a:p>
        </p:txBody>
      </p:sp>
      <p:sp>
        <p:nvSpPr>
          <p:cNvPr id="28" name="スライド番号プレースホルダー 27"/>
          <p:cNvSpPr>
            <a:spLocks noGrp="1"/>
          </p:cNvSpPr>
          <p:nvPr>
            <p:ph type="sldNum" sz="quarter" idx="12"/>
          </p:nvPr>
        </p:nvSpPr>
        <p:spPr/>
        <p:txBody>
          <a:bodyPr/>
          <a:lstStyle/>
          <a:p>
            <a:fld id="{522546E2-FFC9-E74A-B833-4B01CD764E6B}" type="slidenum">
              <a:rPr lang="ja-JP" altLang="en-US" smtClean="0"/>
              <a:pPr/>
              <a:t>10</a:t>
            </a:fld>
            <a:endParaRPr lang="ja-JP" altLang="en-US"/>
          </a:p>
        </p:txBody>
      </p:sp>
      <p:pic>
        <p:nvPicPr>
          <p:cNvPr id="15" name="図 14"/>
          <p:cNvPicPr>
            <a:picLocks noChangeAspect="1"/>
          </p:cNvPicPr>
          <p:nvPr/>
        </p:nvPicPr>
        <p:blipFill>
          <a:blip r:embed="rId3"/>
          <a:stretch>
            <a:fillRect/>
          </a:stretch>
        </p:blipFill>
        <p:spPr>
          <a:xfrm>
            <a:off x="1200099" y="2660769"/>
            <a:ext cx="741436" cy="658214"/>
          </a:xfrm>
          <a:prstGeom prst="rect">
            <a:avLst/>
          </a:prstGeom>
        </p:spPr>
      </p:pic>
      <p:cxnSp>
        <p:nvCxnSpPr>
          <p:cNvPr id="4" name="直線矢印コネクタ 3"/>
          <p:cNvCxnSpPr/>
          <p:nvPr/>
        </p:nvCxnSpPr>
        <p:spPr>
          <a:xfrm flipH="1">
            <a:off x="5069634" y="3888059"/>
            <a:ext cx="259311" cy="31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5328945" y="2749413"/>
            <a:ext cx="3432100" cy="1200329"/>
          </a:xfrm>
          <a:prstGeom prst="rect">
            <a:avLst/>
          </a:prstGeom>
          <a:solidFill>
            <a:schemeClr val="bg1"/>
          </a:solidFill>
        </p:spPr>
        <p:txBody>
          <a:bodyPr wrap="square" rtlCol="0">
            <a:spAutoFit/>
          </a:bodyPr>
          <a:lstStyle/>
          <a:p>
            <a:r>
              <a:rPr kumimoji="1" lang="en-US" altLang="ja-JP" dirty="0" err="1">
                <a:solidFill>
                  <a:srgbClr val="0070C0"/>
                </a:solidFill>
                <a:latin typeface="MigMix 1P" charset="-128"/>
                <a:ea typeface="MigMix 1P" charset="-128"/>
                <a:cs typeface="MigMix 1P" charset="-128"/>
              </a:rPr>
              <a:t>port_a</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から出て行く量は　　</a:t>
            </a:r>
            <a:r>
              <a:rPr kumimoji="1" lang="en-US" altLang="ja-JP" dirty="0" err="1">
                <a:solidFill>
                  <a:srgbClr val="0070C0"/>
                </a:solidFill>
                <a:latin typeface="MigMix 1P" charset="-128"/>
                <a:ea typeface="MigMix 1P" charset="-128"/>
                <a:cs typeface="MigMix 1P" charset="-128"/>
              </a:rPr>
              <a:t>port_b</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から入ってきた量、</a:t>
            </a:r>
            <a:endParaRPr kumimoji="1" lang="en-US" altLang="ja-JP" dirty="0">
              <a:solidFill>
                <a:srgbClr val="0070C0"/>
              </a:solidFill>
              <a:latin typeface="MigMix 1P" charset="-128"/>
              <a:ea typeface="MigMix 1P" charset="-128"/>
              <a:cs typeface="MigMix 1P" charset="-128"/>
            </a:endParaRPr>
          </a:p>
          <a:p>
            <a:r>
              <a:rPr lang="en-US" altLang="ja-JP" dirty="0" err="1">
                <a:solidFill>
                  <a:srgbClr val="0070C0"/>
                </a:solidFill>
                <a:latin typeface="MigMix 1P" charset="-128"/>
                <a:ea typeface="MigMix 1P" charset="-128"/>
                <a:cs typeface="MigMix 1P" charset="-128"/>
              </a:rPr>
              <a:t>port_b</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から出て行く量は</a:t>
            </a:r>
            <a:endParaRPr lang="en-US" altLang="ja-JP" dirty="0">
              <a:solidFill>
                <a:srgbClr val="0070C0"/>
              </a:solidFill>
              <a:latin typeface="MigMix 1P" charset="-128"/>
              <a:ea typeface="MigMix 1P" charset="-128"/>
              <a:cs typeface="MigMix 1P" charset="-128"/>
            </a:endParaRPr>
          </a:p>
          <a:p>
            <a:r>
              <a:rPr lang="en-US" altLang="ja-JP" dirty="0" err="1">
                <a:solidFill>
                  <a:srgbClr val="0070C0"/>
                </a:solidFill>
                <a:latin typeface="MigMix 1P" charset="-128"/>
                <a:ea typeface="MigMix 1P" charset="-128"/>
                <a:cs typeface="MigMix 1P" charset="-128"/>
              </a:rPr>
              <a:t>port_a</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から入ってきた量、</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24" name="テキスト ボックス 23"/>
          <p:cNvSpPr txBox="1"/>
          <p:nvPr/>
        </p:nvSpPr>
        <p:spPr>
          <a:xfrm>
            <a:off x="628649" y="2440089"/>
            <a:ext cx="6480793" cy="369332"/>
          </a:xfrm>
          <a:prstGeom prst="rect">
            <a:avLst/>
          </a:prstGeom>
          <a:noFill/>
        </p:spPr>
        <p:txBody>
          <a:bodyPr wrap="square" rtlCol="0">
            <a:spAutoFit/>
          </a:bodyPr>
          <a:lstStyle/>
          <a:p>
            <a:r>
              <a:rPr kumimoji="1" lang="en-US" altLang="ja-JP" b="1" dirty="0">
                <a:solidFill>
                  <a:srgbClr val="0070C0"/>
                </a:solidFill>
                <a:latin typeface="MigMix 1P" charset="-128"/>
                <a:ea typeface="MigMix 1P" charset="-128"/>
                <a:cs typeface="MigMix 1P" charset="-128"/>
              </a:rPr>
              <a:t>A. </a:t>
            </a:r>
            <a:r>
              <a:rPr kumimoji="1" lang="ja-JP" altLang="en-US" b="1" dirty="0">
                <a:solidFill>
                  <a:srgbClr val="0070C0"/>
                </a:solidFill>
                <a:latin typeface="MigMix 1P" charset="-128"/>
                <a:ea typeface="MigMix 1P" charset="-128"/>
                <a:cs typeface="MigMix 1P" charset="-128"/>
              </a:rPr>
              <a:t>コンポーネント内部に質量やエネルギーを蓄えない場合</a:t>
            </a:r>
          </a:p>
        </p:txBody>
      </p: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04740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DynamicPipe</a:t>
            </a:r>
            <a:endParaRPr kumimoji="1" lang="ja-JP" altLang="en-US" dirty="0"/>
          </a:p>
        </p:txBody>
      </p:sp>
      <p:sp>
        <p:nvSpPr>
          <p:cNvPr id="34" name="円柱 33"/>
          <p:cNvSpPr/>
          <p:nvPr/>
        </p:nvSpPr>
        <p:spPr>
          <a:xfrm rot="5400000">
            <a:off x="1989325"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1" name="円/楕円 50"/>
          <p:cNvSpPr/>
          <p:nvPr/>
        </p:nvSpPr>
        <p:spPr>
          <a:xfrm>
            <a:off x="221075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2" name="右矢印 51"/>
          <p:cNvSpPr/>
          <p:nvPr/>
        </p:nvSpPr>
        <p:spPr>
          <a:xfrm>
            <a:off x="2285845"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3" name="円柱 52"/>
          <p:cNvSpPr/>
          <p:nvPr/>
        </p:nvSpPr>
        <p:spPr>
          <a:xfrm rot="5400000">
            <a:off x="3106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5" name="円/楕円 54"/>
          <p:cNvSpPr/>
          <p:nvPr/>
        </p:nvSpPr>
        <p:spPr>
          <a:xfrm>
            <a:off x="3326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6" name="右矢印 55"/>
          <p:cNvSpPr/>
          <p:nvPr/>
        </p:nvSpPr>
        <p:spPr>
          <a:xfrm>
            <a:off x="3402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円柱 56"/>
          <p:cNvSpPr/>
          <p:nvPr/>
        </p:nvSpPr>
        <p:spPr>
          <a:xfrm rot="5400000">
            <a:off x="4222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8" name="円/楕円 57"/>
          <p:cNvSpPr/>
          <p:nvPr/>
        </p:nvSpPr>
        <p:spPr>
          <a:xfrm>
            <a:off x="4442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9" name="右矢印 58"/>
          <p:cNvSpPr/>
          <p:nvPr/>
        </p:nvSpPr>
        <p:spPr>
          <a:xfrm>
            <a:off x="4518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0" name="円柱 59"/>
          <p:cNvSpPr/>
          <p:nvPr/>
        </p:nvSpPr>
        <p:spPr>
          <a:xfrm rot="5400000">
            <a:off x="5338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1" name="円/楕円 60"/>
          <p:cNvSpPr/>
          <p:nvPr/>
        </p:nvSpPr>
        <p:spPr>
          <a:xfrm>
            <a:off x="5558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2" name="右矢印 61"/>
          <p:cNvSpPr/>
          <p:nvPr/>
        </p:nvSpPr>
        <p:spPr>
          <a:xfrm>
            <a:off x="5634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3" name="テキスト ボックス 62"/>
          <p:cNvSpPr txBox="1"/>
          <p:nvPr/>
        </p:nvSpPr>
        <p:spPr>
          <a:xfrm>
            <a:off x="643827" y="860088"/>
            <a:ext cx="3337773"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PartialDistributedVolume</a:t>
            </a:r>
            <a:endParaRPr kumimoji="1" lang="ja-JP" altLang="en-US" sz="2000" dirty="0">
              <a:latin typeface="MigMix 1P" charset="-128"/>
              <a:ea typeface="MigMix 1P" charset="-128"/>
              <a:cs typeface="MigMix 1P" charset="-128"/>
            </a:endParaRPr>
          </a:p>
        </p:txBody>
      </p:sp>
      <p:sp>
        <p:nvSpPr>
          <p:cNvPr id="64" name="テキスト ボックス 63"/>
          <p:cNvSpPr txBox="1"/>
          <p:nvPr/>
        </p:nvSpPr>
        <p:spPr>
          <a:xfrm>
            <a:off x="640044" y="3191645"/>
            <a:ext cx="3600666"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PartialStaggeredFlowModel</a:t>
            </a:r>
            <a:endParaRPr kumimoji="1" lang="ja-JP" altLang="en-US" sz="2000" dirty="0">
              <a:latin typeface="MigMix 1P" charset="-128"/>
              <a:ea typeface="MigMix 1P" charset="-128"/>
              <a:cs typeface="MigMix 1P" charset="-128"/>
            </a:endParaRPr>
          </a:p>
        </p:txBody>
      </p:sp>
      <p:sp>
        <p:nvSpPr>
          <p:cNvPr id="65" name="テキスト ボックス 64"/>
          <p:cNvSpPr txBox="1"/>
          <p:nvPr/>
        </p:nvSpPr>
        <p:spPr>
          <a:xfrm>
            <a:off x="655747" y="3582535"/>
            <a:ext cx="4503156" cy="400110"/>
          </a:xfrm>
          <a:prstGeom prst="rect">
            <a:avLst/>
          </a:prstGeom>
          <a:noFill/>
        </p:spPr>
        <p:txBody>
          <a:bodyPr wrap="none" rtlCol="0">
            <a:spAutoFit/>
          </a:bodyPr>
          <a:lstStyle/>
          <a:p>
            <a:r>
              <a:rPr kumimoji="1" lang="ja-JP" altLang="en-US" sz="2000" dirty="0">
                <a:latin typeface="MigMix 1P" charset="-128"/>
                <a:ea typeface="MigMix 1P" charset="-128"/>
                <a:cs typeface="MigMix 1P" charset="-128"/>
              </a:rPr>
              <a:t>運動量保存則を実装した</a:t>
            </a:r>
            <a:r>
              <a:rPr kumimoji="1" lang="en-US" altLang="ja-JP" sz="2000" dirty="0">
                <a:latin typeface="MigMix 1P" charset="-128"/>
                <a:ea typeface="MigMix 1P" charset="-128"/>
                <a:cs typeface="MigMix 1P" charset="-128"/>
              </a:rPr>
              <a:t> Flow </a:t>
            </a:r>
            <a:r>
              <a:rPr kumimoji="1" lang="ja-JP" altLang="en-US" sz="2000" dirty="0">
                <a:latin typeface="MigMix 1P" charset="-128"/>
                <a:ea typeface="MigMix 1P" charset="-128"/>
                <a:cs typeface="MigMix 1P" charset="-128"/>
              </a:rPr>
              <a:t>モデル</a:t>
            </a:r>
          </a:p>
        </p:txBody>
      </p:sp>
      <p:sp>
        <p:nvSpPr>
          <p:cNvPr id="66" name="テキスト ボックス 65"/>
          <p:cNvSpPr txBox="1"/>
          <p:nvPr/>
        </p:nvSpPr>
        <p:spPr>
          <a:xfrm>
            <a:off x="630001" y="1263937"/>
            <a:ext cx="8036254"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質量保存則、エネルギー保存則を満たす</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モデル</a:t>
            </a:r>
            <a:endParaRPr kumimoji="1" lang="ja-JP" altLang="en-US" sz="2000" dirty="0">
              <a:latin typeface="MigMix 1P" charset="-128"/>
              <a:ea typeface="MigMix 1P" charset="-128"/>
              <a:cs typeface="MigMix 1P" charset="-128"/>
            </a:endParaRPr>
          </a:p>
        </p:txBody>
      </p:sp>
      <p:sp>
        <p:nvSpPr>
          <p:cNvPr id="67" name="円柱 66"/>
          <p:cNvSpPr/>
          <p:nvPr/>
        </p:nvSpPr>
        <p:spPr>
          <a:xfrm rot="5400000">
            <a:off x="1440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8" name="円柱 67"/>
          <p:cNvSpPr/>
          <p:nvPr/>
        </p:nvSpPr>
        <p:spPr>
          <a:xfrm rot="5400000">
            <a:off x="2556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9" name="円柱 68"/>
          <p:cNvSpPr/>
          <p:nvPr/>
        </p:nvSpPr>
        <p:spPr>
          <a:xfrm rot="5400000">
            <a:off x="3672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0" name="円柱 69"/>
          <p:cNvSpPr/>
          <p:nvPr/>
        </p:nvSpPr>
        <p:spPr>
          <a:xfrm rot="5400000">
            <a:off x="4788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1" name="円柱 70"/>
          <p:cNvSpPr/>
          <p:nvPr/>
        </p:nvSpPr>
        <p:spPr>
          <a:xfrm rot="5400000">
            <a:off x="5904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1" name="テキスト ボックス 100"/>
          <p:cNvSpPr txBox="1"/>
          <p:nvPr/>
        </p:nvSpPr>
        <p:spPr>
          <a:xfrm>
            <a:off x="6822096" y="1700672"/>
            <a:ext cx="1749569"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n,</a:t>
            </a:r>
          </a:p>
          <a:p>
            <a:r>
              <a:rPr kumimoji="1" lang="en-US" altLang="ja-JP" dirty="0">
                <a:solidFill>
                  <a:srgbClr val="0070C0"/>
                </a:solidFill>
                <a:latin typeface="Migu 1M" charset="-128"/>
                <a:ea typeface="Migu 1M" charset="-128"/>
                <a:cs typeface="Migu 1M" charset="-128"/>
              </a:rPr>
              <a:t>n = </a:t>
            </a:r>
            <a:r>
              <a:rPr kumimoji="1" lang="en-US" altLang="ja-JP" dirty="0" err="1">
                <a:solidFill>
                  <a:srgbClr val="0070C0"/>
                </a:solidFill>
                <a:latin typeface="Migu 1M" charset="-128"/>
                <a:ea typeface="Migu 1M" charset="-128"/>
                <a:cs typeface="Migu 1M" charset="-128"/>
              </a:rPr>
              <a:t>nNodes</a:t>
            </a:r>
            <a:endParaRPr kumimoji="1" lang="ja-JP" altLang="en-US" dirty="0">
              <a:solidFill>
                <a:srgbClr val="0070C0"/>
              </a:solidFill>
              <a:latin typeface="Migu 1M" charset="-128"/>
              <a:ea typeface="Migu 1M" charset="-128"/>
              <a:cs typeface="Migu 1M" charset="-128"/>
            </a:endParaRPr>
          </a:p>
        </p:txBody>
      </p:sp>
      <p:sp>
        <p:nvSpPr>
          <p:cNvPr id="102" name="テキスト ボックス 101"/>
          <p:cNvSpPr txBox="1"/>
          <p:nvPr/>
        </p:nvSpPr>
        <p:spPr>
          <a:xfrm>
            <a:off x="6421640" y="4048069"/>
            <a:ext cx="2550480"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m=n-1, </a:t>
            </a:r>
          </a:p>
          <a:p>
            <a:r>
              <a:rPr kumimoji="1" lang="en-US" altLang="ja-JP" dirty="0" err="1">
                <a:solidFill>
                  <a:srgbClr val="0070C0"/>
                </a:solidFill>
                <a:latin typeface="Migu 1M" charset="-128"/>
                <a:ea typeface="Migu 1M" charset="-128"/>
                <a:cs typeface="Migu 1M" charset="-128"/>
              </a:rPr>
              <a:t>nFM</a:t>
            </a:r>
            <a:r>
              <a:rPr kumimoji="1" lang="en-US" altLang="ja-JP" dirty="0">
                <a:solidFill>
                  <a:srgbClr val="0070C0"/>
                </a:solidFill>
                <a:latin typeface="Migu 1M" charset="-128"/>
                <a:ea typeface="Migu 1M" charset="-128"/>
                <a:cs typeface="Migu 1M" charset="-128"/>
              </a:rPr>
              <a:t> = </a:t>
            </a:r>
            <a:r>
              <a:rPr kumimoji="1" lang="en-US" altLang="ja-JP" dirty="0" err="1">
                <a:solidFill>
                  <a:srgbClr val="0070C0"/>
                </a:solidFill>
                <a:latin typeface="Migu 1M" charset="-128"/>
                <a:ea typeface="Migu 1M" charset="-128"/>
                <a:cs typeface="Migu 1M" charset="-128"/>
              </a:rPr>
              <a:t>nFMDistributed</a:t>
            </a:r>
            <a:endParaRPr kumimoji="1" lang="ja-JP" altLang="en-US" dirty="0">
              <a:solidFill>
                <a:srgbClr val="0070C0"/>
              </a:solidFill>
              <a:latin typeface="Migu 1M" charset="-128"/>
              <a:ea typeface="Migu 1M" charset="-128"/>
              <a:cs typeface="Migu 1M" charset="-128"/>
            </a:endParaRPr>
          </a:p>
        </p:txBody>
      </p:sp>
      <p:sp>
        <p:nvSpPr>
          <p:cNvPr id="116" name="テキスト ボックス 115"/>
          <p:cNvSpPr txBox="1"/>
          <p:nvPr/>
        </p:nvSpPr>
        <p:spPr>
          <a:xfrm>
            <a:off x="6213600" y="3119493"/>
            <a:ext cx="2577300" cy="707886"/>
          </a:xfrm>
          <a:prstGeom prst="rect">
            <a:avLst/>
          </a:prstGeom>
          <a:noFill/>
        </p:spPr>
        <p:txBody>
          <a:bodyPr wrap="square" rtlCol="0">
            <a:spAutoFit/>
          </a:bodyPr>
          <a:lstStyle/>
          <a:p>
            <a:r>
              <a:rPr kumimoji="1" lang="en-US" altLang="ja-JP" sz="2000" dirty="0" err="1">
                <a:solidFill>
                  <a:srgbClr val="0070C0"/>
                </a:solidFill>
                <a:latin typeface="Migu 1M" charset="-128"/>
                <a:ea typeface="Migu 1M" charset="-128"/>
                <a:cs typeface="Migu 1M" charset="-128"/>
              </a:rPr>
              <a:t>partialTwoPortFlow</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でのモデルの数</a:t>
            </a:r>
            <a:endParaRPr kumimoji="1" lang="ja-JP" altLang="en-US" sz="2000" dirty="0">
              <a:solidFill>
                <a:srgbClr val="0070C0"/>
              </a:solidFill>
              <a:latin typeface="Migu 1M" charset="-128"/>
              <a:ea typeface="Migu 1M" charset="-128"/>
              <a:cs typeface="Migu 1M" charset="-128"/>
            </a:endParaRPr>
          </a:p>
        </p:txBody>
      </p:sp>
      <p:sp>
        <p:nvSpPr>
          <p:cNvPr id="119" name="テキスト ボックス 118"/>
          <p:cNvSpPr txBox="1"/>
          <p:nvPr/>
        </p:nvSpPr>
        <p:spPr>
          <a:xfrm>
            <a:off x="1084456" y="4957200"/>
            <a:ext cx="1245873"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states[1]</a:t>
            </a:r>
          </a:p>
          <a:p>
            <a:r>
              <a:rPr lang="en-US" altLang="ja-JP" dirty="0">
                <a:latin typeface="Migu 1M" charset="-128"/>
                <a:ea typeface="Migu 1M" charset="-128"/>
                <a:cs typeface="Migu 1M" charset="-128"/>
              </a:rPr>
              <a:t>vs[1]</a:t>
            </a:r>
            <a:endParaRPr kumimoji="1" lang="ja-JP" altLang="en-US" dirty="0">
              <a:latin typeface="Migu 1M" charset="-128"/>
              <a:ea typeface="Migu 1M" charset="-128"/>
              <a:cs typeface="Migu 1M" charset="-128"/>
            </a:endParaRPr>
          </a:p>
        </p:txBody>
      </p:sp>
      <p:sp>
        <p:nvSpPr>
          <p:cNvPr id="120" name="テキスト ボックス 119"/>
          <p:cNvSpPr txBox="1"/>
          <p:nvPr/>
        </p:nvSpPr>
        <p:spPr>
          <a:xfrm>
            <a:off x="2233293" y="4957200"/>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states[2]</a:t>
            </a:r>
          </a:p>
          <a:p>
            <a:r>
              <a:rPr lang="en-US" altLang="ja-JP" dirty="0">
                <a:latin typeface="Migu 1M" charset="-128"/>
                <a:ea typeface="Migu 1M" charset="-128"/>
                <a:cs typeface="Migu 1M" charset="-128"/>
              </a:rPr>
              <a:t>vs[2]</a:t>
            </a:r>
            <a:endParaRPr kumimoji="1" lang="ja-JP" altLang="en-US" dirty="0">
              <a:latin typeface="Migu 1M" charset="-128"/>
              <a:ea typeface="Migu 1M" charset="-128"/>
              <a:cs typeface="Migu 1M" charset="-128"/>
            </a:endParaRPr>
          </a:p>
        </p:txBody>
      </p:sp>
      <p:sp>
        <p:nvSpPr>
          <p:cNvPr id="121" name="円/楕円 120"/>
          <p:cNvSpPr/>
          <p:nvPr/>
        </p:nvSpPr>
        <p:spPr>
          <a:xfrm>
            <a:off x="1647325"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3" name="円/楕円 122"/>
          <p:cNvSpPr/>
          <p:nvPr/>
        </p:nvSpPr>
        <p:spPr>
          <a:xfrm>
            <a:off x="2775632" y="1783555"/>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4" name="円/楕円 123"/>
          <p:cNvSpPr/>
          <p:nvPr/>
        </p:nvSpPr>
        <p:spPr>
          <a:xfrm>
            <a:off x="3909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5" name="円/楕円 124"/>
          <p:cNvSpPr/>
          <p:nvPr/>
        </p:nvSpPr>
        <p:spPr>
          <a:xfrm>
            <a:off x="5025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6" name="円/楕円 125"/>
          <p:cNvSpPr/>
          <p:nvPr/>
        </p:nvSpPr>
        <p:spPr>
          <a:xfrm>
            <a:off x="6141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正方形/長方形 4"/>
          <p:cNvSpPr/>
          <p:nvPr/>
        </p:nvSpPr>
        <p:spPr>
          <a:xfrm>
            <a:off x="1107619" y="2608682"/>
            <a:ext cx="1223412" cy="369332"/>
          </a:xfrm>
          <a:prstGeom prst="rect">
            <a:avLst/>
          </a:prstGeom>
        </p:spPr>
        <p:txBody>
          <a:bodyPr wrap="none">
            <a:spAutoFit/>
          </a:bodyPr>
          <a:lstStyle/>
          <a:p>
            <a:r>
              <a:rPr lang="en-US" altLang="ja-JP" dirty="0">
                <a:latin typeface="Migu 1M" charset="-128"/>
                <a:ea typeface="Migu 1M" charset="-128"/>
                <a:cs typeface="Migu 1M" charset="-128"/>
              </a:rPr>
              <a:t>medium[1]</a:t>
            </a:r>
          </a:p>
        </p:txBody>
      </p:sp>
      <p:cxnSp>
        <p:nvCxnSpPr>
          <p:cNvPr id="7" name="直線矢印コネクタ 6"/>
          <p:cNvCxnSpPr>
            <a:stCxn id="5" idx="0"/>
            <a:endCxn id="67" idx="4"/>
          </p:cNvCxnSpPr>
          <p:nvPr/>
        </p:nvCxnSpPr>
        <p:spPr>
          <a:xfrm flipV="1">
            <a:off x="1719325" y="2358000"/>
            <a:ext cx="8675" cy="25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正方形/長方形 126"/>
          <p:cNvSpPr/>
          <p:nvPr/>
        </p:nvSpPr>
        <p:spPr>
          <a:xfrm>
            <a:off x="2246988" y="2617200"/>
            <a:ext cx="1223412" cy="369332"/>
          </a:xfrm>
          <a:prstGeom prst="rect">
            <a:avLst/>
          </a:prstGeom>
        </p:spPr>
        <p:txBody>
          <a:bodyPr wrap="none">
            <a:spAutoFit/>
          </a:bodyPr>
          <a:lstStyle/>
          <a:p>
            <a:r>
              <a:rPr lang="en-US" altLang="ja-JP" dirty="0">
                <a:latin typeface="Migu 1M" charset="-128"/>
                <a:ea typeface="Migu 1M" charset="-128"/>
                <a:cs typeface="Migu 1M" charset="-128"/>
              </a:rPr>
              <a:t>medium[2]</a:t>
            </a:r>
          </a:p>
        </p:txBody>
      </p:sp>
      <p:cxnSp>
        <p:nvCxnSpPr>
          <p:cNvPr id="10" name="直線矢印コネクタ 9"/>
          <p:cNvCxnSpPr>
            <a:stCxn id="127" idx="0"/>
            <a:endCxn id="68" idx="4"/>
          </p:cNvCxnSpPr>
          <p:nvPr/>
        </p:nvCxnSpPr>
        <p:spPr>
          <a:xfrm flipH="1" flipV="1">
            <a:off x="2844000" y="2358000"/>
            <a:ext cx="14694" cy="25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a:off x="5580294" y="2603402"/>
            <a:ext cx="1223412" cy="369332"/>
          </a:xfrm>
          <a:prstGeom prst="rect">
            <a:avLst/>
          </a:prstGeom>
        </p:spPr>
        <p:txBody>
          <a:bodyPr wrap="none">
            <a:spAutoFit/>
          </a:bodyPr>
          <a:lstStyle/>
          <a:p>
            <a:r>
              <a:rPr lang="en-US" altLang="ja-JP" dirty="0">
                <a:latin typeface="Migu 1M" charset="-128"/>
                <a:ea typeface="Migu 1M" charset="-128"/>
                <a:cs typeface="Migu 1M" charset="-128"/>
              </a:rPr>
              <a:t>medium[n]</a:t>
            </a:r>
          </a:p>
        </p:txBody>
      </p:sp>
      <p:cxnSp>
        <p:nvCxnSpPr>
          <p:cNvPr id="21" name="直線矢印コネクタ 20"/>
          <p:cNvCxnSpPr>
            <a:stCxn id="128" idx="0"/>
            <a:endCxn id="71" idx="4"/>
          </p:cNvCxnSpPr>
          <p:nvPr/>
        </p:nvCxnSpPr>
        <p:spPr>
          <a:xfrm flipV="1">
            <a:off x="6192000" y="2358000"/>
            <a:ext cx="0" cy="24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flipV="1">
            <a:off x="1728000" y="4737600"/>
            <a:ext cx="0" cy="247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2833346" y="4737600"/>
            <a:ext cx="0" cy="26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5538379" y="4957200"/>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states[n]</a:t>
            </a:r>
          </a:p>
          <a:p>
            <a:r>
              <a:rPr lang="en-US" altLang="ja-JP" dirty="0">
                <a:latin typeface="Migu 1M" charset="-128"/>
                <a:ea typeface="Migu 1M" charset="-128"/>
                <a:cs typeface="Migu 1M" charset="-128"/>
              </a:rPr>
              <a:t>vs[n]</a:t>
            </a:r>
            <a:endParaRPr kumimoji="1" lang="ja-JP" altLang="en-US" dirty="0">
              <a:latin typeface="Migu 1M" charset="-128"/>
              <a:ea typeface="Migu 1M" charset="-128"/>
              <a:cs typeface="Migu 1M" charset="-128"/>
            </a:endParaRPr>
          </a:p>
        </p:txBody>
      </p:sp>
      <p:cxnSp>
        <p:nvCxnSpPr>
          <p:cNvPr id="153" name="直線矢印コネクタ 152"/>
          <p:cNvCxnSpPr/>
          <p:nvPr/>
        </p:nvCxnSpPr>
        <p:spPr>
          <a:xfrm flipH="1" flipV="1">
            <a:off x="6192000" y="4737600"/>
            <a:ext cx="0" cy="256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右矢印 155"/>
          <p:cNvSpPr/>
          <p:nvPr/>
        </p:nvSpPr>
        <p:spPr>
          <a:xfrm>
            <a:off x="2285845"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7" name="右矢印 156"/>
          <p:cNvSpPr/>
          <p:nvPr/>
        </p:nvSpPr>
        <p:spPr>
          <a:xfrm>
            <a:off x="3402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8" name="右矢印 157"/>
          <p:cNvSpPr/>
          <p:nvPr/>
        </p:nvSpPr>
        <p:spPr>
          <a:xfrm>
            <a:off x="4518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9" name="右矢印 158"/>
          <p:cNvSpPr/>
          <p:nvPr/>
        </p:nvSpPr>
        <p:spPr>
          <a:xfrm>
            <a:off x="5634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61" name="直線矢印コネクタ 160"/>
          <p:cNvCxnSpPr>
            <a:stCxn id="116" idx="0"/>
          </p:cNvCxnSpPr>
          <p:nvPr/>
        </p:nvCxnSpPr>
        <p:spPr>
          <a:xfrm flipV="1">
            <a:off x="7502250" y="2358000"/>
            <a:ext cx="0" cy="76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16" idx="2"/>
          </p:cNvCxnSpPr>
          <p:nvPr/>
        </p:nvCxnSpPr>
        <p:spPr>
          <a:xfrm>
            <a:off x="7502250" y="3827379"/>
            <a:ext cx="0" cy="5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円/楕円 164"/>
          <p:cNvSpPr/>
          <p:nvPr/>
        </p:nvSpPr>
        <p:spPr>
          <a:xfrm>
            <a:off x="2213175"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6" name="円/楕円 165"/>
          <p:cNvSpPr/>
          <p:nvPr/>
        </p:nvSpPr>
        <p:spPr>
          <a:xfrm>
            <a:off x="33264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8" name="円/楕円 167"/>
          <p:cNvSpPr/>
          <p:nvPr/>
        </p:nvSpPr>
        <p:spPr>
          <a:xfrm>
            <a:off x="4448341"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9" name="円/楕円 168"/>
          <p:cNvSpPr/>
          <p:nvPr/>
        </p:nvSpPr>
        <p:spPr>
          <a:xfrm>
            <a:off x="5562108"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0" name="テキスト ボックス 169"/>
          <p:cNvSpPr txBox="1"/>
          <p:nvPr/>
        </p:nvSpPr>
        <p:spPr>
          <a:xfrm>
            <a:off x="661442" y="5759203"/>
            <a:ext cx="6224781" cy="707886"/>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PartialTwoPortFlow</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volume</a:t>
            </a:r>
            <a:r>
              <a:rPr lang="ja-JP" altLang="en-US" sz="2000" dirty="0">
                <a:latin typeface="MigMix 1P" charset="-128"/>
                <a:ea typeface="MigMix 1P" charset="-128"/>
                <a:cs typeface="MigMix 1P" charset="-128"/>
              </a:rPr>
              <a:t>モデルと</a:t>
            </a:r>
            <a:r>
              <a:rPr lang="en-US" altLang="ja-JP" sz="2000" dirty="0">
                <a:latin typeface="MigMix 1P" charset="-128"/>
                <a:ea typeface="MigMix 1P" charset="-128"/>
                <a:cs typeface="MigMix 1P" charset="-128"/>
              </a:rPr>
              <a:t>flow</a:t>
            </a:r>
            <a:r>
              <a:rPr lang="ja-JP" altLang="en-US" sz="2000" dirty="0">
                <a:latin typeface="MigMix 1P" charset="-128"/>
                <a:ea typeface="MigMix 1P" charset="-128"/>
                <a:cs typeface="MigMix 1P" charset="-128"/>
              </a:rPr>
              <a:t>モデルを互い違いに配置する。</a:t>
            </a:r>
            <a:endParaRPr kumimoji="1" lang="ja-JP" altLang="en-US" sz="2000" dirty="0">
              <a:latin typeface="MigMix 1P" charset="-128"/>
              <a:ea typeface="MigMix 1P" charset="-128"/>
              <a:cs typeface="MigMix 1P" charset="-128"/>
            </a:endParaRP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6" name="スライド番号プレースホルダー 5"/>
          <p:cNvSpPr>
            <a:spLocks noGrp="1"/>
          </p:cNvSpPr>
          <p:nvPr>
            <p:ph type="sldNum" sz="quarter" idx="12"/>
          </p:nvPr>
        </p:nvSpPr>
        <p:spPr/>
        <p:txBody>
          <a:bodyPr/>
          <a:lstStyle/>
          <a:p>
            <a:fld id="{522546E2-FFC9-E74A-B833-4B01CD764E6B}" type="slidenum">
              <a:rPr lang="ja-JP" altLang="en-US" smtClean="0"/>
              <a:pPr/>
              <a:t>100</a:t>
            </a:fld>
            <a:endParaRPr lang="ja-JP" altLang="en-US"/>
          </a:p>
        </p:txBody>
      </p:sp>
    </p:spTree>
    <p:extLst>
      <p:ext uri="{BB962C8B-B14F-4D97-AF65-F5344CB8AC3E}">
        <p14:creationId xmlns:p14="http://schemas.microsoft.com/office/powerpoint/2010/main" val="1638282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p:cNvSpPr/>
          <p:nvPr/>
        </p:nvSpPr>
        <p:spPr>
          <a:xfrm>
            <a:off x="4680000" y="3960000"/>
            <a:ext cx="3374276" cy="218443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タイトル 4"/>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101</a:t>
            </a:fld>
            <a:endParaRPr lang="ja-JP" altLang="en-US"/>
          </a:p>
        </p:txBody>
      </p:sp>
      <p:sp>
        <p:nvSpPr>
          <p:cNvPr id="23" name="テキスト ボックス 22"/>
          <p:cNvSpPr txBox="1"/>
          <p:nvPr/>
        </p:nvSpPr>
        <p:spPr>
          <a:xfrm>
            <a:off x="720000" y="4320000"/>
            <a:ext cx="3042889" cy="1631216"/>
          </a:xfrm>
          <a:prstGeom prst="rect">
            <a:avLst/>
          </a:prstGeom>
          <a:solidFill>
            <a:schemeClr val="accent2">
              <a:lumMod val="20000"/>
              <a:lumOff val="80000"/>
            </a:schemeClr>
          </a:solidFill>
          <a:ln>
            <a:no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境界条件</a:t>
            </a:r>
            <a:endParaRPr kumimoji="1" lang="en-US" altLang="ja-JP" sz="2000" dirty="0">
              <a:solidFill>
                <a:srgbClr val="0070C0"/>
              </a:solidFill>
              <a:latin typeface="Migu 1M" charset="-128"/>
              <a:ea typeface="Migu 1M" charset="-128"/>
              <a:cs typeface="Migu 1M" charset="-128"/>
            </a:endParaRPr>
          </a:p>
          <a:p>
            <a:r>
              <a:rPr kumimoji="1" lang="en-US" altLang="ja-JP" sz="2000" dirty="0" err="1">
                <a:latin typeface="Migu 1M" charset="-128"/>
                <a:ea typeface="Migu 1M" charset="-128"/>
                <a:cs typeface="Migu 1M" charset="-128"/>
              </a:rPr>
              <a:t>m_flows</a:t>
            </a:r>
            <a:r>
              <a:rPr kumimoji="1" lang="en-US" altLang="ja-JP" sz="2000" dirty="0">
                <a:latin typeface="Migu 1M" charset="-128"/>
                <a:ea typeface="Migu 1M" charset="-128"/>
                <a:cs typeface="Migu 1M" charset="-128"/>
              </a:rPr>
              <a:t>[n+1]</a:t>
            </a:r>
          </a:p>
          <a:p>
            <a:r>
              <a:rPr lang="en-US" altLang="ja-JP" sz="2000" dirty="0" err="1">
                <a:latin typeface="Migu 1M" charset="-128"/>
                <a:ea typeface="Migu 1M" charset="-128"/>
                <a:cs typeface="Migu 1M" charset="-128"/>
              </a:rPr>
              <a:t>mXi_flows</a:t>
            </a:r>
            <a:r>
              <a:rPr lang="en-US" altLang="ja-JP" sz="2000" dirty="0">
                <a:latin typeface="Migu 1M" charset="-128"/>
                <a:ea typeface="Migu 1M" charset="-128"/>
                <a:cs typeface="Migu 1M" charset="-128"/>
              </a:rPr>
              <a:t>[n+1,nXi]</a:t>
            </a:r>
          </a:p>
          <a:p>
            <a:r>
              <a:rPr kumimoji="1" lang="en-US" altLang="ja-JP" sz="2000" dirty="0" err="1">
                <a:latin typeface="Migu 1M" charset="-128"/>
                <a:ea typeface="Migu 1M" charset="-128"/>
                <a:cs typeface="Migu 1M" charset="-128"/>
              </a:rPr>
              <a:t>mC_flows</a:t>
            </a:r>
            <a:r>
              <a:rPr kumimoji="1" lang="en-US" altLang="ja-JP" sz="2000" dirty="0">
                <a:latin typeface="Migu 1M" charset="-128"/>
                <a:ea typeface="Migu 1M" charset="-128"/>
                <a:cs typeface="Migu 1M" charset="-128"/>
              </a:rPr>
              <a:t>[n+1,nC]</a:t>
            </a:r>
          </a:p>
          <a:p>
            <a:r>
              <a:rPr lang="en-US" altLang="ja-JP" sz="2000" dirty="0" err="1">
                <a:latin typeface="Migu 1M" charset="-128"/>
                <a:ea typeface="Migu 1M" charset="-128"/>
                <a:cs typeface="Migu 1M" charset="-128"/>
              </a:rPr>
              <a:t>H_flows</a:t>
            </a:r>
            <a:r>
              <a:rPr lang="en-US" altLang="ja-JP" sz="2000" dirty="0">
                <a:latin typeface="Migu 1M" charset="-128"/>
                <a:ea typeface="Migu 1M" charset="-128"/>
                <a:cs typeface="Migu 1M" charset="-128"/>
              </a:rPr>
              <a:t>[n+1]</a:t>
            </a:r>
            <a:endParaRPr kumimoji="1" lang="ja-JP" altLang="en-US" sz="2000" dirty="0">
              <a:latin typeface="Migu 1M" charset="-128"/>
              <a:ea typeface="Migu 1M" charset="-128"/>
              <a:cs typeface="Migu 1M" charset="-128"/>
            </a:endParaRPr>
          </a:p>
        </p:txBody>
      </p:sp>
      <p:sp>
        <p:nvSpPr>
          <p:cNvPr id="25" name="正方形/長方形 24"/>
          <p:cNvSpPr/>
          <p:nvPr/>
        </p:nvSpPr>
        <p:spPr>
          <a:xfrm>
            <a:off x="1800000" y="1800000"/>
            <a:ext cx="4673074" cy="707886"/>
          </a:xfrm>
          <a:prstGeom prst="rect">
            <a:avLst/>
          </a:prstGeom>
          <a:solidFill>
            <a:schemeClr val="accent2">
              <a:lumMod val="20000"/>
              <a:lumOff val="80000"/>
            </a:schemeClr>
          </a:solidFill>
          <a:ln>
            <a:noFill/>
          </a:ln>
        </p:spPr>
        <p:txBody>
          <a:bodyPr wrap="none">
            <a:spAutoFit/>
          </a:bodyPr>
          <a:lstStyle/>
          <a:p>
            <a:r>
              <a:rPr lang="ja-JP" altLang="en-US" sz="2000" dirty="0">
                <a:solidFill>
                  <a:srgbClr val="0070C0"/>
                </a:solidFill>
                <a:latin typeface="Migu 1M" charset="-128"/>
                <a:ea typeface="Migu 1M" charset="-128"/>
                <a:cs typeface="Migu 1M" charset="-128"/>
              </a:rPr>
              <a:t>状態変数</a:t>
            </a:r>
            <a:endParaRPr lang="en-US" altLang="ja-JP" sz="2000" dirty="0">
              <a:solidFill>
                <a:srgbClr val="0070C0"/>
              </a:solidFill>
              <a:latin typeface="Migu 1M" charset="-128"/>
              <a:ea typeface="Migu 1M" charset="-128"/>
              <a:cs typeface="Migu 1M" charset="-128"/>
            </a:endParaRPr>
          </a:p>
          <a:p>
            <a:r>
              <a:rPr lang="en-US" altLang="ja-JP" sz="2000" dirty="0">
                <a:latin typeface="Migu 1M" charset="-128"/>
                <a:ea typeface="Migu 1M" charset="-128"/>
                <a:cs typeface="Migu 1M" charset="-128"/>
              </a:rPr>
              <a:t>Us[n], </a:t>
            </a:r>
            <a:r>
              <a:rPr lang="en-US" altLang="ja-JP" sz="2000" dirty="0" err="1">
                <a:latin typeface="Migu 1M" charset="-128"/>
                <a:ea typeface="Migu 1M" charset="-128"/>
                <a:cs typeface="Migu 1M" charset="-128"/>
              </a:rPr>
              <a:t>ms</a:t>
            </a:r>
            <a:r>
              <a:rPr lang="en-US" altLang="ja-JP" sz="2000" dirty="0">
                <a:latin typeface="Migu 1M" charset="-128"/>
                <a:ea typeface="Migu 1M" charset="-128"/>
                <a:cs typeface="Migu 1M" charset="-128"/>
              </a:rPr>
              <a:t>[n], </a:t>
            </a:r>
            <a:r>
              <a:rPr lang="en-US" altLang="ja-JP" sz="2000" dirty="0" err="1">
                <a:latin typeface="Migu 1M" charset="-128"/>
                <a:ea typeface="Migu 1M" charset="-128"/>
                <a:cs typeface="Migu 1M" charset="-128"/>
              </a:rPr>
              <a:t>mXis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n,Xi</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mCs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n,nC</a:t>
            </a:r>
            <a:r>
              <a:rPr lang="en-US" altLang="ja-JP" sz="2000" dirty="0">
                <a:latin typeface="Migu 1M" charset="-128"/>
                <a:ea typeface="Migu 1M" charset="-128"/>
                <a:cs typeface="Migu 1M" charset="-128"/>
              </a:rPr>
              <a:t>]</a:t>
            </a:r>
          </a:p>
        </p:txBody>
      </p:sp>
      <p:grpSp>
        <p:nvGrpSpPr>
          <p:cNvPr id="40" name="図形グループ 39"/>
          <p:cNvGrpSpPr/>
          <p:nvPr/>
        </p:nvGrpSpPr>
        <p:grpSpPr>
          <a:xfrm>
            <a:off x="2880000" y="2700000"/>
            <a:ext cx="3480379" cy="1012414"/>
            <a:chOff x="2819123" y="2733940"/>
            <a:chExt cx="3480379" cy="1012414"/>
          </a:xfrm>
        </p:grpSpPr>
        <p:sp>
          <p:nvSpPr>
            <p:cNvPr id="11" name="円柱 10"/>
            <p:cNvSpPr/>
            <p:nvPr/>
          </p:nvSpPr>
          <p:spPr>
            <a:xfrm rot="5128511">
              <a:off x="3284947" y="2502696"/>
              <a:ext cx="723622" cy="1595888"/>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p:cNvCxnSpPr/>
            <p:nvPr/>
          </p:nvCxnSpPr>
          <p:spPr>
            <a:xfrm>
              <a:off x="4408543" y="3588026"/>
              <a:ext cx="0" cy="1583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2819123" y="3726568"/>
              <a:ext cx="18332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rot="21339666">
              <a:off x="2855810" y="2989694"/>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右矢印 19"/>
            <p:cNvSpPr/>
            <p:nvPr/>
          </p:nvSpPr>
          <p:spPr>
            <a:xfrm rot="21368461">
              <a:off x="2931337" y="328485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円/楕円 20"/>
            <p:cNvSpPr/>
            <p:nvPr/>
          </p:nvSpPr>
          <p:spPr>
            <a:xfrm rot="21339666">
              <a:off x="3582845" y="2937324"/>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右矢印 21"/>
            <p:cNvSpPr/>
            <p:nvPr/>
          </p:nvSpPr>
          <p:spPr>
            <a:xfrm rot="21368461">
              <a:off x="4371477" y="3171455"/>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24" name="直線矢印コネクタ 23"/>
            <p:cNvCxnSpPr/>
            <p:nvPr/>
          </p:nvCxnSpPr>
          <p:spPr>
            <a:xfrm flipV="1">
              <a:off x="3681910" y="3267391"/>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32434" y="2733940"/>
              <a:ext cx="1467068" cy="707886"/>
            </a:xfrm>
            <a:prstGeom prst="rect">
              <a:avLst/>
            </a:prstGeom>
          </p:spPr>
          <p:txBody>
            <a:bodyPr wrap="none">
              <a:spAutoFit/>
            </a:bodyPr>
            <a:lstStyle/>
            <a:p>
              <a:r>
                <a:rPr lang="en-US" altLang="ja-JP" sz="2000" dirty="0">
                  <a:latin typeface="Migu 1M" charset="-128"/>
                  <a:ea typeface="Migu 1M" charset="-128"/>
                  <a:cs typeface="Migu 1M" charset="-128"/>
                </a:rPr>
                <a:t>mediums[n]</a:t>
              </a:r>
            </a:p>
            <a:p>
              <a:r>
                <a:rPr lang="en-US" altLang="ja-JP" sz="2000" dirty="0">
                  <a:latin typeface="Migu 1M" charset="-128"/>
                  <a:ea typeface="Migu 1M" charset="-128"/>
                  <a:cs typeface="Migu 1M" charset="-128"/>
                </a:rPr>
                <a:t>vs[n]</a:t>
              </a:r>
            </a:p>
          </p:txBody>
        </p:sp>
        <p:cxnSp>
          <p:nvCxnSpPr>
            <p:cNvPr id="27" name="直線矢印コネクタ 26"/>
            <p:cNvCxnSpPr/>
            <p:nvPr/>
          </p:nvCxnSpPr>
          <p:spPr>
            <a:xfrm flipH="1">
              <a:off x="3745863" y="2976776"/>
              <a:ext cx="1097702" cy="222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a:stCxn id="23" idx="0"/>
          </p:cNvCxnSpPr>
          <p:nvPr/>
        </p:nvCxnSpPr>
        <p:spPr>
          <a:xfrm flipV="1">
            <a:off x="2241445" y="3318534"/>
            <a:ext cx="2058696" cy="1001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flipV="1">
            <a:off x="4496904" y="3694355"/>
            <a:ext cx="633249" cy="845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28650" y="862926"/>
            <a:ext cx="2279791" cy="461665"/>
          </a:xfrm>
          <a:prstGeom prst="rect">
            <a:avLst/>
          </a:prstGeom>
        </p:spPr>
        <p:txBody>
          <a:bodyPr wrap="none">
            <a:spAutoFit/>
          </a:bodyPr>
          <a:lstStyle/>
          <a:p>
            <a:r>
              <a:rPr lang="en-US" altLang="ja-JP" sz="2400" dirty="0">
                <a:latin typeface="MigMix 1P" charset="-128"/>
                <a:ea typeface="MigMix 1P" charset="-128"/>
                <a:cs typeface="MigMix 1P" charset="-128"/>
              </a:rPr>
              <a:t>volume </a:t>
            </a:r>
            <a:r>
              <a:rPr lang="ja-JP" altLang="en-US" sz="2400" dirty="0">
                <a:latin typeface="MigMix 1P" charset="-128"/>
                <a:ea typeface="MigMix 1P" charset="-128"/>
                <a:cs typeface="MigMix 1P" charset="-128"/>
              </a:rPr>
              <a:t>モデル</a:t>
            </a:r>
          </a:p>
        </p:txBody>
      </p:sp>
      <p:grpSp>
        <p:nvGrpSpPr>
          <p:cNvPr id="38" name="図形グループ 37"/>
          <p:cNvGrpSpPr/>
          <p:nvPr/>
        </p:nvGrpSpPr>
        <p:grpSpPr>
          <a:xfrm>
            <a:off x="4712415" y="3952789"/>
            <a:ext cx="3374276" cy="2138569"/>
            <a:chOff x="4712415" y="3952789"/>
            <a:chExt cx="3374276" cy="2138569"/>
          </a:xfrm>
          <a:solidFill>
            <a:schemeClr val="accent2">
              <a:lumMod val="20000"/>
              <a:lumOff val="80000"/>
            </a:schemeClr>
          </a:solidFill>
        </p:grpSpPr>
        <p:sp>
          <p:nvSpPr>
            <p:cNvPr id="14" name="テキスト ボックス 13"/>
            <p:cNvSpPr txBox="1"/>
            <p:nvPr/>
          </p:nvSpPr>
          <p:spPr>
            <a:xfrm>
              <a:off x="5250527" y="4659498"/>
              <a:ext cx="2325535" cy="400110"/>
            </a:xfrm>
            <a:prstGeom prst="rect">
              <a:avLst/>
            </a:prstGeom>
            <a:grpFill/>
          </p:spPr>
          <p:txBody>
            <a:bodyPr wrap="square" rtlCol="0">
              <a:spAutoFit/>
            </a:bodyPr>
            <a:lstStyle/>
            <a:p>
              <a:r>
                <a:rPr kumimoji="1" lang="en-US" altLang="ja-JP" sz="2000" dirty="0">
                  <a:latin typeface="Migu 1M" charset="-128"/>
                  <a:ea typeface="Migu 1M" charset="-128"/>
                  <a:cs typeface="Migu 1M" charset="-128"/>
                </a:rPr>
                <a:t>lengths[n]:</a:t>
              </a:r>
              <a:r>
                <a:rPr kumimoji="1" lang="ja-JP" altLang="en-US" sz="2000" dirty="0">
                  <a:latin typeface="Migu 1M" charset="-128"/>
                  <a:ea typeface="Migu 1M" charset="-128"/>
                  <a:cs typeface="Migu 1M" charset="-128"/>
                </a:rPr>
                <a:t>長さ</a:t>
              </a:r>
            </a:p>
          </p:txBody>
        </p:sp>
        <p:sp>
          <p:nvSpPr>
            <p:cNvPr id="15" name="テキスト ボックス 14"/>
            <p:cNvSpPr txBox="1"/>
            <p:nvPr/>
          </p:nvSpPr>
          <p:spPr>
            <a:xfrm>
              <a:off x="5130153" y="4322795"/>
              <a:ext cx="2756236" cy="400110"/>
            </a:xfrm>
            <a:prstGeom prst="rect">
              <a:avLst/>
            </a:prstGeom>
            <a:grpFill/>
          </p:spPr>
          <p:txBody>
            <a:bodyPr wrap="square" rtlCol="0">
              <a:spAutoFit/>
            </a:bodyPr>
            <a:lstStyle/>
            <a:p>
              <a:r>
                <a:rPr kumimoji="1" lang="en-US" altLang="ja-JP" sz="2000" dirty="0" err="1">
                  <a:latin typeface="Migu 1M" charset="-128"/>
                  <a:ea typeface="Migu 1M" charset="-128"/>
                  <a:cs typeface="Migu 1M" charset="-128"/>
                </a:rPr>
                <a:t>dheights</a:t>
              </a:r>
              <a:r>
                <a:rPr kumimoji="1" lang="en-US" altLang="ja-JP" sz="2000" dirty="0">
                  <a:latin typeface="Migu 1M" charset="-128"/>
                  <a:ea typeface="Migu 1M" charset="-128"/>
                  <a:cs typeface="Migu 1M" charset="-128"/>
                </a:rPr>
                <a:t>[n</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高低差</a:t>
              </a:r>
              <a:endParaRPr kumimoji="1" lang="ja-JP" altLang="en-US" sz="2000" dirty="0">
                <a:latin typeface="Migu 1M" charset="-128"/>
                <a:ea typeface="Migu 1M" charset="-128"/>
                <a:cs typeface="Migu 1M" charset="-128"/>
              </a:endParaRPr>
            </a:p>
          </p:txBody>
        </p:sp>
        <p:sp>
          <p:nvSpPr>
            <p:cNvPr id="16" name="テキスト ボックス 15"/>
            <p:cNvSpPr txBox="1"/>
            <p:nvPr/>
          </p:nvSpPr>
          <p:spPr>
            <a:xfrm>
              <a:off x="4847204" y="5014642"/>
              <a:ext cx="2977394" cy="400110"/>
            </a:xfrm>
            <a:prstGeom prst="rect">
              <a:avLst/>
            </a:prstGeom>
            <a:grpFill/>
          </p:spPr>
          <p:txBody>
            <a:bodyPr wrap="square" rtlCol="0">
              <a:spAutoFit/>
            </a:bodyPr>
            <a:lstStyle/>
            <a:p>
              <a:r>
                <a:rPr kumimoji="1" lang="en-US" altLang="ja-JP" sz="2000" dirty="0" err="1">
                  <a:latin typeface="Migu 1M" charset="-128"/>
                  <a:ea typeface="Migu 1M" charset="-128"/>
                  <a:cs typeface="Migu 1M" charset="-128"/>
                </a:rPr>
                <a:t>crossAreas</a:t>
              </a:r>
              <a:r>
                <a:rPr kumimoji="1" lang="en-US" altLang="ja-JP" sz="2000" dirty="0">
                  <a:latin typeface="Migu 1M" charset="-128"/>
                  <a:ea typeface="Migu 1M" charset="-128"/>
                  <a:cs typeface="Migu 1M" charset="-128"/>
                </a:rPr>
                <a:t>[n]: </a:t>
              </a:r>
              <a:r>
                <a:rPr kumimoji="1" lang="ja-JP" altLang="en-US" sz="2000" dirty="0">
                  <a:latin typeface="Migu 1M" charset="-128"/>
                  <a:ea typeface="Migu 1M" charset="-128"/>
                  <a:cs typeface="Migu 1M" charset="-128"/>
                </a:rPr>
                <a:t>断面積</a:t>
              </a:r>
            </a:p>
          </p:txBody>
        </p:sp>
        <p:sp>
          <p:nvSpPr>
            <p:cNvPr id="17" name="テキスト ボックス 16"/>
            <p:cNvSpPr txBox="1"/>
            <p:nvPr/>
          </p:nvSpPr>
          <p:spPr>
            <a:xfrm>
              <a:off x="4847722" y="5691248"/>
              <a:ext cx="3131143" cy="400110"/>
            </a:xfrm>
            <a:prstGeom prst="rect">
              <a:avLst/>
            </a:prstGeom>
            <a:grpFill/>
          </p:spPr>
          <p:txBody>
            <a:bodyPr wrap="square" rtlCol="0">
              <a:spAutoFit/>
            </a:bodyPr>
            <a:lstStyle/>
            <a:p>
              <a:r>
                <a:rPr kumimoji="1" lang="en-US" altLang="ja-JP" sz="2000" dirty="0">
                  <a:latin typeface="Migu 1M" charset="-128"/>
                  <a:ea typeface="Migu 1M" charset="-128"/>
                  <a:cs typeface="Migu 1M" charset="-128"/>
                </a:rPr>
                <a:t>dimensions[n]: </a:t>
              </a:r>
              <a:r>
                <a:rPr kumimoji="1" lang="ja-JP" altLang="en-US" sz="2000" dirty="0">
                  <a:latin typeface="Migu 1M" charset="-128"/>
                  <a:ea typeface="Migu 1M" charset="-128"/>
                  <a:cs typeface="Migu 1M" charset="-128"/>
                </a:rPr>
                <a:t>代表長さ</a:t>
              </a:r>
            </a:p>
          </p:txBody>
        </p:sp>
        <p:sp>
          <p:nvSpPr>
            <p:cNvPr id="18" name="テキスト ボックス 17"/>
            <p:cNvSpPr txBox="1"/>
            <p:nvPr/>
          </p:nvSpPr>
          <p:spPr>
            <a:xfrm>
              <a:off x="4712415" y="5351345"/>
              <a:ext cx="3374276" cy="400110"/>
            </a:xfrm>
            <a:prstGeom prst="rect">
              <a:avLst/>
            </a:prstGeom>
            <a:grpFill/>
          </p:spPr>
          <p:txBody>
            <a:bodyPr wrap="square" rtlCol="0">
              <a:spAutoFit/>
            </a:bodyPr>
            <a:lstStyle/>
            <a:p>
              <a:r>
                <a:rPr lang="en-US" altLang="ja-JP" sz="2000" dirty="0" err="1">
                  <a:latin typeface="Migu 1M" charset="-128"/>
                  <a:ea typeface="Migu 1M" charset="-128"/>
                  <a:cs typeface="Migu 1M" charset="-128"/>
                </a:rPr>
                <a:t>roughnesses</a:t>
              </a:r>
              <a:r>
                <a:rPr lang="en-US" altLang="ja-JP" sz="2000" dirty="0">
                  <a:latin typeface="Migu 1M" charset="-128"/>
                  <a:ea typeface="Migu 1M" charset="-128"/>
                  <a:cs typeface="Migu 1M" charset="-128"/>
                </a:rPr>
                <a:t>[n]: </a:t>
              </a:r>
              <a:r>
                <a:rPr lang="ja-JP" altLang="en-US" sz="2000" dirty="0">
                  <a:latin typeface="Migu 1M" charset="-128"/>
                  <a:ea typeface="Migu 1M" charset="-128"/>
                  <a:cs typeface="Migu 1M" charset="-128"/>
                </a:rPr>
                <a:t>表面粗さ</a:t>
              </a:r>
              <a:endParaRPr kumimoji="1" lang="ja-JP" altLang="en-US" sz="2000" dirty="0">
                <a:latin typeface="Migu 1M" charset="-128"/>
                <a:ea typeface="Migu 1M" charset="-128"/>
                <a:cs typeface="Migu 1M" charset="-128"/>
              </a:endParaRPr>
            </a:p>
          </p:txBody>
        </p:sp>
        <p:sp>
          <p:nvSpPr>
            <p:cNvPr id="31" name="正方形/長方形 30"/>
            <p:cNvSpPr/>
            <p:nvPr/>
          </p:nvSpPr>
          <p:spPr>
            <a:xfrm>
              <a:off x="5218513" y="3952789"/>
              <a:ext cx="1467068" cy="400110"/>
            </a:xfrm>
            <a:prstGeom prst="rect">
              <a:avLst/>
            </a:prstGeom>
            <a:grpFill/>
          </p:spPr>
          <p:txBody>
            <a:bodyPr wrap="none">
              <a:spAutoFit/>
            </a:bodyPr>
            <a:lstStyle/>
            <a:p>
              <a:r>
                <a:rPr lang="ja-JP" altLang="en-US" sz="2000" dirty="0">
                  <a:solidFill>
                    <a:srgbClr val="0070C0"/>
                  </a:solidFill>
                  <a:latin typeface="Migu 1M" charset="-128"/>
                  <a:ea typeface="Migu 1M" charset="-128"/>
                  <a:cs typeface="Migu 1M" charset="-128"/>
                </a:rPr>
                <a:t>パラメータ</a:t>
              </a:r>
            </a:p>
          </p:txBody>
        </p:sp>
      </p:grpSp>
      <p:cxnSp>
        <p:nvCxnSpPr>
          <p:cNvPr id="36" name="直線矢印コネクタ 35"/>
          <p:cNvCxnSpPr/>
          <p:nvPr/>
        </p:nvCxnSpPr>
        <p:spPr>
          <a:xfrm flipV="1">
            <a:off x="2211046" y="3368529"/>
            <a:ext cx="645105" cy="9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288601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p:cNvSpPr/>
          <p:nvPr/>
        </p:nvSpPr>
        <p:spPr>
          <a:xfrm>
            <a:off x="4679999" y="3960000"/>
            <a:ext cx="4013303" cy="17945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タイトル 1"/>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102</a:t>
            </a:fld>
            <a:endParaRPr lang="ja-JP" altLang="en-US"/>
          </a:p>
        </p:txBody>
      </p:sp>
      <p:sp>
        <p:nvSpPr>
          <p:cNvPr id="10" name="テキスト ボックス 9"/>
          <p:cNvSpPr txBox="1"/>
          <p:nvPr/>
        </p:nvSpPr>
        <p:spPr>
          <a:xfrm>
            <a:off x="4809592" y="4340223"/>
            <a:ext cx="3310006"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dheightsFM</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高低差</a:t>
            </a:r>
          </a:p>
        </p:txBody>
      </p:sp>
      <p:sp>
        <p:nvSpPr>
          <p:cNvPr id="11" name="テキスト ボックス 10"/>
          <p:cNvSpPr txBox="1"/>
          <p:nvPr/>
        </p:nvSpPr>
        <p:spPr>
          <a:xfrm>
            <a:off x="720000" y="4320000"/>
            <a:ext cx="2681300" cy="1015663"/>
          </a:xfrm>
          <a:prstGeom prst="rect">
            <a:avLst/>
          </a:prstGeom>
          <a:solidFill>
            <a:schemeClr val="accent5">
              <a:lumMod val="20000"/>
              <a:lumOff val="80000"/>
            </a:schemeClr>
          </a:solid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境界条件</a:t>
            </a:r>
            <a:endParaRPr lang="en-US" altLang="ja-JP" sz="2000" dirty="0">
              <a:solidFill>
                <a:srgbClr val="0070C0"/>
              </a:solidFill>
              <a:latin typeface="Migu 1M" charset="-128"/>
              <a:ea typeface="Migu 1M" charset="-128"/>
              <a:cs typeface="Migu 1M" charset="-128"/>
            </a:endParaRPr>
          </a:p>
          <a:p>
            <a:r>
              <a:rPr lang="en-US" altLang="ja-JP" sz="2000" dirty="0" err="1">
                <a:latin typeface="Migu 1M" charset="-128"/>
                <a:ea typeface="Migu 1M" charset="-128"/>
                <a:cs typeface="Migu 1M" charset="-128"/>
              </a:rPr>
              <a:t>statesFM</a:t>
            </a:r>
            <a:r>
              <a:rPr lang="en-US" altLang="ja-JP" sz="2000" dirty="0">
                <a:latin typeface="Migu 1M" charset="-128"/>
                <a:ea typeface="Migu 1M" charset="-128"/>
                <a:cs typeface="Migu 1M" charset="-128"/>
              </a:rPr>
              <a:t>[nFM+1]</a:t>
            </a:r>
          </a:p>
          <a:p>
            <a:r>
              <a:rPr kumimoji="1" lang="en-US" altLang="ja-JP" sz="2000" dirty="0" err="1">
                <a:latin typeface="Migu 1M" charset="-128"/>
                <a:ea typeface="Migu 1M" charset="-128"/>
                <a:cs typeface="Migu 1M" charset="-128"/>
              </a:rPr>
              <a:t>vsFM</a:t>
            </a:r>
            <a:r>
              <a:rPr kumimoji="1" lang="en-US" altLang="ja-JP" sz="2000" dirty="0">
                <a:latin typeface="Migu 1M" charset="-128"/>
                <a:ea typeface="Migu 1M" charset="-128"/>
                <a:cs typeface="Migu 1M" charset="-128"/>
              </a:rPr>
              <a:t>[nFM+1]:</a:t>
            </a:r>
            <a:r>
              <a:rPr kumimoji="1" lang="ja-JP" altLang="en-US" sz="2000" dirty="0">
                <a:latin typeface="Migu 1M" charset="-128"/>
                <a:ea typeface="Migu 1M" charset="-128"/>
                <a:cs typeface="Migu 1M" charset="-128"/>
              </a:rPr>
              <a:t>流速</a:t>
            </a:r>
          </a:p>
        </p:txBody>
      </p:sp>
      <p:cxnSp>
        <p:nvCxnSpPr>
          <p:cNvPr id="13" name="直線矢印コネクタ 12"/>
          <p:cNvCxnSpPr/>
          <p:nvPr/>
        </p:nvCxnSpPr>
        <p:spPr>
          <a:xfrm flipH="1" flipV="1">
            <a:off x="4560494" y="3823895"/>
            <a:ext cx="338301" cy="51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図形グループ 25"/>
          <p:cNvGrpSpPr/>
          <p:nvPr/>
        </p:nvGrpSpPr>
        <p:grpSpPr>
          <a:xfrm>
            <a:off x="2880000" y="2700000"/>
            <a:ext cx="4952431" cy="1203913"/>
            <a:chOff x="2888827" y="3103564"/>
            <a:chExt cx="4952431" cy="1203913"/>
          </a:xfrm>
        </p:grpSpPr>
        <p:sp>
          <p:nvSpPr>
            <p:cNvPr id="5" name="円柱 4"/>
            <p:cNvSpPr/>
            <p:nvPr/>
          </p:nvSpPr>
          <p:spPr>
            <a:xfrm rot="5128511">
              <a:off x="3328029" y="3088698"/>
              <a:ext cx="723622" cy="1549768"/>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6" name="直線矢印コネクタ 5"/>
            <p:cNvCxnSpPr/>
            <p:nvPr/>
          </p:nvCxnSpPr>
          <p:spPr>
            <a:xfrm flipV="1">
              <a:off x="2914991" y="3359691"/>
              <a:ext cx="1471273" cy="1053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474613" y="4149149"/>
              <a:ext cx="0" cy="1583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円/楕円 7"/>
            <p:cNvSpPr/>
            <p:nvPr/>
          </p:nvSpPr>
          <p:spPr>
            <a:xfrm rot="21339666">
              <a:off x="2917210" y="3551383"/>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テキスト ボックス 8"/>
            <p:cNvSpPr txBox="1"/>
            <p:nvPr/>
          </p:nvSpPr>
          <p:spPr>
            <a:xfrm>
              <a:off x="4462309" y="3103564"/>
              <a:ext cx="2499509"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pathLengths</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cxnSp>
          <p:nvCxnSpPr>
            <p:cNvPr id="14" name="直線コネクタ 13"/>
            <p:cNvCxnSpPr/>
            <p:nvPr/>
          </p:nvCxnSpPr>
          <p:spPr>
            <a:xfrm>
              <a:off x="2888827" y="4306276"/>
              <a:ext cx="18332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rot="21339666">
              <a:off x="3581135" y="3516771"/>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右矢印 15"/>
            <p:cNvSpPr/>
            <p:nvPr/>
          </p:nvSpPr>
          <p:spPr>
            <a:xfrm rot="21368461">
              <a:off x="3685761" y="3793179"/>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7" name="直線矢印コネクタ 16"/>
            <p:cNvCxnSpPr/>
            <p:nvPr/>
          </p:nvCxnSpPr>
          <p:spPr>
            <a:xfrm flipV="1">
              <a:off x="2999632" y="3878835"/>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382236" y="3771171"/>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4818418" y="3453008"/>
              <a:ext cx="3022840"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flowModel.m_flows</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cxnSp>
          <p:nvCxnSpPr>
            <p:cNvPr id="20" name="直線矢印コネクタ 19"/>
            <p:cNvCxnSpPr>
              <a:stCxn id="19" idx="1"/>
            </p:cNvCxnSpPr>
            <p:nvPr/>
          </p:nvCxnSpPr>
          <p:spPr>
            <a:xfrm flipH="1">
              <a:off x="3963832" y="3653063"/>
              <a:ext cx="854586" cy="137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テキスト ボックス 20"/>
          <p:cNvSpPr txBox="1"/>
          <p:nvPr/>
        </p:nvSpPr>
        <p:spPr>
          <a:xfrm>
            <a:off x="628650" y="870334"/>
            <a:ext cx="2362155" cy="461665"/>
          </a:xfrm>
          <a:prstGeom prst="rect">
            <a:avLst/>
          </a:prstGeom>
          <a:noFill/>
        </p:spPr>
        <p:txBody>
          <a:bodyPr wrap="square" rtlCol="0">
            <a:spAutoFit/>
          </a:bodyPr>
          <a:lstStyle/>
          <a:p>
            <a:r>
              <a:rPr kumimoji="1" lang="en-US" altLang="ja-JP" sz="2400" dirty="0">
                <a:latin typeface="MigMix 1P" charset="-128"/>
                <a:ea typeface="MigMix 1P" charset="-128"/>
                <a:cs typeface="MigMix 1P" charset="-128"/>
              </a:rPr>
              <a:t>flow</a:t>
            </a:r>
            <a:r>
              <a:rPr kumimoji="1" lang="ja-JP" altLang="en-US" sz="2400" dirty="0">
                <a:latin typeface="MigMix 1P" charset="-128"/>
                <a:ea typeface="MigMix 1P" charset="-128"/>
                <a:cs typeface="MigMix 1P" charset="-128"/>
              </a:rPr>
              <a:t>モデル</a:t>
            </a:r>
          </a:p>
        </p:txBody>
      </p:sp>
      <p:sp>
        <p:nvSpPr>
          <p:cNvPr id="22" name="正方形/長方形 21"/>
          <p:cNvSpPr/>
          <p:nvPr/>
        </p:nvSpPr>
        <p:spPr>
          <a:xfrm>
            <a:off x="1800000" y="1800000"/>
            <a:ext cx="4416594" cy="707886"/>
          </a:xfrm>
          <a:prstGeom prst="rect">
            <a:avLst/>
          </a:prstGeom>
          <a:solidFill>
            <a:schemeClr val="accent5">
              <a:lumMod val="20000"/>
              <a:lumOff val="80000"/>
            </a:schemeClr>
          </a:solidFill>
          <a:ln>
            <a:noFill/>
          </a:ln>
        </p:spPr>
        <p:txBody>
          <a:bodyPr wrap="none">
            <a:spAutoFit/>
          </a:bodyPr>
          <a:lstStyle/>
          <a:p>
            <a:r>
              <a:rPr lang="ja-JP" altLang="en-US" sz="2000" dirty="0">
                <a:solidFill>
                  <a:srgbClr val="0070C0"/>
                </a:solidFill>
                <a:latin typeface="Migu 1M" charset="-128"/>
                <a:ea typeface="Migu 1M" charset="-128"/>
                <a:cs typeface="Migu 1M" charset="-128"/>
              </a:rPr>
              <a:t>状態変数</a:t>
            </a:r>
            <a:endParaRPr lang="en-US" altLang="ja-JP" sz="2000" dirty="0">
              <a:solidFill>
                <a:srgbClr val="0070C0"/>
              </a:solidFill>
              <a:latin typeface="Migu 1M" charset="-128"/>
              <a:ea typeface="Migu 1M" charset="-128"/>
              <a:cs typeface="Migu 1M" charset="-128"/>
            </a:endParaRPr>
          </a:p>
          <a:p>
            <a:r>
              <a:rPr lang="en-US" altLang="ja-JP" sz="2000" dirty="0">
                <a:latin typeface="Migu 1M" charset="-128"/>
                <a:ea typeface="Migu 1M" charset="-128"/>
                <a:cs typeface="Migu 1M" charset="-128"/>
              </a:rPr>
              <a:t>Is[</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 = </a:t>
            </a:r>
            <a:r>
              <a:rPr lang="en-US" altLang="ja-JP" sz="2000" dirty="0" err="1">
                <a:latin typeface="Migu 1M" charset="-128"/>
                <a:ea typeface="Migu 1M" charset="-128"/>
                <a:cs typeface="Migu 1M" charset="-128"/>
              </a:rPr>
              <a:t>m_flows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pathLengths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a:t>
            </a:r>
          </a:p>
        </p:txBody>
      </p:sp>
      <p:sp>
        <p:nvSpPr>
          <p:cNvPr id="23" name="正方形/長方形 22"/>
          <p:cNvSpPr/>
          <p:nvPr/>
        </p:nvSpPr>
        <p:spPr>
          <a:xfrm>
            <a:off x="4809591" y="4641109"/>
            <a:ext cx="3883712" cy="1015663"/>
          </a:xfrm>
          <a:prstGeom prst="rect">
            <a:avLst/>
          </a:prstGeom>
        </p:spPr>
        <p:txBody>
          <a:bodyPr wrap="square">
            <a:spAutoFit/>
          </a:bodyPr>
          <a:lstStyle/>
          <a:p>
            <a:r>
              <a:rPr lang="en-US" altLang="ja-JP" sz="2000" dirty="0" err="1">
                <a:latin typeface="Migu 1M" charset="-128"/>
                <a:ea typeface="Migu 1M" charset="-128"/>
                <a:cs typeface="Migu 1M" charset="-128"/>
              </a:rPr>
              <a:t>crossAreasFM</a:t>
            </a:r>
            <a:r>
              <a:rPr lang="en-US" altLang="ja-JP" sz="2000" dirty="0">
                <a:latin typeface="Migu 1M" charset="-128"/>
                <a:ea typeface="Migu 1M" charset="-128"/>
                <a:cs typeface="Migu 1M" charset="-128"/>
              </a:rPr>
              <a:t>[nFM+1]:</a:t>
            </a:r>
            <a:r>
              <a:rPr lang="ja-JP" altLang="en-US" sz="2000" dirty="0">
                <a:latin typeface="Migu 1M" charset="-128"/>
                <a:ea typeface="Migu 1M" charset="-128"/>
                <a:cs typeface="Migu 1M" charset="-128"/>
              </a:rPr>
              <a:t>断面積</a:t>
            </a:r>
            <a:endParaRPr lang="en-US" altLang="ja-JP" sz="2000" dirty="0">
              <a:latin typeface="Migu 1M" charset="-128"/>
              <a:ea typeface="Migu 1M" charset="-128"/>
              <a:cs typeface="Migu 1M" charset="-128"/>
            </a:endParaRPr>
          </a:p>
          <a:p>
            <a:r>
              <a:rPr lang="en-US" altLang="ja-JP" sz="2000" dirty="0" err="1">
                <a:latin typeface="Migu 1M" charset="-128"/>
                <a:ea typeface="Migu 1M" charset="-128"/>
                <a:cs typeface="Migu 1M" charset="-128"/>
              </a:rPr>
              <a:t>dimensionsFM</a:t>
            </a:r>
            <a:r>
              <a:rPr lang="en-US" altLang="ja-JP" sz="2000" dirty="0">
                <a:latin typeface="Migu 1M" charset="-128"/>
                <a:ea typeface="Migu 1M" charset="-128"/>
                <a:cs typeface="Migu 1M" charset="-128"/>
              </a:rPr>
              <a:t>[nFM+1]: </a:t>
            </a:r>
            <a:r>
              <a:rPr lang="ja-JP" altLang="en-US" sz="2000" dirty="0">
                <a:latin typeface="Migu 1M" charset="-128"/>
                <a:ea typeface="Migu 1M" charset="-128"/>
                <a:cs typeface="Migu 1M" charset="-128"/>
              </a:rPr>
              <a:t>代表長さ</a:t>
            </a:r>
            <a:endParaRPr lang="en-US" altLang="ja-JP" sz="2000" dirty="0">
              <a:latin typeface="Migu 1M" charset="-128"/>
              <a:ea typeface="Migu 1M" charset="-128"/>
              <a:cs typeface="Migu 1M" charset="-128"/>
            </a:endParaRPr>
          </a:p>
          <a:p>
            <a:r>
              <a:rPr lang="en-US" altLang="ja-JP" sz="2000" dirty="0" err="1">
                <a:latin typeface="Migu 1M" charset="-128"/>
                <a:ea typeface="Migu 1M" charset="-128"/>
                <a:cs typeface="Migu 1M" charset="-128"/>
              </a:rPr>
              <a:t>roughnessFM</a:t>
            </a:r>
            <a:r>
              <a:rPr lang="en-US" altLang="ja-JP" sz="2000" dirty="0">
                <a:latin typeface="Migu 1M" charset="-128"/>
                <a:ea typeface="Migu 1M" charset="-128"/>
                <a:cs typeface="Migu 1M" charset="-128"/>
              </a:rPr>
              <a:t>[nFM+1]: </a:t>
            </a:r>
            <a:r>
              <a:rPr lang="ja-JP" altLang="en-US" sz="2000" dirty="0">
                <a:latin typeface="Migu 1M" charset="-128"/>
                <a:ea typeface="Migu 1M" charset="-128"/>
                <a:cs typeface="Migu 1M" charset="-128"/>
              </a:rPr>
              <a:t>表面粗さ</a:t>
            </a:r>
            <a:endParaRPr lang="en-US" altLang="ja-JP" sz="2000" dirty="0">
              <a:latin typeface="Migu 1M" charset="-128"/>
              <a:ea typeface="Migu 1M" charset="-128"/>
              <a:cs typeface="Migu 1M" charset="-128"/>
            </a:endParaRPr>
          </a:p>
        </p:txBody>
      </p:sp>
      <p:sp>
        <p:nvSpPr>
          <p:cNvPr id="24" name="正方形/長方形 23"/>
          <p:cNvSpPr/>
          <p:nvPr/>
        </p:nvSpPr>
        <p:spPr>
          <a:xfrm>
            <a:off x="5161754" y="3982917"/>
            <a:ext cx="1467068" cy="400110"/>
          </a:xfrm>
          <a:prstGeom prst="rect">
            <a:avLst/>
          </a:prstGeom>
        </p:spPr>
        <p:txBody>
          <a:bodyPr wrap="none">
            <a:spAutoFit/>
          </a:bodyPr>
          <a:lstStyle/>
          <a:p>
            <a:r>
              <a:rPr lang="ja-JP" altLang="en-US" sz="2000" dirty="0">
                <a:solidFill>
                  <a:srgbClr val="0070C0"/>
                </a:solidFill>
                <a:latin typeface="Migu 1M" charset="-128"/>
                <a:ea typeface="Migu 1M" charset="-128"/>
                <a:cs typeface="Migu 1M" charset="-128"/>
              </a:rPr>
              <a:t>パラメータ</a:t>
            </a:r>
          </a:p>
        </p:txBody>
      </p:sp>
      <p:cxnSp>
        <p:nvCxnSpPr>
          <p:cNvPr id="29" name="直線矢印コネクタ 28"/>
          <p:cNvCxnSpPr>
            <a:stCxn id="11" idx="0"/>
          </p:cNvCxnSpPr>
          <p:nvPr/>
        </p:nvCxnSpPr>
        <p:spPr>
          <a:xfrm flipV="1">
            <a:off x="2060650" y="3527382"/>
            <a:ext cx="819350" cy="79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1" idx="0"/>
            <a:endCxn id="5" idx="0"/>
          </p:cNvCxnSpPr>
          <p:nvPr/>
        </p:nvCxnSpPr>
        <p:spPr>
          <a:xfrm flipV="1">
            <a:off x="2060650" y="3413159"/>
            <a:ext cx="2212490" cy="906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313214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4242" y="6361322"/>
            <a:ext cx="2057400" cy="365125"/>
          </a:xfrm>
        </p:spPr>
        <p:txBody>
          <a:bodyPr/>
          <a:lstStyle/>
          <a:p>
            <a:fld id="{522546E2-FFC9-E74A-B833-4B01CD764E6B}" type="slidenum">
              <a:rPr lang="ja-JP" altLang="en-US" smtClean="0"/>
              <a:pPr/>
              <a:t>103</a:t>
            </a:fld>
            <a:endParaRPr lang="ja-JP" altLang="en-US"/>
          </a:p>
        </p:txBody>
      </p:sp>
      <p:sp>
        <p:nvSpPr>
          <p:cNvPr id="5" name="テキスト ボックス 4"/>
          <p:cNvSpPr txBox="1"/>
          <p:nvPr/>
        </p:nvSpPr>
        <p:spPr>
          <a:xfrm>
            <a:off x="596878" y="2261259"/>
            <a:ext cx="969452" cy="400110"/>
          </a:xfrm>
          <a:prstGeom prst="rect">
            <a:avLst/>
          </a:prstGeom>
          <a:noFill/>
        </p:spPr>
        <p:txBody>
          <a:bodyPr wrap="square" rtlCol="0">
            <a:spAutoFit/>
          </a:bodyPr>
          <a:lstStyle/>
          <a:p>
            <a:r>
              <a:rPr kumimoji="1" lang="en-US" altLang="ja-JP" sz="2000" b="1" dirty="0" err="1">
                <a:latin typeface="MigMix 1P" charset="-128"/>
                <a:ea typeface="MigMix 1P" charset="-128"/>
                <a:cs typeface="MigMix 1P" charset="-128"/>
              </a:rPr>
              <a:t>av_vb</a:t>
            </a:r>
            <a:endParaRPr kumimoji="1" lang="ja-JP" altLang="en-US" sz="2000" b="1" dirty="0">
              <a:latin typeface="MigMix 1P" charset="-128"/>
              <a:ea typeface="MigMix 1P" charset="-128"/>
              <a:cs typeface="MigMix 1P" charset="-128"/>
            </a:endParaRPr>
          </a:p>
        </p:txBody>
      </p:sp>
      <p:sp>
        <p:nvSpPr>
          <p:cNvPr id="6" name="テキスト ボックス 5"/>
          <p:cNvSpPr txBox="1"/>
          <p:nvPr/>
        </p:nvSpPr>
        <p:spPr>
          <a:xfrm>
            <a:off x="606154" y="3255876"/>
            <a:ext cx="793807"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a_vb</a:t>
            </a:r>
            <a:endParaRPr kumimoji="1" lang="ja-JP" altLang="en-US" sz="2000" b="1" dirty="0">
              <a:latin typeface="MigMix 1P" charset="-128"/>
              <a:ea typeface="MigMix 1P" charset="-128"/>
              <a:cs typeface="MigMix 1P" charset="-128"/>
            </a:endParaRPr>
          </a:p>
        </p:txBody>
      </p:sp>
      <p:sp>
        <p:nvSpPr>
          <p:cNvPr id="7" name="テキスト ボックス 6"/>
          <p:cNvSpPr txBox="1"/>
          <p:nvPr/>
        </p:nvSpPr>
        <p:spPr>
          <a:xfrm>
            <a:off x="628650" y="4329458"/>
            <a:ext cx="793807"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av_b</a:t>
            </a:r>
            <a:endParaRPr kumimoji="1" lang="ja-JP" altLang="en-US" sz="2000" b="1" dirty="0">
              <a:latin typeface="MigMix 1P" charset="-128"/>
              <a:ea typeface="MigMix 1P" charset="-128"/>
              <a:cs typeface="MigMix 1P" charset="-128"/>
            </a:endParaRPr>
          </a:p>
        </p:txBody>
      </p:sp>
      <p:sp>
        <p:nvSpPr>
          <p:cNvPr id="8" name="テキスト ボックス 7"/>
          <p:cNvSpPr txBox="1"/>
          <p:nvPr/>
        </p:nvSpPr>
        <p:spPr>
          <a:xfrm>
            <a:off x="606154" y="5305159"/>
            <a:ext cx="950901"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a_v_b</a:t>
            </a:r>
            <a:endParaRPr kumimoji="1" lang="ja-JP" altLang="en-US" sz="2000" b="1" dirty="0">
              <a:latin typeface="MigMix 1P" charset="-128"/>
              <a:ea typeface="MigMix 1P" charset="-128"/>
              <a:cs typeface="MigMix 1P" charset="-128"/>
            </a:endParaRPr>
          </a:p>
        </p:txBody>
      </p:sp>
      <p:sp>
        <p:nvSpPr>
          <p:cNvPr id="9" name="テキスト ボックス 8"/>
          <p:cNvSpPr txBox="1"/>
          <p:nvPr/>
        </p:nvSpPr>
        <p:spPr>
          <a:xfrm>
            <a:off x="553272" y="866050"/>
            <a:ext cx="2108269"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modelStructure</a:t>
            </a:r>
            <a:endParaRPr kumimoji="1" lang="ja-JP" altLang="en-US" sz="2000" dirty="0">
              <a:latin typeface="MigMix 1P" charset="-128"/>
              <a:ea typeface="MigMix 1P" charset="-128"/>
              <a:cs typeface="MigMix 1P" charset="-128"/>
            </a:endParaRPr>
          </a:p>
        </p:txBody>
      </p:sp>
      <p:grpSp>
        <p:nvGrpSpPr>
          <p:cNvPr id="10" name="図形グループ 9"/>
          <p:cNvGrpSpPr/>
          <p:nvPr/>
        </p:nvGrpSpPr>
        <p:grpSpPr>
          <a:xfrm>
            <a:off x="3134127" y="1228396"/>
            <a:ext cx="4378993" cy="525903"/>
            <a:chOff x="1115370" y="1575290"/>
            <a:chExt cx="4378993" cy="525903"/>
          </a:xfrm>
          <a:solidFill>
            <a:schemeClr val="accent2">
              <a:lumMod val="20000"/>
              <a:lumOff val="80000"/>
              <a:alpha val="85000"/>
            </a:schemeClr>
          </a:solidFill>
        </p:grpSpPr>
        <p:sp>
          <p:nvSpPr>
            <p:cNvPr id="11" name="円/楕円 10"/>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円柱 11"/>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円柱 12"/>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円柱 13"/>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円柱 14"/>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円柱 15"/>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17" name="図形グループ 16"/>
          <p:cNvGrpSpPr/>
          <p:nvPr/>
        </p:nvGrpSpPr>
        <p:grpSpPr>
          <a:xfrm>
            <a:off x="3118154" y="2524270"/>
            <a:ext cx="4378993" cy="525903"/>
            <a:chOff x="1115370" y="1575290"/>
            <a:chExt cx="4378993" cy="525903"/>
          </a:xfrm>
          <a:solidFill>
            <a:schemeClr val="accent2">
              <a:lumMod val="20000"/>
              <a:lumOff val="80000"/>
              <a:alpha val="85000"/>
            </a:schemeClr>
          </a:solidFill>
        </p:grpSpPr>
        <p:sp>
          <p:nvSpPr>
            <p:cNvPr id="18" name="円/楕円 17"/>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円柱 18"/>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円柱 19"/>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円柱 20"/>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円柱 21"/>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円柱 22"/>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24" name="図形グループ 23"/>
          <p:cNvGrpSpPr/>
          <p:nvPr/>
        </p:nvGrpSpPr>
        <p:grpSpPr>
          <a:xfrm>
            <a:off x="3223889" y="2604545"/>
            <a:ext cx="4118647" cy="525775"/>
            <a:chOff x="1106074" y="3461985"/>
            <a:chExt cx="3559012" cy="525775"/>
          </a:xfrm>
          <a:solidFill>
            <a:schemeClr val="accent1">
              <a:lumMod val="20000"/>
              <a:lumOff val="80000"/>
              <a:alpha val="86000"/>
            </a:schemeClr>
          </a:solidFill>
        </p:grpSpPr>
        <p:sp>
          <p:nvSpPr>
            <p:cNvPr id="25" name="円/楕円 24"/>
            <p:cNvSpPr/>
            <p:nvPr/>
          </p:nvSpPr>
          <p:spPr>
            <a:xfrm>
              <a:off x="1116360" y="3466830"/>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円柱 25"/>
            <p:cNvSpPr/>
            <p:nvPr/>
          </p:nvSpPr>
          <p:spPr>
            <a:xfrm rot="5400000">
              <a:off x="1334259" y="3233800"/>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円柱 26"/>
            <p:cNvSpPr/>
            <p:nvPr/>
          </p:nvSpPr>
          <p:spPr>
            <a:xfrm rot="5400000">
              <a:off x="2191538" y="3234920"/>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円柱 27"/>
            <p:cNvSpPr/>
            <p:nvPr/>
          </p:nvSpPr>
          <p:spPr>
            <a:xfrm rot="5400000">
              <a:off x="3051873" y="3234428"/>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円柱 28"/>
            <p:cNvSpPr/>
            <p:nvPr/>
          </p:nvSpPr>
          <p:spPr>
            <a:xfrm rot="5400000">
              <a:off x="3912246" y="3234428"/>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30" name="図形グループ 29"/>
          <p:cNvGrpSpPr/>
          <p:nvPr/>
        </p:nvGrpSpPr>
        <p:grpSpPr>
          <a:xfrm>
            <a:off x="3123897" y="3451086"/>
            <a:ext cx="4378993" cy="525903"/>
            <a:chOff x="1115370" y="1575290"/>
            <a:chExt cx="4378993" cy="525903"/>
          </a:xfrm>
          <a:solidFill>
            <a:schemeClr val="accent2">
              <a:lumMod val="20000"/>
              <a:lumOff val="80000"/>
            </a:schemeClr>
          </a:solidFill>
        </p:grpSpPr>
        <p:sp>
          <p:nvSpPr>
            <p:cNvPr id="31" name="円/楕円 30"/>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2" name="円柱 31"/>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3" name="円柱 32"/>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4" name="円柱 33"/>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5" name="円柱 34"/>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6" name="円柱 35"/>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37" name="図形グループ 36"/>
          <p:cNvGrpSpPr/>
          <p:nvPr/>
        </p:nvGrpSpPr>
        <p:grpSpPr>
          <a:xfrm>
            <a:off x="3024339" y="3544811"/>
            <a:ext cx="4286546" cy="525903"/>
            <a:chOff x="1115370" y="1575290"/>
            <a:chExt cx="4373505" cy="525903"/>
          </a:xfrm>
          <a:solidFill>
            <a:schemeClr val="accent1">
              <a:lumMod val="20000"/>
              <a:lumOff val="80000"/>
              <a:alpha val="85000"/>
            </a:schemeClr>
          </a:solidFill>
        </p:grpSpPr>
        <p:sp>
          <p:nvSpPr>
            <p:cNvPr id="38" name="円/楕円 37"/>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9" name="円柱 38"/>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0" name="円柱 39"/>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1" name="円柱 40"/>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2" name="円柱 41"/>
            <p:cNvSpPr/>
            <p:nvPr/>
          </p:nvSpPr>
          <p:spPr>
            <a:xfrm rot="5400000">
              <a:off x="3888166"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3" name="円柱 42"/>
            <p:cNvSpPr/>
            <p:nvPr/>
          </p:nvSpPr>
          <p:spPr>
            <a:xfrm rot="5400000">
              <a:off x="4736035"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44" name="円/楕円 43"/>
          <p:cNvSpPr/>
          <p:nvPr/>
        </p:nvSpPr>
        <p:spPr>
          <a:xfrm>
            <a:off x="3116352" y="4391337"/>
            <a:ext cx="125788" cy="514022"/>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5" name="円柱 44"/>
          <p:cNvSpPr/>
          <p:nvPr/>
        </p:nvSpPr>
        <p:spPr>
          <a:xfrm rot="5400000">
            <a:off x="3343231" y="4158622"/>
            <a:ext cx="525285" cy="981025"/>
          </a:xfrm>
          <a:prstGeom prst="can">
            <a:avLst/>
          </a:prstGeom>
          <a:solidFill>
            <a:schemeClr val="accent2">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6" name="円柱 45"/>
          <p:cNvSpPr/>
          <p:nvPr/>
        </p:nvSpPr>
        <p:spPr>
          <a:xfrm rot="5400000">
            <a:off x="4191839" y="4159245"/>
            <a:ext cx="52403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7" name="円柱 46"/>
          <p:cNvSpPr/>
          <p:nvPr/>
        </p:nvSpPr>
        <p:spPr>
          <a:xfrm rot="5400000">
            <a:off x="5042569"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8" name="円柱 47"/>
          <p:cNvSpPr/>
          <p:nvPr/>
        </p:nvSpPr>
        <p:spPr>
          <a:xfrm rot="5400000">
            <a:off x="5893646"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9" name="円柱 48"/>
          <p:cNvSpPr/>
          <p:nvPr/>
        </p:nvSpPr>
        <p:spPr>
          <a:xfrm rot="5400000">
            <a:off x="6741515"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0" name="円柱 49"/>
          <p:cNvSpPr/>
          <p:nvPr/>
        </p:nvSpPr>
        <p:spPr>
          <a:xfrm rot="5400000">
            <a:off x="3427223" y="426001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1" name="円柱 50"/>
          <p:cNvSpPr/>
          <p:nvPr/>
        </p:nvSpPr>
        <p:spPr>
          <a:xfrm rot="5400000">
            <a:off x="4278262"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2" name="円柱 51"/>
          <p:cNvSpPr/>
          <p:nvPr/>
        </p:nvSpPr>
        <p:spPr>
          <a:xfrm rot="5400000">
            <a:off x="5129339"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3" name="円柱 52"/>
          <p:cNvSpPr/>
          <p:nvPr/>
        </p:nvSpPr>
        <p:spPr>
          <a:xfrm rot="5400000">
            <a:off x="5977208"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4" name="右矢印 53"/>
          <p:cNvSpPr/>
          <p:nvPr/>
        </p:nvSpPr>
        <p:spPr>
          <a:xfrm>
            <a:off x="2840356" y="4593032"/>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5" name="右矢印 54"/>
          <p:cNvSpPr/>
          <p:nvPr/>
        </p:nvSpPr>
        <p:spPr>
          <a:xfrm>
            <a:off x="2865160" y="274019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6" name="右矢印 55"/>
          <p:cNvSpPr/>
          <p:nvPr/>
        </p:nvSpPr>
        <p:spPr>
          <a:xfrm>
            <a:off x="2861258" y="1417736"/>
            <a:ext cx="250854" cy="12947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右矢印 56"/>
          <p:cNvSpPr/>
          <p:nvPr/>
        </p:nvSpPr>
        <p:spPr>
          <a:xfrm>
            <a:off x="7466210" y="1429246"/>
            <a:ext cx="250854" cy="12947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8" name="右矢印 57"/>
          <p:cNvSpPr/>
          <p:nvPr/>
        </p:nvSpPr>
        <p:spPr>
          <a:xfrm>
            <a:off x="7430025" y="272654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9" name="右矢印 58"/>
          <p:cNvSpPr/>
          <p:nvPr/>
        </p:nvSpPr>
        <p:spPr>
          <a:xfrm>
            <a:off x="7457023" y="364310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nvGrpSpPr>
          <p:cNvPr id="110" name="図形グループ 109"/>
          <p:cNvGrpSpPr/>
          <p:nvPr/>
        </p:nvGrpSpPr>
        <p:grpSpPr>
          <a:xfrm>
            <a:off x="3042758" y="5313523"/>
            <a:ext cx="4470362" cy="614459"/>
            <a:chOff x="3032528" y="5253208"/>
            <a:chExt cx="4470362" cy="614459"/>
          </a:xfrm>
        </p:grpSpPr>
        <p:sp>
          <p:nvSpPr>
            <p:cNvPr id="62" name="円柱 61"/>
            <p:cNvSpPr/>
            <p:nvPr/>
          </p:nvSpPr>
          <p:spPr>
            <a:xfrm rot="5400000">
              <a:off x="3315402"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3" name="円柱 62"/>
            <p:cNvSpPr/>
            <p:nvPr/>
          </p:nvSpPr>
          <p:spPr>
            <a:xfrm rot="5400000">
              <a:off x="4163385"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4" name="円柱 63"/>
            <p:cNvSpPr/>
            <p:nvPr/>
          </p:nvSpPr>
          <p:spPr>
            <a:xfrm rot="5400000">
              <a:off x="5014424"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5" name="円柱 64"/>
            <p:cNvSpPr/>
            <p:nvPr/>
          </p:nvSpPr>
          <p:spPr>
            <a:xfrm rot="5400000">
              <a:off x="5865501" y="5025023"/>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6" name="円柱 65"/>
            <p:cNvSpPr/>
            <p:nvPr/>
          </p:nvSpPr>
          <p:spPr>
            <a:xfrm rot="5400000">
              <a:off x="6713370" y="5025023"/>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7" name="円柱 66"/>
            <p:cNvSpPr/>
            <p:nvPr/>
          </p:nvSpPr>
          <p:spPr>
            <a:xfrm rot="5400000">
              <a:off x="3070800" y="5302800"/>
              <a:ext cx="524655" cy="601200"/>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8" name="円柱 67"/>
            <p:cNvSpPr/>
            <p:nvPr/>
          </p:nvSpPr>
          <p:spPr>
            <a:xfrm rot="5400000">
              <a:off x="3731395" y="511482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9" name="円柱 68"/>
            <p:cNvSpPr/>
            <p:nvPr/>
          </p:nvSpPr>
          <p:spPr>
            <a:xfrm rot="5400000">
              <a:off x="4582434"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0" name="円柱 69"/>
            <p:cNvSpPr/>
            <p:nvPr/>
          </p:nvSpPr>
          <p:spPr>
            <a:xfrm rot="5400000">
              <a:off x="5433511"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1" name="円柱 70"/>
            <p:cNvSpPr/>
            <p:nvPr/>
          </p:nvSpPr>
          <p:spPr>
            <a:xfrm rot="5400000">
              <a:off x="6281380"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2" name="円柱 71"/>
            <p:cNvSpPr/>
            <p:nvPr/>
          </p:nvSpPr>
          <p:spPr>
            <a:xfrm rot="5400000">
              <a:off x="6939965" y="5302800"/>
              <a:ext cx="524655" cy="601194"/>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73" name="テキスト ボックス 72"/>
          <p:cNvSpPr txBox="1"/>
          <p:nvPr/>
        </p:nvSpPr>
        <p:spPr>
          <a:xfrm>
            <a:off x="2759541" y="1784312"/>
            <a:ext cx="149111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mediums[1]</a:t>
            </a:r>
            <a:endParaRPr kumimoji="1" lang="ja-JP" altLang="en-US" dirty="0">
              <a:latin typeface="MigMix 1P" charset="-128"/>
              <a:ea typeface="MigMix 1P" charset="-128"/>
              <a:cs typeface="MigMix 1P" charset="-128"/>
            </a:endParaRPr>
          </a:p>
        </p:txBody>
      </p:sp>
      <p:sp>
        <p:nvSpPr>
          <p:cNvPr id="75" name="テキスト ボックス 74"/>
          <p:cNvSpPr txBox="1"/>
          <p:nvPr/>
        </p:nvSpPr>
        <p:spPr>
          <a:xfrm>
            <a:off x="6506767" y="1732621"/>
            <a:ext cx="1479892"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mediums[n]</a:t>
            </a:r>
            <a:endParaRPr kumimoji="1" lang="ja-JP" altLang="en-US" dirty="0">
              <a:latin typeface="MigMix 1P" charset="-128"/>
              <a:ea typeface="MigMix 1P" charset="-128"/>
              <a:cs typeface="MigMix 1P" charset="-128"/>
            </a:endParaRPr>
          </a:p>
        </p:txBody>
      </p:sp>
      <p:sp>
        <p:nvSpPr>
          <p:cNvPr id="76" name="テキスト ボックス 75"/>
          <p:cNvSpPr txBox="1"/>
          <p:nvPr/>
        </p:nvSpPr>
        <p:spPr>
          <a:xfrm>
            <a:off x="561482" y="2653203"/>
            <a:ext cx="1460656"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n-1</a:t>
            </a:r>
            <a:endParaRPr kumimoji="1" lang="ja-JP" altLang="en-US" sz="2000" dirty="0">
              <a:latin typeface="MigMix 1P" charset="-128"/>
              <a:ea typeface="MigMix 1P" charset="-128"/>
              <a:cs typeface="MigMix 1P" charset="-128"/>
            </a:endParaRPr>
          </a:p>
        </p:txBody>
      </p:sp>
      <p:sp>
        <p:nvSpPr>
          <p:cNvPr id="77" name="テキスト ボックス 76"/>
          <p:cNvSpPr txBox="1"/>
          <p:nvPr/>
        </p:nvSpPr>
        <p:spPr>
          <a:xfrm>
            <a:off x="608149" y="3650231"/>
            <a:ext cx="1184940"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a:t>
            </a:r>
            <a:endParaRPr kumimoji="1" lang="ja-JP" altLang="en-US" sz="2000" dirty="0">
              <a:latin typeface="MigMix 1P" charset="-128"/>
              <a:ea typeface="MigMix 1P" charset="-128"/>
              <a:cs typeface="MigMix 1P" charset="-128"/>
            </a:endParaRPr>
          </a:p>
        </p:txBody>
      </p:sp>
      <p:sp>
        <p:nvSpPr>
          <p:cNvPr id="78" name="テキスト ボックス 77"/>
          <p:cNvSpPr txBox="1"/>
          <p:nvPr/>
        </p:nvSpPr>
        <p:spPr>
          <a:xfrm>
            <a:off x="611286" y="4729851"/>
            <a:ext cx="1184940"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a:t>
            </a:r>
            <a:endParaRPr kumimoji="1" lang="ja-JP" altLang="en-US" sz="2000" dirty="0">
              <a:latin typeface="MigMix 1P" charset="-128"/>
              <a:ea typeface="MigMix 1P" charset="-128"/>
              <a:cs typeface="MigMix 1P" charset="-128"/>
            </a:endParaRPr>
          </a:p>
        </p:txBody>
      </p:sp>
      <p:sp>
        <p:nvSpPr>
          <p:cNvPr id="79" name="テキスト ボックス 78"/>
          <p:cNvSpPr txBox="1"/>
          <p:nvPr/>
        </p:nvSpPr>
        <p:spPr>
          <a:xfrm>
            <a:off x="586888" y="5723419"/>
            <a:ext cx="1531188"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n+1</a:t>
            </a:r>
            <a:endParaRPr kumimoji="1" lang="ja-JP" altLang="en-US" sz="2000" dirty="0">
              <a:latin typeface="MigMix 1P" charset="-128"/>
              <a:ea typeface="MigMix 1P" charset="-128"/>
              <a:cs typeface="MigMix 1P" charset="-128"/>
            </a:endParaRPr>
          </a:p>
        </p:txBody>
      </p:sp>
      <p:sp>
        <p:nvSpPr>
          <p:cNvPr id="80" name="テキスト ボックス 79"/>
          <p:cNvSpPr txBox="1"/>
          <p:nvPr/>
        </p:nvSpPr>
        <p:spPr>
          <a:xfrm>
            <a:off x="1770046" y="5054187"/>
            <a:ext cx="1148071"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state_a</a:t>
            </a:r>
            <a:endParaRPr kumimoji="1" lang="ja-JP" altLang="en-US" sz="2000" dirty="0">
              <a:latin typeface="MigMix 1P" charset="-128"/>
              <a:ea typeface="MigMix 1P" charset="-128"/>
              <a:cs typeface="MigMix 1P" charset="-128"/>
            </a:endParaRPr>
          </a:p>
        </p:txBody>
      </p:sp>
      <p:sp>
        <p:nvSpPr>
          <p:cNvPr id="81" name="テキスト ボックス 80"/>
          <p:cNvSpPr txBox="1"/>
          <p:nvPr/>
        </p:nvSpPr>
        <p:spPr>
          <a:xfrm>
            <a:off x="6351135" y="923863"/>
            <a:ext cx="1207382" cy="276999"/>
          </a:xfrm>
          <a:prstGeom prst="rect">
            <a:avLst/>
          </a:prstGeom>
          <a:noFill/>
        </p:spPr>
        <p:txBody>
          <a:bodyPr wrap="none" rtlCol="0">
            <a:spAutoFit/>
          </a:bodyPr>
          <a:lstStyle/>
          <a:p>
            <a:r>
              <a:rPr kumimoji="1" lang="en-US" altLang="ja-JP" sz="1200" dirty="0">
                <a:latin typeface="MigMix 1P" charset="-128"/>
                <a:ea typeface="MigMix 1P" charset="-128"/>
                <a:cs typeface="MigMix 1P" charset="-128"/>
              </a:rPr>
              <a:t>volume </a:t>
            </a:r>
            <a:r>
              <a:rPr kumimoji="1" lang="ja-JP" altLang="en-US" sz="1200" dirty="0">
                <a:latin typeface="MigMix 1P" charset="-128"/>
                <a:ea typeface="MigMix 1P" charset="-128"/>
                <a:cs typeface="MigMix 1P" charset="-128"/>
              </a:rPr>
              <a:t>モデル</a:t>
            </a:r>
          </a:p>
        </p:txBody>
      </p:sp>
      <p:sp>
        <p:nvSpPr>
          <p:cNvPr id="82" name="テキスト ボックス 81"/>
          <p:cNvSpPr txBox="1"/>
          <p:nvPr/>
        </p:nvSpPr>
        <p:spPr>
          <a:xfrm>
            <a:off x="7562486" y="4039726"/>
            <a:ext cx="1154483" cy="400110"/>
          </a:xfrm>
          <a:prstGeom prst="rect">
            <a:avLst/>
          </a:prstGeom>
          <a:noFill/>
        </p:spPr>
        <p:txBody>
          <a:bodyPr wrap="none" rtlCol="0">
            <a:spAutoFit/>
          </a:bodyPr>
          <a:lstStyle/>
          <a:p>
            <a:r>
              <a:rPr lang="en-US" altLang="ja-JP" sz="2000" dirty="0" err="1">
                <a:latin typeface="MigMix 1P" charset="-128"/>
                <a:ea typeface="MigMix 1P" charset="-128"/>
                <a:cs typeface="MigMix 1P" charset="-128"/>
              </a:rPr>
              <a:t>state_b</a:t>
            </a:r>
            <a:endParaRPr kumimoji="1" lang="ja-JP" altLang="en-US" sz="2000" dirty="0">
              <a:latin typeface="MigMix 1P" charset="-128"/>
              <a:ea typeface="MigMix 1P" charset="-128"/>
              <a:cs typeface="MigMix 1P" charset="-128"/>
            </a:endParaRPr>
          </a:p>
        </p:txBody>
      </p:sp>
      <p:sp>
        <p:nvSpPr>
          <p:cNvPr id="83" name="テキスト ボックス 82"/>
          <p:cNvSpPr txBox="1"/>
          <p:nvPr/>
        </p:nvSpPr>
        <p:spPr>
          <a:xfrm>
            <a:off x="3573216" y="2690927"/>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84" name="テキスト ボックス 83"/>
          <p:cNvSpPr txBox="1"/>
          <p:nvPr/>
        </p:nvSpPr>
        <p:spPr>
          <a:xfrm>
            <a:off x="6506487" y="2679593"/>
            <a:ext cx="564578"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n-1</a:t>
            </a:r>
            <a:endParaRPr kumimoji="1" lang="ja-JP" altLang="en-US" dirty="0">
              <a:latin typeface="MigMix 1P" charset="-128"/>
              <a:ea typeface="MigMix 1P" charset="-128"/>
              <a:cs typeface="MigMix 1P" charset="-128"/>
            </a:endParaRPr>
          </a:p>
        </p:txBody>
      </p:sp>
      <p:sp>
        <p:nvSpPr>
          <p:cNvPr id="85" name="テキスト ボックス 84"/>
          <p:cNvSpPr txBox="1"/>
          <p:nvPr/>
        </p:nvSpPr>
        <p:spPr>
          <a:xfrm>
            <a:off x="4600977" y="2688863"/>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86" name="テキスト ボックス 85"/>
          <p:cNvSpPr txBox="1"/>
          <p:nvPr/>
        </p:nvSpPr>
        <p:spPr>
          <a:xfrm>
            <a:off x="3331193" y="3612174"/>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87" name="テキスト ボックス 86"/>
          <p:cNvSpPr txBox="1"/>
          <p:nvPr/>
        </p:nvSpPr>
        <p:spPr>
          <a:xfrm>
            <a:off x="4188227" y="360472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88" name="テキスト ボックス 87"/>
          <p:cNvSpPr txBox="1"/>
          <p:nvPr/>
        </p:nvSpPr>
        <p:spPr>
          <a:xfrm>
            <a:off x="6643103" y="3607037"/>
            <a:ext cx="316112" cy="369332"/>
          </a:xfrm>
          <a:prstGeom prst="rect">
            <a:avLst/>
          </a:prstGeom>
          <a:noFill/>
        </p:spPr>
        <p:txBody>
          <a:bodyPr wrap="none" rtlCol="0">
            <a:spAutoFit/>
          </a:bodyPr>
          <a:lstStyle/>
          <a:p>
            <a:r>
              <a:rPr lang="en-US" altLang="ja-JP" dirty="0">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89" name="円柱 88"/>
          <p:cNvSpPr/>
          <p:nvPr/>
        </p:nvSpPr>
        <p:spPr>
          <a:xfrm rot="5400000">
            <a:off x="6810456" y="4278945"/>
            <a:ext cx="524655" cy="942711"/>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0" name="テキスト ボックス 89"/>
          <p:cNvSpPr txBox="1"/>
          <p:nvPr/>
        </p:nvSpPr>
        <p:spPr>
          <a:xfrm>
            <a:off x="3482498" y="4565420"/>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91" name="テキスト ボックス 90"/>
          <p:cNvSpPr txBox="1"/>
          <p:nvPr/>
        </p:nvSpPr>
        <p:spPr>
          <a:xfrm>
            <a:off x="4325717" y="456057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92" name="テキスト ボックス 91"/>
          <p:cNvSpPr txBox="1"/>
          <p:nvPr/>
        </p:nvSpPr>
        <p:spPr>
          <a:xfrm>
            <a:off x="6895475" y="4537838"/>
            <a:ext cx="316112" cy="369332"/>
          </a:xfrm>
          <a:prstGeom prst="rect">
            <a:avLst/>
          </a:prstGeom>
          <a:noFill/>
        </p:spPr>
        <p:txBody>
          <a:bodyPr wrap="none" rtlCol="0">
            <a:spAutoFit/>
          </a:bodyPr>
          <a:lstStyle/>
          <a:p>
            <a:r>
              <a:rPr lang="en-US" altLang="ja-JP">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93" name="テキスト ボックス 92"/>
          <p:cNvSpPr txBox="1"/>
          <p:nvPr/>
        </p:nvSpPr>
        <p:spPr>
          <a:xfrm>
            <a:off x="3158761" y="5487765"/>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94" name="テキスト ボックス 93"/>
          <p:cNvSpPr txBox="1"/>
          <p:nvPr/>
        </p:nvSpPr>
        <p:spPr>
          <a:xfrm>
            <a:off x="3821806" y="547859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95" name="テキスト ボックス 94"/>
          <p:cNvSpPr txBox="1"/>
          <p:nvPr/>
        </p:nvSpPr>
        <p:spPr>
          <a:xfrm>
            <a:off x="6861707" y="5478594"/>
            <a:ext cx="628698" cy="369332"/>
          </a:xfrm>
          <a:prstGeom prst="rect">
            <a:avLst/>
          </a:prstGeom>
          <a:noFill/>
        </p:spPr>
        <p:txBody>
          <a:bodyPr wrap="none" rtlCol="0">
            <a:spAutoFit/>
          </a:bodyPr>
          <a:lstStyle/>
          <a:p>
            <a:r>
              <a:rPr lang="en-US" altLang="ja-JP">
                <a:latin typeface="MigMix 1P" charset="-128"/>
                <a:ea typeface="MigMix 1P" charset="-128"/>
                <a:cs typeface="MigMix 1P" charset="-128"/>
              </a:rPr>
              <a:t>n+1</a:t>
            </a:r>
            <a:endParaRPr kumimoji="1" lang="ja-JP" altLang="en-US" dirty="0">
              <a:latin typeface="MigMix 1P" charset="-128"/>
              <a:ea typeface="MigMix 1P" charset="-128"/>
              <a:cs typeface="MigMix 1P" charset="-128"/>
            </a:endParaRPr>
          </a:p>
        </p:txBody>
      </p:sp>
      <p:sp>
        <p:nvSpPr>
          <p:cNvPr id="96" name="テキスト ボックス 95"/>
          <p:cNvSpPr txBox="1"/>
          <p:nvPr/>
        </p:nvSpPr>
        <p:spPr>
          <a:xfrm>
            <a:off x="5567442" y="2700124"/>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7" name="テキスト ボックス 96"/>
          <p:cNvSpPr txBox="1"/>
          <p:nvPr/>
        </p:nvSpPr>
        <p:spPr>
          <a:xfrm>
            <a:off x="4914381" y="3600621"/>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8" name="テキスト ボックス 97"/>
          <p:cNvSpPr txBox="1"/>
          <p:nvPr/>
        </p:nvSpPr>
        <p:spPr>
          <a:xfrm>
            <a:off x="5104920" y="4565239"/>
            <a:ext cx="415498" cy="369332"/>
          </a:xfrm>
          <a:prstGeom prst="rect">
            <a:avLst/>
          </a:prstGeom>
          <a:noFill/>
        </p:spPr>
        <p:txBody>
          <a:bodyPr wrap="none" rtlCol="0">
            <a:spAutoFit/>
          </a:bodyPr>
          <a:lstStyle/>
          <a:p>
            <a:r>
              <a:rPr kumimoji="1" lang="mr-IN" altLang="ja-JP">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9" name="テキスト ボックス 98"/>
          <p:cNvSpPr txBox="1"/>
          <p:nvPr/>
        </p:nvSpPr>
        <p:spPr>
          <a:xfrm>
            <a:off x="4577881" y="5500024"/>
            <a:ext cx="415498" cy="369332"/>
          </a:xfrm>
          <a:prstGeom prst="rect">
            <a:avLst/>
          </a:prstGeom>
          <a:noFill/>
        </p:spPr>
        <p:txBody>
          <a:bodyPr wrap="none" rtlCol="0">
            <a:spAutoFit/>
          </a:bodyPr>
          <a:lstStyle/>
          <a:p>
            <a:r>
              <a:rPr kumimoji="1" lang="mr-IN" altLang="ja-JP">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100" name="テキスト ボックス 99"/>
          <p:cNvSpPr txBox="1"/>
          <p:nvPr/>
        </p:nvSpPr>
        <p:spPr>
          <a:xfrm>
            <a:off x="6363809" y="5454297"/>
            <a:ext cx="316112" cy="369332"/>
          </a:xfrm>
          <a:prstGeom prst="rect">
            <a:avLst/>
          </a:prstGeom>
          <a:noFill/>
        </p:spPr>
        <p:txBody>
          <a:bodyPr wrap="none" rtlCol="0">
            <a:spAutoFit/>
          </a:bodyPr>
          <a:lstStyle/>
          <a:p>
            <a:r>
              <a:rPr lang="en-US" altLang="ja-JP">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101" name="テキスト ボックス 100"/>
          <p:cNvSpPr txBox="1"/>
          <p:nvPr/>
        </p:nvSpPr>
        <p:spPr>
          <a:xfrm>
            <a:off x="1776644" y="2096863"/>
            <a:ext cx="2010487"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port_a.m_flow</a:t>
            </a:r>
            <a:endParaRPr kumimoji="1" lang="ja-JP" altLang="en-US" sz="2000" dirty="0">
              <a:latin typeface="MigMix 1P" charset="-128"/>
              <a:ea typeface="MigMix 1P" charset="-128"/>
              <a:cs typeface="MigMix 1P" charset="-128"/>
            </a:endParaRPr>
          </a:p>
        </p:txBody>
      </p:sp>
      <p:sp>
        <p:nvSpPr>
          <p:cNvPr id="102" name="テキスト ボックス 101"/>
          <p:cNvSpPr txBox="1"/>
          <p:nvPr/>
        </p:nvSpPr>
        <p:spPr>
          <a:xfrm>
            <a:off x="4613627" y="2038531"/>
            <a:ext cx="1210588" cy="400110"/>
          </a:xfrm>
          <a:prstGeom prst="rect">
            <a:avLst/>
          </a:prstGeom>
          <a:noFill/>
        </p:spPr>
        <p:txBody>
          <a:bodyPr wrap="none" rtlCol="0">
            <a:spAutoFit/>
          </a:bodyPr>
          <a:lstStyle/>
          <a:p>
            <a:r>
              <a:rPr kumimoji="1" lang="ja-JP" altLang="en-US" sz="2000" dirty="0">
                <a:solidFill>
                  <a:srgbClr val="0070C0"/>
                </a:solidFill>
                <a:latin typeface="MigMix 1P" charset="-128"/>
                <a:ea typeface="MigMix 1P" charset="-128"/>
                <a:cs typeface="MigMix 1P" charset="-128"/>
              </a:rPr>
              <a:t>境界条件</a:t>
            </a:r>
          </a:p>
        </p:txBody>
      </p:sp>
      <p:sp>
        <p:nvSpPr>
          <p:cNvPr id="103" name="テキスト ボックス 102"/>
          <p:cNvSpPr txBox="1"/>
          <p:nvPr/>
        </p:nvSpPr>
        <p:spPr>
          <a:xfrm>
            <a:off x="608297" y="1331573"/>
            <a:ext cx="1668822" cy="400110"/>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n = </a:t>
            </a:r>
            <a:r>
              <a:rPr kumimoji="1" lang="en-US" altLang="ja-JP" sz="2000" dirty="0" err="1">
                <a:latin typeface="Migu 1M" charset="-128"/>
                <a:ea typeface="Migu 1M" charset="-128"/>
                <a:cs typeface="Migu 1M" charset="-128"/>
              </a:rPr>
              <a:t>nNodes</a:t>
            </a:r>
            <a:endParaRPr kumimoji="1" lang="ja-JP" altLang="en-US" sz="2000" dirty="0">
              <a:latin typeface="Migu 1M" charset="-128"/>
              <a:ea typeface="Migu 1M" charset="-128"/>
              <a:cs typeface="Migu 1M" charset="-128"/>
            </a:endParaRPr>
          </a:p>
        </p:txBody>
      </p:sp>
      <p:sp>
        <p:nvSpPr>
          <p:cNvPr id="104" name="テキスト ボックス 103"/>
          <p:cNvSpPr txBox="1"/>
          <p:nvPr/>
        </p:nvSpPr>
        <p:spPr>
          <a:xfrm>
            <a:off x="1776644" y="3109914"/>
            <a:ext cx="1148071"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state_a</a:t>
            </a:r>
            <a:endParaRPr kumimoji="1" lang="ja-JP" altLang="en-US" sz="2000" dirty="0">
              <a:latin typeface="MigMix 1P" charset="-128"/>
              <a:ea typeface="MigMix 1P" charset="-128"/>
              <a:cs typeface="MigMix 1P" charset="-128"/>
            </a:endParaRPr>
          </a:p>
        </p:txBody>
      </p:sp>
      <p:sp>
        <p:nvSpPr>
          <p:cNvPr id="105" name="正方形/長方形 104"/>
          <p:cNvSpPr/>
          <p:nvPr/>
        </p:nvSpPr>
        <p:spPr>
          <a:xfrm>
            <a:off x="6922736" y="2084651"/>
            <a:ext cx="2016899" cy="400110"/>
          </a:xfrm>
          <a:prstGeom prst="rect">
            <a:avLst/>
          </a:prstGeom>
        </p:spPr>
        <p:txBody>
          <a:bodyPr wrap="none">
            <a:spAutoFit/>
          </a:bodyPr>
          <a:lstStyle/>
          <a:p>
            <a:r>
              <a:rPr lang="en-US" altLang="ja-JP" sz="2000" dirty="0" err="1">
                <a:latin typeface="MigMix 1P" charset="-128"/>
                <a:ea typeface="MigMix 1P" charset="-128"/>
                <a:cs typeface="MigMix 1P" charset="-128"/>
              </a:rPr>
              <a:t>port_b.m_flow</a:t>
            </a:r>
            <a:endParaRPr lang="ja-JP" altLang="en-US" sz="2000" dirty="0">
              <a:latin typeface="MigMix 1P" charset="-128"/>
              <a:ea typeface="MigMix 1P" charset="-128"/>
              <a:cs typeface="MigMix 1P" charset="-128"/>
            </a:endParaRPr>
          </a:p>
        </p:txBody>
      </p:sp>
      <p:sp>
        <p:nvSpPr>
          <p:cNvPr id="107" name="テキスト ボックス 106"/>
          <p:cNvSpPr txBox="1"/>
          <p:nvPr/>
        </p:nvSpPr>
        <p:spPr>
          <a:xfrm>
            <a:off x="7562486" y="4977904"/>
            <a:ext cx="1154483" cy="400110"/>
          </a:xfrm>
          <a:prstGeom prst="rect">
            <a:avLst/>
          </a:prstGeom>
          <a:noFill/>
        </p:spPr>
        <p:txBody>
          <a:bodyPr wrap="none" rtlCol="0">
            <a:spAutoFit/>
          </a:bodyPr>
          <a:lstStyle/>
          <a:p>
            <a:r>
              <a:rPr lang="en-US" altLang="ja-JP" sz="2000" dirty="0" err="1">
                <a:latin typeface="MigMix 1P" charset="-128"/>
                <a:ea typeface="MigMix 1P" charset="-128"/>
                <a:cs typeface="MigMix 1P" charset="-128"/>
              </a:rPr>
              <a:t>state_b</a:t>
            </a:r>
            <a:endParaRPr kumimoji="1" lang="ja-JP" altLang="en-US" sz="2000" dirty="0">
              <a:latin typeface="MigMix 1P" charset="-128"/>
              <a:ea typeface="MigMix 1P" charset="-128"/>
              <a:cs typeface="MigMix 1P" charset="-128"/>
            </a:endParaRPr>
          </a:p>
        </p:txBody>
      </p:sp>
      <p:sp>
        <p:nvSpPr>
          <p:cNvPr id="108" name="テキスト ボックス 107"/>
          <p:cNvSpPr txBox="1"/>
          <p:nvPr/>
        </p:nvSpPr>
        <p:spPr>
          <a:xfrm>
            <a:off x="1773347" y="4039726"/>
            <a:ext cx="2010487"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port_a.m_flow</a:t>
            </a:r>
            <a:endParaRPr kumimoji="1" lang="ja-JP" altLang="en-US" sz="2000" dirty="0">
              <a:latin typeface="MigMix 1P" charset="-128"/>
              <a:ea typeface="MigMix 1P" charset="-128"/>
              <a:cs typeface="MigMix 1P" charset="-128"/>
            </a:endParaRPr>
          </a:p>
        </p:txBody>
      </p:sp>
      <p:sp>
        <p:nvSpPr>
          <p:cNvPr id="109" name="テキスト ボックス 108"/>
          <p:cNvSpPr txBox="1"/>
          <p:nvPr/>
        </p:nvSpPr>
        <p:spPr>
          <a:xfrm>
            <a:off x="4228193" y="1795859"/>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111" name="正方形/長方形 110"/>
          <p:cNvSpPr/>
          <p:nvPr/>
        </p:nvSpPr>
        <p:spPr>
          <a:xfrm>
            <a:off x="6922735" y="3070691"/>
            <a:ext cx="2016899" cy="400110"/>
          </a:xfrm>
          <a:prstGeom prst="rect">
            <a:avLst/>
          </a:prstGeom>
        </p:spPr>
        <p:txBody>
          <a:bodyPr wrap="none">
            <a:spAutoFit/>
          </a:bodyPr>
          <a:lstStyle/>
          <a:p>
            <a:r>
              <a:rPr lang="en-US" altLang="ja-JP" sz="2000" dirty="0" err="1">
                <a:latin typeface="MigMix 1P" charset="-128"/>
                <a:ea typeface="MigMix 1P" charset="-128"/>
                <a:cs typeface="MigMix 1P" charset="-128"/>
              </a:rPr>
              <a:t>port_b.m_flow</a:t>
            </a:r>
            <a:endParaRPr lang="ja-JP" altLang="en-US" sz="2000" dirty="0">
              <a:latin typeface="MigMix 1P" charset="-128"/>
              <a:ea typeface="MigMix 1P" charset="-128"/>
              <a:cs typeface="MigMix 1P" charset="-128"/>
            </a:endParaRPr>
          </a:p>
        </p:txBody>
      </p:sp>
      <p:sp>
        <p:nvSpPr>
          <p:cNvPr id="60" name="フッター プレースホルダー 5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68973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WaterExchange1〜4</a:t>
            </a:r>
            <a:br>
              <a:rPr lang="en-US" altLang="ja-JP" dirty="0"/>
            </a:br>
            <a:r>
              <a:rPr lang="ja-JP" altLang="en-US" sz="2700" dirty="0"/>
              <a:t>冷水の入ったパイプに熱湯を流し込む</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104</a:t>
            </a:fld>
            <a:endParaRPr lang="ja-JP" altLang="en-US" dirty="0"/>
          </a:p>
        </p:txBody>
      </p:sp>
      <p:sp>
        <p:nvSpPr>
          <p:cNvPr id="5" name="正方形/長方形 4"/>
          <p:cNvSpPr/>
          <p:nvPr/>
        </p:nvSpPr>
        <p:spPr>
          <a:xfrm>
            <a:off x="628220" y="1440000"/>
            <a:ext cx="8089088" cy="646331"/>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内径</a:t>
            </a:r>
            <a:r>
              <a:rPr lang="en-US" altLang="ja-JP" dirty="0">
                <a:solidFill>
                  <a:srgbClr val="0070C0"/>
                </a:solidFill>
                <a:latin typeface="Migu 1M" charset="-128"/>
                <a:ea typeface="Migu 1M" charset="-128"/>
                <a:cs typeface="Migu 1M" charset="-128"/>
              </a:rPr>
              <a:t> 0.015 m, </a:t>
            </a:r>
            <a:r>
              <a:rPr lang="ja-JP" altLang="en-US" dirty="0">
                <a:solidFill>
                  <a:srgbClr val="0070C0"/>
                </a:solidFill>
                <a:latin typeface="Migu 1M" charset="-128"/>
                <a:ea typeface="Migu 1M" charset="-128"/>
                <a:cs typeface="Migu 1M" charset="-128"/>
              </a:rPr>
              <a:t>長さ </a:t>
            </a:r>
            <a:r>
              <a:rPr lang="en-US" altLang="ja-JP" dirty="0">
                <a:solidFill>
                  <a:srgbClr val="0070C0"/>
                </a:solidFill>
                <a:latin typeface="Migu 1M" charset="-128"/>
                <a:ea typeface="Migu 1M" charset="-128"/>
                <a:cs typeface="Migu 1M" charset="-128"/>
              </a:rPr>
              <a:t>20 m </a:t>
            </a:r>
            <a:r>
              <a:rPr lang="ja-JP" altLang="en-US" dirty="0">
                <a:solidFill>
                  <a:srgbClr val="0070C0"/>
                </a:solidFill>
                <a:latin typeface="Migu 1M" charset="-128"/>
                <a:ea typeface="Migu 1M" charset="-128"/>
                <a:cs typeface="Migu 1M" charset="-128"/>
              </a:rPr>
              <a:t>の冷水（初期温度</a:t>
            </a:r>
            <a:r>
              <a:rPr lang="en-US" altLang="ja-JP" dirty="0">
                <a:solidFill>
                  <a:srgbClr val="0070C0"/>
                </a:solidFill>
                <a:latin typeface="Migu 1M" charset="-128"/>
                <a:ea typeface="Migu 1M" charset="-128"/>
                <a:cs typeface="Migu 1M" charset="-128"/>
              </a:rPr>
              <a:t> 280 K (6.85</a:t>
            </a:r>
            <a:r>
              <a:rPr lang="ja-JP" altLang="en-US" dirty="0">
                <a:solidFill>
                  <a:srgbClr val="0070C0"/>
                </a:solidFill>
                <a:latin typeface="Migu 1M" charset="-128"/>
                <a:ea typeface="Migu 1M" charset="-128"/>
                <a:cs typeface="Migu 1M" charset="-128"/>
              </a:rPr>
              <a:t>℃</a:t>
            </a:r>
            <a:r>
              <a:rPr lang="en-US" altLang="ja-JP" dirty="0">
                <a:solidFill>
                  <a:srgbClr val="0070C0"/>
                </a:solidFill>
                <a:latin typeface="Migu 1M" charset="-128"/>
                <a:ea typeface="Migu 1M" charset="-128"/>
                <a:cs typeface="Migu 1M" charset="-128"/>
              </a:rPr>
              <a:t>))</a:t>
            </a:r>
            <a:r>
              <a:rPr lang="ja-JP" altLang="en-US" dirty="0">
                <a:solidFill>
                  <a:srgbClr val="0070C0"/>
                </a:solidFill>
                <a:latin typeface="Migu 1M" charset="-128"/>
                <a:ea typeface="Migu 1M" charset="-128"/>
                <a:cs typeface="Migu 1M" charset="-128"/>
              </a:rPr>
              <a:t>が入ったパイプに、熱湯</a:t>
            </a:r>
            <a:r>
              <a:rPr lang="en-US" altLang="ja-JP" dirty="0">
                <a:solidFill>
                  <a:srgbClr val="0070C0"/>
                </a:solidFill>
                <a:latin typeface="Migu 1M" charset="-128"/>
                <a:ea typeface="Migu 1M" charset="-128"/>
                <a:cs typeface="Migu 1M" charset="-128"/>
              </a:rPr>
              <a:t>(370 K (96.85</a:t>
            </a:r>
            <a:r>
              <a:rPr lang="ja-JP" altLang="en-US" dirty="0">
                <a:solidFill>
                  <a:srgbClr val="0070C0"/>
                </a:solidFill>
                <a:latin typeface="Migu 1M" charset="-128"/>
                <a:ea typeface="Migu 1M" charset="-128"/>
                <a:cs typeface="Migu 1M" charset="-128"/>
              </a:rPr>
              <a:t>℃</a:t>
            </a:r>
            <a:r>
              <a:rPr lang="en-US" altLang="ja-JP" dirty="0">
                <a:solidFill>
                  <a:srgbClr val="0070C0"/>
                </a:solidFill>
                <a:latin typeface="Migu 1M" charset="-128"/>
                <a:ea typeface="Migu 1M" charset="-128"/>
                <a:cs typeface="Migu 1M" charset="-128"/>
              </a:rPr>
              <a:t>))</a:t>
            </a:r>
            <a:r>
              <a:rPr lang="ja-JP" altLang="en-US" dirty="0">
                <a:solidFill>
                  <a:srgbClr val="0070C0"/>
                </a:solidFill>
                <a:latin typeface="Migu 1M" charset="-128"/>
                <a:ea typeface="Migu 1M" charset="-128"/>
                <a:cs typeface="Migu 1M" charset="-128"/>
              </a:rPr>
              <a:t>を流し込む。</a:t>
            </a:r>
            <a:r>
              <a:rPr lang="en-US" altLang="ja-JP" dirty="0">
                <a:solidFill>
                  <a:srgbClr val="0070C0"/>
                </a:solidFill>
                <a:latin typeface="Migu 1M" charset="-128"/>
                <a:ea typeface="Migu 1M" charset="-128"/>
                <a:cs typeface="Migu 1M" charset="-128"/>
              </a:rPr>
              <a:t>Pipe</a:t>
            </a:r>
            <a:r>
              <a:rPr lang="ja-JP" altLang="en-US" dirty="0">
                <a:solidFill>
                  <a:srgbClr val="0070C0"/>
                </a:solidFill>
                <a:latin typeface="Migu 1M" charset="-128"/>
                <a:ea typeface="Migu 1M" charset="-128"/>
                <a:cs typeface="Migu 1M" charset="-128"/>
              </a:rPr>
              <a:t>を</a:t>
            </a:r>
            <a:r>
              <a:rPr lang="en-US" altLang="ja-JP" dirty="0" err="1">
                <a:solidFill>
                  <a:srgbClr val="0070C0"/>
                </a:solidFill>
                <a:latin typeface="Migu 1M" charset="-128"/>
                <a:ea typeface="Migu 1M" charset="-128"/>
                <a:cs typeface="Migu 1M" charset="-128"/>
              </a:rPr>
              <a:t>DaynamicPipe</a:t>
            </a:r>
            <a:r>
              <a:rPr lang="ja-JP" altLang="en-US" dirty="0">
                <a:solidFill>
                  <a:srgbClr val="0070C0"/>
                </a:solidFill>
                <a:latin typeface="Migu 1M" charset="-128"/>
                <a:ea typeface="Migu 1M" charset="-128"/>
                <a:cs typeface="Migu 1M" charset="-128"/>
              </a:rPr>
              <a:t>で表す。</a:t>
            </a:r>
            <a:endParaRPr lang="en-US" altLang="ja-JP" dirty="0">
              <a:solidFill>
                <a:srgbClr val="0070C0"/>
              </a:solidFill>
              <a:latin typeface="Migu 1M" charset="-128"/>
              <a:ea typeface="Migu 1M" charset="-128"/>
              <a:cs typeface="Migu 1M" charset="-128"/>
            </a:endParaRPr>
          </a:p>
        </p:txBody>
      </p:sp>
      <p:pic>
        <p:nvPicPr>
          <p:cNvPr id="8" name="図 7"/>
          <p:cNvPicPr>
            <a:picLocks noChangeAspect="1"/>
          </p:cNvPicPr>
          <p:nvPr/>
        </p:nvPicPr>
        <p:blipFill>
          <a:blip r:embed="rId2"/>
          <a:stretch>
            <a:fillRect/>
          </a:stretch>
        </p:blipFill>
        <p:spPr>
          <a:xfrm>
            <a:off x="1800000" y="3239632"/>
            <a:ext cx="6629400" cy="1828800"/>
          </a:xfrm>
          <a:prstGeom prst="rect">
            <a:avLst/>
          </a:prstGeom>
        </p:spPr>
      </p:pic>
      <p:sp>
        <p:nvSpPr>
          <p:cNvPr id="10" name="正方形/長方形 9"/>
          <p:cNvSpPr/>
          <p:nvPr/>
        </p:nvSpPr>
        <p:spPr>
          <a:xfrm>
            <a:off x="614040" y="2074859"/>
            <a:ext cx="6872610" cy="646331"/>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パイプ内の流速が約</a:t>
            </a:r>
            <a:r>
              <a:rPr lang="en-US" altLang="ja-JP" dirty="0">
                <a:solidFill>
                  <a:srgbClr val="0070C0"/>
                </a:solidFill>
                <a:latin typeface="Migu 1M" charset="-128"/>
                <a:ea typeface="Migu 1M" charset="-128"/>
                <a:cs typeface="Migu 1M" charset="-128"/>
              </a:rPr>
              <a:t> 1.0 m/s </a:t>
            </a:r>
            <a:r>
              <a:rPr lang="ja-JP" altLang="en-US" dirty="0">
                <a:solidFill>
                  <a:srgbClr val="0070C0"/>
                </a:solidFill>
                <a:latin typeface="Migu 1M" charset="-128"/>
                <a:ea typeface="Migu 1M" charset="-128"/>
                <a:cs typeface="Migu 1M" charset="-128"/>
              </a:rPr>
              <a:t>程度となるよう上流側の質量流量を</a:t>
            </a:r>
            <a:r>
              <a:rPr lang="en-US" altLang="ja-JP" dirty="0">
                <a:solidFill>
                  <a:srgbClr val="0070C0"/>
                </a:solidFill>
                <a:latin typeface="Migu 1M" charset="-128"/>
                <a:ea typeface="Migu 1M" charset="-128"/>
                <a:cs typeface="Migu 1M" charset="-128"/>
              </a:rPr>
              <a:t> 0.15 kg/s </a:t>
            </a:r>
            <a:r>
              <a:rPr lang="ja-JP" altLang="en-US" dirty="0">
                <a:solidFill>
                  <a:srgbClr val="0070C0"/>
                </a:solidFill>
                <a:latin typeface="Migu 1M" charset="-128"/>
                <a:ea typeface="Migu 1M" charset="-128"/>
                <a:cs typeface="Migu 1M" charset="-128"/>
              </a:rPr>
              <a:t>にする。</a:t>
            </a:r>
            <a:endParaRPr lang="en-US" altLang="ja-JP" dirty="0">
              <a:solidFill>
                <a:srgbClr val="0070C0"/>
              </a:solidFill>
              <a:latin typeface="Migu 1M" charset="-128"/>
              <a:ea typeface="Migu 1M" charset="-128"/>
              <a:cs typeface="Migu 1M" charset="-128"/>
            </a:endParaRPr>
          </a:p>
        </p:txBody>
      </p:sp>
      <p:sp>
        <p:nvSpPr>
          <p:cNvPr id="23" name="正方形/長方形 22"/>
          <p:cNvSpPr/>
          <p:nvPr/>
        </p:nvSpPr>
        <p:spPr>
          <a:xfrm>
            <a:off x="628220" y="2807138"/>
            <a:ext cx="3361688" cy="646331"/>
          </a:xfrm>
          <a:prstGeom prst="rect">
            <a:avLst/>
          </a:prstGeom>
        </p:spPr>
        <p:txBody>
          <a:bodyPr wrap="square">
            <a:spAutoFit/>
          </a:bodyPr>
          <a:lstStyle/>
          <a:p>
            <a:r>
              <a:rPr lang="en-US" altLang="ja-JP" b="1" dirty="0">
                <a:latin typeface="Migu 1M" charset="-128"/>
                <a:ea typeface="Migu 1M" charset="-128"/>
                <a:cs typeface="Migu 1M" charset="-128"/>
              </a:rPr>
              <a:t>WaterExchange1</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20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r>
              <a:rPr lang="en-US" altLang="ja-JP" b="1" dirty="0">
                <a:latin typeface="Migu 1M" charset="-128"/>
                <a:ea typeface="Migu 1M" charset="-128"/>
                <a:cs typeface="Migu 1M" charset="-128"/>
              </a:rPr>
              <a:t>WaterExchange2</a:t>
            </a:r>
            <a:r>
              <a:rPr lang="en-US" altLang="ja-JP" dirty="0">
                <a:latin typeface="Migu 1M" charset="-128"/>
                <a:ea typeface="Migu 1M" charset="-128"/>
                <a:cs typeface="Migu 1M" charset="-128"/>
              </a:rPr>
              <a:t> 100 </a:t>
            </a:r>
            <a:r>
              <a:rPr lang="ja-JP" altLang="en-US" dirty="0">
                <a:latin typeface="Migu 1M" charset="-128"/>
                <a:ea typeface="Migu 1M" charset="-128"/>
                <a:cs typeface="Migu 1M" charset="-128"/>
              </a:rPr>
              <a:t>分割</a:t>
            </a:r>
            <a:endParaRPr lang="ja-JP" altLang="en-US" dirty="0">
              <a:latin typeface="MigMix 1P" panose="020B0502020203020207" pitchFamily="34" charset="-128"/>
            </a:endParaRPr>
          </a:p>
        </p:txBody>
      </p:sp>
      <p:sp>
        <p:nvSpPr>
          <p:cNvPr id="24" name="テキスト ボックス 23"/>
          <p:cNvSpPr txBox="1"/>
          <p:nvPr/>
        </p:nvSpPr>
        <p:spPr>
          <a:xfrm>
            <a:off x="2221116" y="4697645"/>
            <a:ext cx="1375375" cy="707886"/>
          </a:xfrm>
          <a:prstGeom prst="rect">
            <a:avLst/>
          </a:prstGeom>
          <a:noFill/>
        </p:spPr>
        <p:txBody>
          <a:bodyPr wrap="square" rtlCol="0">
            <a:spAutoFit/>
          </a:bodyPr>
          <a:lstStyle/>
          <a:p>
            <a:r>
              <a:rPr lang="en-US" altLang="ja-JP" sz="2000" dirty="0">
                <a:latin typeface="Migu 1M" charset="-128"/>
                <a:ea typeface="Migu 1M" charset="-128"/>
                <a:cs typeface="Migu 1M" charset="-128"/>
              </a:rPr>
              <a:t>0.15 kg/s</a:t>
            </a:r>
          </a:p>
          <a:p>
            <a:r>
              <a:rPr lang="en-US" altLang="ja-JP" sz="2000" dirty="0">
                <a:latin typeface="Migu 1M" charset="-128"/>
                <a:ea typeface="Migu 1M" charset="-128"/>
                <a:cs typeface="Migu 1M" charset="-128"/>
              </a:rPr>
              <a:t>370</a:t>
            </a:r>
            <a:r>
              <a:rPr kumimoji="1"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25" name="テキスト ボックス 24"/>
          <p:cNvSpPr txBox="1"/>
          <p:nvPr/>
        </p:nvSpPr>
        <p:spPr>
          <a:xfrm>
            <a:off x="3686499" y="2600775"/>
            <a:ext cx="2100438" cy="1323439"/>
          </a:xfrm>
          <a:prstGeom prst="rect">
            <a:avLst/>
          </a:prstGeom>
          <a:noFill/>
        </p:spPr>
        <p:txBody>
          <a:bodyPr wrap="square" rtlCol="0">
            <a:spAutoFit/>
          </a:bodyPr>
          <a:lstStyle/>
          <a:p>
            <a:r>
              <a:rPr kumimoji="1" lang="ja-JP" altLang="en-US" sz="2000" b="1" dirty="0">
                <a:latin typeface="Migu 1M" charset="-128"/>
                <a:ea typeface="Migu 1M" charset="-128"/>
                <a:cs typeface="Migu 1M" charset="-128"/>
              </a:rPr>
              <a:t>パイプ</a:t>
            </a:r>
            <a:endParaRPr kumimoji="1" lang="en-US" altLang="ja-JP" sz="2000" b="1" dirty="0">
              <a:latin typeface="Migu 1M" charset="-128"/>
              <a:ea typeface="Migu 1M" charset="-128"/>
              <a:cs typeface="Migu 1M" charset="-128"/>
            </a:endParaRPr>
          </a:p>
          <a:p>
            <a:r>
              <a:rPr kumimoji="1" lang="ja-JP" altLang="en-US" sz="2000" dirty="0">
                <a:latin typeface="Migu 1M" charset="-128"/>
                <a:ea typeface="Migu 1M" charset="-128"/>
                <a:cs typeface="Migu 1M" charset="-128"/>
              </a:rPr>
              <a:t>内径</a:t>
            </a:r>
            <a:r>
              <a:rPr kumimoji="1" lang="en-US" altLang="ja-JP" sz="2000" dirty="0">
                <a:latin typeface="Migu 1M" charset="-128"/>
                <a:ea typeface="Migu 1M" charset="-128"/>
                <a:cs typeface="Migu 1M" charset="-128"/>
              </a:rPr>
              <a:t> 0.015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20 m</a:t>
            </a:r>
          </a:p>
          <a:p>
            <a:r>
              <a:rPr lang="ja-JP" altLang="en-US" sz="2000" dirty="0">
                <a:latin typeface="Migu 1M" charset="-128"/>
                <a:ea typeface="Migu 1M" charset="-128"/>
                <a:cs typeface="Migu 1M" charset="-128"/>
              </a:rPr>
              <a:t>初期温度</a:t>
            </a:r>
            <a:r>
              <a:rPr lang="en-US" altLang="ja-JP" sz="2000" dirty="0">
                <a:latin typeface="Migu 1M" charset="-128"/>
                <a:ea typeface="Migu 1M" charset="-128"/>
                <a:cs typeface="Migu 1M" charset="-128"/>
              </a:rPr>
              <a:t> 280 K</a:t>
            </a:r>
            <a:endParaRPr kumimoji="1" lang="ja-JP" altLang="en-US" sz="2000" dirty="0">
              <a:latin typeface="Migu 1M" charset="-128"/>
              <a:ea typeface="Migu 1M" charset="-128"/>
              <a:cs typeface="Migu 1M" charset="-128"/>
            </a:endParaRPr>
          </a:p>
        </p:txBody>
      </p:sp>
      <p:sp>
        <p:nvSpPr>
          <p:cNvPr id="26" name="テキスト ボックス 25"/>
          <p:cNvSpPr txBox="1"/>
          <p:nvPr/>
        </p:nvSpPr>
        <p:spPr>
          <a:xfrm>
            <a:off x="5604890" y="4650562"/>
            <a:ext cx="1450374"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101325 Pa</a:t>
            </a:r>
          </a:p>
          <a:p>
            <a:r>
              <a:rPr kumimoji="1" lang="en-US" altLang="ja-JP" sz="2000" dirty="0">
                <a:latin typeface="Migu 1M" charset="-128"/>
                <a:ea typeface="Migu 1M" charset="-128"/>
                <a:cs typeface="Migu 1M" charset="-128"/>
              </a:rPr>
              <a:t>280 K</a:t>
            </a:r>
            <a:endParaRPr kumimoji="1" lang="ja-JP" altLang="en-US" sz="2000" dirty="0">
              <a:latin typeface="Migu 1M" charset="-128"/>
              <a:ea typeface="Migu 1M" charset="-128"/>
              <a:cs typeface="Migu 1M" charset="-128"/>
            </a:endParaRPr>
          </a:p>
        </p:txBody>
      </p:sp>
      <p:sp>
        <p:nvSpPr>
          <p:cNvPr id="27" name="正方形/長方形 26"/>
          <p:cNvSpPr/>
          <p:nvPr/>
        </p:nvSpPr>
        <p:spPr>
          <a:xfrm>
            <a:off x="628220" y="5369518"/>
            <a:ext cx="7816045" cy="923330"/>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上流端は流量境界となるのでパイプ内部で</a:t>
            </a:r>
            <a:r>
              <a:rPr lang="en-US" altLang="ja-JP" dirty="0">
                <a:solidFill>
                  <a:srgbClr val="0070C0"/>
                </a:solidFill>
                <a:latin typeface="Migu 1M" charset="-128"/>
                <a:ea typeface="Migu 1M" charset="-128"/>
                <a:cs typeface="Migu 1M" charset="-128"/>
              </a:rPr>
              <a:t> volume </a:t>
            </a:r>
            <a:r>
              <a:rPr lang="ja-JP" altLang="en-US" dirty="0">
                <a:solidFill>
                  <a:srgbClr val="0070C0"/>
                </a:solidFill>
                <a:latin typeface="Migu 1M" charset="-128"/>
                <a:ea typeface="Migu 1M" charset="-128"/>
                <a:cs typeface="Migu 1M" charset="-128"/>
              </a:rPr>
              <a:t>モデル、下流端は熱力学的状態</a:t>
            </a:r>
            <a:r>
              <a:rPr lang="en-US" altLang="ja-JP" dirty="0">
                <a:solidFill>
                  <a:srgbClr val="0070C0"/>
                </a:solidFill>
                <a:latin typeface="Migu 1M" charset="-128"/>
                <a:ea typeface="Migu 1M" charset="-128"/>
                <a:cs typeface="Migu 1M" charset="-128"/>
              </a:rPr>
              <a:t> state </a:t>
            </a:r>
            <a:r>
              <a:rPr lang="ja-JP" altLang="en-US" dirty="0">
                <a:solidFill>
                  <a:srgbClr val="0070C0"/>
                </a:solidFill>
                <a:latin typeface="Migu 1M" charset="-128"/>
                <a:ea typeface="Migu 1M" charset="-128"/>
                <a:cs typeface="Migu 1M" charset="-128"/>
              </a:rPr>
              <a:t>が確定しているのでパイプ内部で</a:t>
            </a:r>
            <a:r>
              <a:rPr lang="en-US" altLang="ja-JP" dirty="0">
                <a:solidFill>
                  <a:srgbClr val="0070C0"/>
                </a:solidFill>
                <a:latin typeface="Migu 1M" charset="-128"/>
                <a:ea typeface="Migu 1M" charset="-128"/>
                <a:cs typeface="Migu 1M" charset="-128"/>
              </a:rPr>
              <a:t> flow </a:t>
            </a:r>
            <a:r>
              <a:rPr lang="ja-JP" altLang="en-US" dirty="0">
                <a:solidFill>
                  <a:srgbClr val="0070C0"/>
                </a:solidFill>
                <a:latin typeface="Migu 1M" charset="-128"/>
                <a:ea typeface="Migu 1M" charset="-128"/>
                <a:cs typeface="Migu 1M" charset="-128"/>
              </a:rPr>
              <a:t>モデルににする。したがって、</a:t>
            </a:r>
            <a:r>
              <a:rPr lang="en-US" altLang="ja-JP" dirty="0" err="1">
                <a:solidFill>
                  <a:srgbClr val="0070C0"/>
                </a:solidFill>
                <a:latin typeface="Migu 1M" charset="-128"/>
                <a:ea typeface="Migu 1M" charset="-128"/>
                <a:cs typeface="Migu 1M" charset="-128"/>
              </a:rPr>
              <a:t>modelStructure</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は</a:t>
            </a:r>
            <a:r>
              <a:rPr lang="en-US" altLang="ja-JP" dirty="0">
                <a:solidFill>
                  <a:srgbClr val="0070C0"/>
                </a:solidFill>
                <a:latin typeface="Migu 1M" charset="-128"/>
                <a:ea typeface="Migu 1M" charset="-128"/>
                <a:cs typeface="Migu 1M" charset="-128"/>
              </a:rPr>
              <a:t> </a:t>
            </a:r>
            <a:r>
              <a:rPr lang="en-US" altLang="ja-JP" dirty="0" err="1">
                <a:solidFill>
                  <a:srgbClr val="FF0000"/>
                </a:solidFill>
                <a:latin typeface="Migu 1M" charset="-128"/>
                <a:ea typeface="Migu 1M" charset="-128"/>
                <a:cs typeface="Migu 1M" charset="-128"/>
              </a:rPr>
              <a:t>av_b</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を選択する。</a:t>
            </a:r>
            <a:endParaRPr lang="en-US" altLang="ja-JP"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60779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105</a:t>
            </a:fld>
            <a:endParaRPr lang="ja-JP" altLang="en-US" dirty="0"/>
          </a:p>
        </p:txBody>
      </p:sp>
      <p:pic>
        <p:nvPicPr>
          <p:cNvPr id="27" name="図 26"/>
          <p:cNvPicPr>
            <a:picLocks noChangeAspect="1"/>
          </p:cNvPicPr>
          <p:nvPr/>
        </p:nvPicPr>
        <p:blipFill>
          <a:blip r:embed="rId2"/>
          <a:stretch>
            <a:fillRect/>
          </a:stretch>
        </p:blipFill>
        <p:spPr>
          <a:xfrm>
            <a:off x="1800000" y="3240000"/>
            <a:ext cx="6489700" cy="1943100"/>
          </a:xfrm>
          <a:prstGeom prst="rect">
            <a:avLst/>
          </a:prstGeom>
        </p:spPr>
      </p:pic>
      <p:sp>
        <p:nvSpPr>
          <p:cNvPr id="5" name="正方形/長方形 4"/>
          <p:cNvSpPr/>
          <p:nvPr/>
        </p:nvSpPr>
        <p:spPr>
          <a:xfrm>
            <a:off x="628650" y="1993426"/>
            <a:ext cx="7885350" cy="707886"/>
          </a:xfrm>
          <a:prstGeom prst="rect">
            <a:avLst/>
          </a:prstGeom>
        </p:spPr>
        <p:txBody>
          <a:bodyPr wrap="square">
            <a:spAutoFit/>
          </a:bodyPr>
          <a:lstStyle/>
          <a:p>
            <a:r>
              <a:rPr lang="ja-JP" altLang="en-US" sz="2000" dirty="0">
                <a:solidFill>
                  <a:srgbClr val="0070C0"/>
                </a:solidFill>
                <a:latin typeface="Migu 1M" charset="-128"/>
                <a:ea typeface="Migu 1M" charset="-128"/>
                <a:cs typeface="Migu 1M" charset="-128"/>
              </a:rPr>
              <a:t>パイプ内の流速が約</a:t>
            </a:r>
            <a:r>
              <a:rPr lang="en-US" altLang="ja-JP" sz="2000" dirty="0">
                <a:solidFill>
                  <a:srgbClr val="0070C0"/>
                </a:solidFill>
                <a:latin typeface="Migu 1M" charset="-128"/>
                <a:ea typeface="Migu 1M" charset="-128"/>
                <a:cs typeface="Migu 1M" charset="-128"/>
              </a:rPr>
              <a:t> 1.0 m/s </a:t>
            </a:r>
            <a:r>
              <a:rPr lang="ja-JP" altLang="en-US" sz="2000" dirty="0">
                <a:solidFill>
                  <a:srgbClr val="0070C0"/>
                </a:solidFill>
                <a:latin typeface="Migu 1M" charset="-128"/>
                <a:ea typeface="Migu 1M" charset="-128"/>
                <a:cs typeface="Migu 1M" charset="-128"/>
              </a:rPr>
              <a:t>程度となるよう上流側の圧力を</a:t>
            </a:r>
            <a:r>
              <a:rPr lang="en-US" altLang="ja-JP" sz="2000" dirty="0">
                <a:solidFill>
                  <a:srgbClr val="0070C0"/>
                </a:solidFill>
                <a:latin typeface="Migu 1M" charset="-128"/>
                <a:ea typeface="Migu 1M" charset="-128"/>
                <a:cs typeface="Migu 1M" charset="-128"/>
              </a:rPr>
              <a:t> 114500 Pa </a:t>
            </a:r>
            <a:r>
              <a:rPr lang="ja-JP" altLang="en-US" sz="2000" dirty="0">
                <a:solidFill>
                  <a:srgbClr val="0070C0"/>
                </a:solidFill>
                <a:latin typeface="Migu 1M" charset="-128"/>
                <a:ea typeface="Migu 1M" charset="-128"/>
                <a:cs typeface="Migu 1M" charset="-128"/>
              </a:rPr>
              <a:t>に調整する。</a:t>
            </a:r>
            <a:endParaRPr lang="en-US" altLang="ja-JP" sz="2000" dirty="0">
              <a:solidFill>
                <a:srgbClr val="0070C0"/>
              </a:solidFill>
              <a:latin typeface="Migu 1M" charset="-128"/>
              <a:ea typeface="Migu 1M" charset="-128"/>
              <a:cs typeface="Migu 1M" charset="-128"/>
            </a:endParaRPr>
          </a:p>
        </p:txBody>
      </p:sp>
      <p:sp>
        <p:nvSpPr>
          <p:cNvPr id="28" name="正方形/長方形 27"/>
          <p:cNvSpPr/>
          <p:nvPr/>
        </p:nvSpPr>
        <p:spPr>
          <a:xfrm>
            <a:off x="629841" y="2649262"/>
            <a:ext cx="3070071" cy="923330"/>
          </a:xfrm>
          <a:prstGeom prst="rect">
            <a:avLst/>
          </a:prstGeom>
        </p:spPr>
        <p:txBody>
          <a:bodyPr wrap="none">
            <a:spAutoFit/>
          </a:bodyPr>
          <a:lstStyle/>
          <a:p>
            <a:r>
              <a:rPr lang="en-US" altLang="ja-JP" b="1" dirty="0">
                <a:latin typeface="Migu 1M" charset="-128"/>
                <a:ea typeface="Migu 1M" charset="-128"/>
                <a:cs typeface="Migu 1M" charset="-128"/>
              </a:rPr>
              <a:t>WaterExchange3</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20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r>
              <a:rPr lang="en-US" altLang="ja-JP" b="1" dirty="0">
                <a:latin typeface="Migu 1M" charset="-128"/>
                <a:ea typeface="Migu 1M" charset="-128"/>
                <a:cs typeface="Migu 1M" charset="-128"/>
              </a:rPr>
              <a:t>WaterExchange4</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100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endParaRPr lang="ja-JP" altLang="en-US" dirty="0">
              <a:latin typeface="MigMix 1P" panose="020B0502020203020207" pitchFamily="34" charset="-128"/>
            </a:endParaRPr>
          </a:p>
        </p:txBody>
      </p:sp>
      <p:sp>
        <p:nvSpPr>
          <p:cNvPr id="29" name="テキスト ボックス 28"/>
          <p:cNvSpPr txBox="1"/>
          <p:nvPr/>
        </p:nvSpPr>
        <p:spPr>
          <a:xfrm>
            <a:off x="2054194" y="4768423"/>
            <a:ext cx="1405216"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114500 Pa</a:t>
            </a:r>
          </a:p>
          <a:p>
            <a:r>
              <a:rPr lang="en-US" altLang="ja-JP" sz="2000" dirty="0">
                <a:latin typeface="Migu 1M" charset="-128"/>
                <a:ea typeface="Migu 1M" charset="-128"/>
                <a:cs typeface="Migu 1M" charset="-128"/>
              </a:rPr>
              <a:t>370</a:t>
            </a:r>
            <a:r>
              <a:rPr kumimoji="1"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30" name="テキスト ボックス 29"/>
          <p:cNvSpPr txBox="1"/>
          <p:nvPr/>
        </p:nvSpPr>
        <p:spPr>
          <a:xfrm>
            <a:off x="3541913" y="2614205"/>
            <a:ext cx="2058824" cy="1323439"/>
          </a:xfrm>
          <a:prstGeom prst="rect">
            <a:avLst/>
          </a:prstGeom>
          <a:noFill/>
        </p:spPr>
        <p:txBody>
          <a:bodyPr wrap="square" rtlCol="0">
            <a:spAutoFit/>
          </a:bodyPr>
          <a:lstStyle/>
          <a:p>
            <a:r>
              <a:rPr kumimoji="1" lang="ja-JP" altLang="en-US" sz="2000" b="1" dirty="0">
                <a:latin typeface="Migu 1M" charset="-128"/>
                <a:ea typeface="Migu 1M" charset="-128"/>
                <a:cs typeface="Migu 1M" charset="-128"/>
              </a:rPr>
              <a:t>パイプ</a:t>
            </a:r>
            <a:endParaRPr kumimoji="1" lang="en-US" altLang="ja-JP" sz="2000" b="1" dirty="0">
              <a:latin typeface="Migu 1M" charset="-128"/>
              <a:ea typeface="Migu 1M" charset="-128"/>
              <a:cs typeface="Migu 1M" charset="-128"/>
            </a:endParaRPr>
          </a:p>
          <a:p>
            <a:r>
              <a:rPr kumimoji="1" lang="ja-JP" altLang="en-US" sz="2000" dirty="0">
                <a:latin typeface="Migu 1M" charset="-128"/>
                <a:ea typeface="Migu 1M" charset="-128"/>
                <a:cs typeface="Migu 1M" charset="-128"/>
              </a:rPr>
              <a:t>内径</a:t>
            </a:r>
            <a:r>
              <a:rPr kumimoji="1" lang="en-US" altLang="ja-JP" sz="2000" dirty="0">
                <a:latin typeface="Migu 1M" charset="-128"/>
                <a:ea typeface="Migu 1M" charset="-128"/>
                <a:cs typeface="Migu 1M" charset="-128"/>
              </a:rPr>
              <a:t> 0.015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20 m</a:t>
            </a:r>
          </a:p>
          <a:p>
            <a:r>
              <a:rPr lang="ja-JP" altLang="en-US" sz="2000" dirty="0">
                <a:latin typeface="Migu 1M" charset="-128"/>
                <a:ea typeface="Migu 1M" charset="-128"/>
                <a:cs typeface="Migu 1M" charset="-128"/>
              </a:rPr>
              <a:t>初期温度</a:t>
            </a:r>
            <a:r>
              <a:rPr lang="en-US" altLang="ja-JP" sz="2000" dirty="0">
                <a:latin typeface="Migu 1M" charset="-128"/>
                <a:ea typeface="Migu 1M" charset="-128"/>
                <a:cs typeface="Migu 1M" charset="-128"/>
              </a:rPr>
              <a:t> 280 K</a:t>
            </a:r>
            <a:endParaRPr kumimoji="1" lang="ja-JP" altLang="en-US" sz="2000" dirty="0">
              <a:latin typeface="Migu 1M" charset="-128"/>
              <a:ea typeface="Migu 1M" charset="-128"/>
              <a:cs typeface="Migu 1M" charset="-128"/>
            </a:endParaRPr>
          </a:p>
        </p:txBody>
      </p:sp>
      <p:sp>
        <p:nvSpPr>
          <p:cNvPr id="31" name="テキスト ボックス 30"/>
          <p:cNvSpPr txBox="1"/>
          <p:nvPr/>
        </p:nvSpPr>
        <p:spPr>
          <a:xfrm>
            <a:off x="5353515" y="4756952"/>
            <a:ext cx="1397920"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101325 Pa</a:t>
            </a:r>
          </a:p>
          <a:p>
            <a:r>
              <a:rPr kumimoji="1" lang="en-US" altLang="ja-JP" sz="2000" dirty="0">
                <a:latin typeface="Migu 1M" charset="-128"/>
                <a:ea typeface="Migu 1M" charset="-128"/>
                <a:cs typeface="Migu 1M" charset="-128"/>
              </a:rPr>
              <a:t>280 K</a:t>
            </a:r>
            <a:endParaRPr kumimoji="1" lang="ja-JP" altLang="en-US" sz="2000" dirty="0">
              <a:latin typeface="Migu 1M" charset="-128"/>
              <a:ea typeface="Migu 1M" charset="-128"/>
              <a:cs typeface="Migu 1M" charset="-128"/>
            </a:endParaRPr>
          </a:p>
        </p:txBody>
      </p:sp>
      <p:sp>
        <p:nvSpPr>
          <p:cNvPr id="32" name="正方形/長方形 31"/>
          <p:cNvSpPr/>
          <p:nvPr/>
        </p:nvSpPr>
        <p:spPr>
          <a:xfrm>
            <a:off x="628650" y="5555310"/>
            <a:ext cx="8144090" cy="707886"/>
          </a:xfrm>
          <a:prstGeom prst="rect">
            <a:avLst/>
          </a:prstGeom>
        </p:spPr>
        <p:txBody>
          <a:bodyPr wrap="square">
            <a:spAutoFit/>
          </a:bodyPr>
          <a:lstStyle/>
          <a:p>
            <a:r>
              <a:rPr lang="ja-JP" altLang="en-US" sz="2000" dirty="0">
                <a:solidFill>
                  <a:srgbClr val="0070C0"/>
                </a:solidFill>
                <a:latin typeface="Migu 1M" charset="-128"/>
                <a:ea typeface="Migu 1M" charset="-128"/>
                <a:cs typeface="Migu 1M" charset="-128"/>
              </a:rPr>
              <a:t>パイプの両端の温度と圧力が規定されており、熱力学的状態</a:t>
            </a:r>
            <a:r>
              <a:rPr lang="en-US" altLang="ja-JP" sz="2000" dirty="0">
                <a:solidFill>
                  <a:srgbClr val="0070C0"/>
                </a:solidFill>
                <a:latin typeface="Migu 1M" charset="-128"/>
                <a:ea typeface="Migu 1M" charset="-128"/>
                <a:cs typeface="Migu 1M" charset="-128"/>
              </a:rPr>
              <a:t> state </a:t>
            </a:r>
            <a:r>
              <a:rPr lang="ja-JP" altLang="en-US" sz="2000" dirty="0">
                <a:solidFill>
                  <a:srgbClr val="0070C0"/>
                </a:solidFill>
                <a:latin typeface="Migu 1M" charset="-128"/>
                <a:ea typeface="Migu 1M" charset="-128"/>
                <a:cs typeface="Migu 1M" charset="-128"/>
              </a:rPr>
              <a:t>が確定している。両端の</a:t>
            </a:r>
            <a:r>
              <a:rPr lang="en-US" altLang="ja-JP" sz="2000" dirty="0">
                <a:solidFill>
                  <a:srgbClr val="0070C0"/>
                </a:solidFill>
                <a:latin typeface="Migu 1M" charset="-128"/>
                <a:ea typeface="Migu 1M" charset="-128"/>
                <a:cs typeface="Migu 1M" charset="-128"/>
              </a:rPr>
              <a:t> state </a:t>
            </a:r>
            <a:r>
              <a:rPr lang="ja-JP" altLang="en-US" sz="2000" dirty="0">
                <a:solidFill>
                  <a:srgbClr val="0070C0"/>
                </a:solidFill>
                <a:latin typeface="Migu 1M" charset="-128"/>
                <a:ea typeface="Migu 1M" charset="-128"/>
                <a:cs typeface="Migu 1M" charset="-128"/>
              </a:rPr>
              <a:t>を境界条件とする</a:t>
            </a:r>
            <a:r>
              <a:rPr lang="en-US" altLang="ja-JP" sz="2000" dirty="0">
                <a:solidFill>
                  <a:srgbClr val="0070C0"/>
                </a:solidFill>
                <a:latin typeface="Migu 1M" charset="-128"/>
                <a:ea typeface="Migu 1M" charset="-128"/>
                <a:cs typeface="Migu 1M" charset="-128"/>
              </a:rPr>
              <a:t> </a:t>
            </a:r>
            <a:r>
              <a:rPr lang="en-US" altLang="ja-JP" sz="2000" dirty="0" err="1">
                <a:solidFill>
                  <a:srgbClr val="FF0000"/>
                </a:solidFill>
                <a:latin typeface="Migu 1M" charset="-128"/>
                <a:ea typeface="Migu 1M" charset="-128"/>
                <a:cs typeface="Migu 1M" charset="-128"/>
              </a:rPr>
              <a:t>a_v_b</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を選択する。</a:t>
            </a:r>
            <a:endParaRPr lang="en-US" altLang="ja-JP" sz="2000"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387063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106</a:t>
            </a:fld>
            <a:endParaRPr lang="ja-JP" altLang="en-US"/>
          </a:p>
        </p:txBody>
      </p:sp>
      <p:sp>
        <p:nvSpPr>
          <p:cNvPr id="5" name="正方形/長方形 4"/>
          <p:cNvSpPr/>
          <p:nvPr/>
        </p:nvSpPr>
        <p:spPr>
          <a:xfrm>
            <a:off x="629325" y="864000"/>
            <a:ext cx="7884676"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WaterExchange1;</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150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9" name="テキスト ボックス 8"/>
          <p:cNvSpPr txBox="1"/>
          <p:nvPr/>
        </p:nvSpPr>
        <p:spPr>
          <a:xfrm>
            <a:off x="3695721" y="5321714"/>
            <a:ext cx="4862662" cy="646331"/>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1</a:t>
            </a:r>
            <a:r>
              <a:rPr kumimoji="1" lang="ja-JP" altLang="en-US" dirty="0">
                <a:solidFill>
                  <a:srgbClr val="0070C0"/>
                </a:solidFill>
                <a:latin typeface="MigMix 1P" charset="-128"/>
                <a:ea typeface="MigMix 1P" charset="-128"/>
                <a:cs typeface="MigMix 1P" charset="-128"/>
              </a:rPr>
              <a:t>タイムステップに流れる距離が</a:t>
            </a:r>
            <a:r>
              <a:rPr kumimoji="1" lang="en-US" altLang="ja-JP" dirty="0" err="1">
                <a:solidFill>
                  <a:srgbClr val="0070C0"/>
                </a:solidFill>
                <a:latin typeface="MigMix 1P" charset="-128"/>
                <a:ea typeface="MigMix 1P" charset="-128"/>
                <a:cs typeface="MigMix 1P" charset="-128"/>
              </a:rPr>
              <a:t>pathLength</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の</a:t>
            </a:r>
            <a:r>
              <a:rPr lang="en-US" altLang="ja-JP" dirty="0">
                <a:solidFill>
                  <a:srgbClr val="0070C0"/>
                </a:solidFill>
                <a:latin typeface="MigMix 1P" charset="-128"/>
                <a:ea typeface="MigMix 1P" charset="-128"/>
                <a:cs typeface="MigMix 1P" charset="-128"/>
              </a:rPr>
              <a:t> 1/2 </a:t>
            </a:r>
            <a:r>
              <a:rPr lang="ja-JP" altLang="en-US" dirty="0">
                <a:solidFill>
                  <a:srgbClr val="0070C0"/>
                </a:solidFill>
                <a:latin typeface="MigMix 1P" charset="-128"/>
                <a:ea typeface="MigMix 1P" charset="-128"/>
                <a:cs typeface="MigMix 1P" charset="-128"/>
              </a:rPr>
              <a:t>以下になるようにする。</a:t>
            </a:r>
            <a:r>
              <a:rPr lang="en-US" altLang="ja-JP" dirty="0">
                <a:solidFill>
                  <a:srgbClr val="0070C0"/>
                </a:solidFill>
                <a:latin typeface="MigMix 1P" charset="-128"/>
                <a:ea typeface="MigMix 1P" charset="-128"/>
                <a:cs typeface="MigMix 1P" charset="-128"/>
              </a:rPr>
              <a:t> </a:t>
            </a:r>
            <a:endParaRPr kumimoji="1" lang="ja-JP" altLang="en-US" dirty="0">
              <a:solidFill>
                <a:srgbClr val="0070C0"/>
              </a:solidFill>
              <a:latin typeface="MigMix 1P" charset="-128"/>
              <a:ea typeface="MigMix 1P" charset="-128"/>
              <a:cs typeface="MigMix 1P" charset="-128"/>
            </a:endParaRPr>
          </a:p>
        </p:txBody>
      </p:sp>
    </p:spTree>
    <p:extLst>
      <p:ext uri="{BB962C8B-B14F-4D97-AF65-F5344CB8AC3E}">
        <p14:creationId xmlns:p14="http://schemas.microsoft.com/office/powerpoint/2010/main" val="1268876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107</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WaterExchange2</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WaterExchange2;</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750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21413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108</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WaterExchange3</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114500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Modelica.Fluid.Types.ModelStructure.a_v_b</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WaterExchange3;</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150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920104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109</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WaterExchange4</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114500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Modelica.Fluid.Types.ModelStructure.a_v_b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WaterExchange4;</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750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7175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24" name="テキスト ボックス 23"/>
          <p:cNvSpPr txBox="1"/>
          <p:nvPr/>
        </p:nvSpPr>
        <p:spPr>
          <a:xfrm>
            <a:off x="630001" y="863147"/>
            <a:ext cx="6480793" cy="369332"/>
          </a:xfrm>
          <a:prstGeom prst="rect">
            <a:avLst/>
          </a:prstGeom>
          <a:noFill/>
        </p:spPr>
        <p:txBody>
          <a:bodyPr wrap="square" rtlCol="0">
            <a:spAutoFit/>
          </a:bodyPr>
          <a:lstStyle/>
          <a:p>
            <a:r>
              <a:rPr lang="en-US" altLang="ja-JP" b="1" dirty="0">
                <a:solidFill>
                  <a:srgbClr val="0070C0"/>
                </a:solidFill>
                <a:latin typeface="MigMix 1P" charset="-128"/>
                <a:ea typeface="MigMix 1P" charset="-128"/>
                <a:cs typeface="MigMix 1P" charset="-128"/>
              </a:rPr>
              <a:t>B.</a:t>
            </a:r>
            <a:r>
              <a:rPr kumimoji="1" lang="en-US" altLang="ja-JP" b="1" dirty="0">
                <a:solidFill>
                  <a:srgbClr val="0070C0"/>
                </a:solidFill>
                <a:latin typeface="MigMix 1P" charset="-128"/>
                <a:ea typeface="MigMix 1P" charset="-128"/>
                <a:cs typeface="MigMix 1P" charset="-128"/>
              </a:rPr>
              <a:t> </a:t>
            </a:r>
            <a:r>
              <a:rPr kumimoji="1" lang="ja-JP" altLang="en-US" b="1" dirty="0">
                <a:solidFill>
                  <a:srgbClr val="0070C0"/>
                </a:solidFill>
                <a:latin typeface="MigMix 1P" charset="-128"/>
                <a:ea typeface="MigMix 1P" charset="-128"/>
                <a:cs typeface="MigMix 1P" charset="-128"/>
              </a:rPr>
              <a:t>コンポーネント内部に質量やエネルギーを蓄える場合</a:t>
            </a:r>
          </a:p>
        </p:txBody>
      </p:sp>
      <mc:AlternateContent xmlns:mc="http://schemas.openxmlformats.org/markup-compatibility/2006" xmlns:a14="http://schemas.microsoft.com/office/drawing/2010/main">
        <mc:Choice Requires="a14">
          <p:sp>
            <p:nvSpPr>
              <p:cNvPr id="13" name="テキスト ボックス 12"/>
              <p:cNvSpPr txBox="1"/>
              <p:nvPr/>
            </p:nvSpPr>
            <p:spPr>
              <a:xfrm>
                <a:off x="1048974" y="2717127"/>
                <a:ext cx="7046052" cy="1074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charset="0"/>
                        </a:rPr>
                        <m:t>𝑎𝑐𝑡𝑢𝑎𝑙𝑆𝑡𝑟𝑒𝑎𝑚</m:t>
                      </m:r>
                      <m:d>
                        <m:dPr>
                          <m:ctrlPr>
                            <a:rPr kumimoji="1" lang="en-US" altLang="ja-JP" sz="2000" b="0" i="1" smtClean="0">
                              <a:solidFill>
                                <a:schemeClr val="tx1"/>
                              </a:solidFill>
                              <a:latin typeface="Cambria Math" panose="02040503050406030204" pitchFamily="18" charset="0"/>
                            </a:rPr>
                          </m:ctrlPr>
                        </m:dPr>
                        <m:e>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𝑤</m:t>
                                  </m:r>
                                </m:e>
                                <m:sub>
                                  <m:r>
                                    <a:rPr kumimoji="1" lang="en-US" altLang="ja-JP" sz="2000" b="0" i="1" smtClean="0">
                                      <a:solidFill>
                                        <a:schemeClr val="tx1"/>
                                      </a:solidFill>
                                      <a:latin typeface="Cambria Math" charset="0"/>
                                    </a:rPr>
                                    <m:t>𝑖</m:t>
                                  </m:r>
                                </m:sub>
                              </m:sSub>
                            </m:sub>
                          </m:sSub>
                        </m:e>
                      </m:d>
                      <m:r>
                        <a:rPr kumimoji="1" lang="en-US" altLang="ja-JP" sz="2000" b="0" i="1" smtClean="0">
                          <a:solidFill>
                            <a:schemeClr val="tx1"/>
                          </a:solidFill>
                          <a:latin typeface="Cambria Math" charset="0"/>
                        </a:rPr>
                        <m:t>≡</m:t>
                      </m:r>
                      <m:d>
                        <m:dPr>
                          <m:begChr m:val="{"/>
                          <m:endChr m:val=""/>
                          <m:ctrlPr>
                            <a:rPr kumimoji="1" lang="en-US" altLang="ja-JP" sz="2000" b="0" i="1" smtClean="0">
                              <a:solidFill>
                                <a:schemeClr val="tx1"/>
                              </a:solidFill>
                              <a:latin typeface="Cambria Math" panose="02040503050406030204" pitchFamily="18" charset="0"/>
                            </a:rPr>
                          </m:ctrlPr>
                        </m:dPr>
                        <m:e>
                          <m:m>
                            <m:mPr>
                              <m:mcs>
                                <m:mc>
                                  <m:mcPr>
                                    <m:count m:val="2"/>
                                    <m:mcJc m:val="center"/>
                                  </m:mcPr>
                                </m:mc>
                              </m:mcs>
                              <m:ctrlPr>
                                <a:rPr kumimoji="1" lang="mr-IN" altLang="ja-JP" sz="2000" b="0" i="1" smtClean="0">
                                  <a:solidFill>
                                    <a:schemeClr val="tx1"/>
                                  </a:solidFill>
                                  <a:latin typeface="Cambria Math" panose="02040503050406030204" pitchFamily="18" charset="0"/>
                                </a:rPr>
                              </m:ctrlPr>
                            </m:mPr>
                            <m:mr>
                              <m:e>
                                <m:r>
                                  <m:rPr>
                                    <m:brk m:alnAt="7"/>
                                  </m:rPr>
                                  <a:rPr kumimoji="1" lang="en-US" altLang="ja-JP" sz="2000" b="0" i="1" smtClean="0">
                                    <a:solidFill>
                                      <a:schemeClr val="tx1"/>
                                    </a:solidFill>
                                    <a:latin typeface="Cambria Math" charset="0"/>
                                  </a:rPr>
                                  <m:t>𝑖</m:t>
                                </m:r>
                                <m:r>
                                  <a:rPr kumimoji="1" lang="en-US" altLang="ja-JP" sz="2000" b="0" i="1" smtClean="0">
                                    <a:solidFill>
                                      <a:schemeClr val="tx1"/>
                                    </a:solidFill>
                                    <a:latin typeface="Cambria Math" charset="0"/>
                                  </a:rPr>
                                  <m:t>𝑛𝑆𝑡𝑟𝑒𝑎𝑚</m:t>
                                </m:r>
                                <m:d>
                                  <m:dPr>
                                    <m:ctrlPr>
                                      <a:rPr kumimoji="1" lang="en-US" altLang="ja-JP" sz="2000" b="0" i="1" smtClean="0">
                                        <a:solidFill>
                                          <a:schemeClr val="tx1"/>
                                        </a:solidFill>
                                        <a:latin typeface="Cambria Math" panose="02040503050406030204" pitchFamily="18" charset="0"/>
                                      </a:rPr>
                                    </m:ctrlPr>
                                  </m:dPr>
                                  <m:e>
                                    <m:sSub>
                                      <m:sSubPr>
                                        <m:ctrlPr>
                                          <a:rPr kumimoji="1" lang="en-US" altLang="ja-JP" sz="2000" b="0" i="1" smtClean="0">
                                            <a:solidFill>
                                              <a:schemeClr val="tx1"/>
                                            </a:solidFill>
                                            <a:latin typeface="Cambria Math" panose="02040503050406030204" pitchFamily="18" charset="0"/>
                                          </a:rPr>
                                        </m:ctrlPr>
                                      </m:sSubPr>
                                      <m:e>
                                        <m:sSub>
                                          <m:sSubPr>
                                            <m:ctrlPr>
                                              <a:rPr kumimoji="1" lang="en-US" altLang="ja-JP" sz="2000" b="0" i="1" smtClean="0">
                                                <a:solidFill>
                                                  <a:schemeClr val="tx1"/>
                                                </a:solidFill>
                                                <a:latin typeface="Cambria Math" panose="02040503050406030204" pitchFamily="18" charset="0"/>
                                              </a:rPr>
                                            </m:ctrlPr>
                                          </m:sSubPr>
                                          <m:e>
                                            <m:r>
                                              <m:rPr>
                                                <m:brk m:alnAt="7"/>
                                              </m:rPr>
                                              <a:rPr kumimoji="1" lang="en-US" altLang="ja-JP" sz="2000" b="0" i="1" smtClean="0">
                                                <a:solidFill>
                                                  <a:schemeClr val="tx1"/>
                                                </a:solidFill>
                                                <a:latin typeface="Cambria Math" charset="0"/>
                                              </a:rPr>
                                              <m:t>h</m:t>
                                            </m:r>
                                          </m:e>
                                          <m:sub>
                                            <m:r>
                                              <m:rPr>
                                                <m:brk m:alnAt="7"/>
                                              </m:rPr>
                                              <a:rPr kumimoji="1" lang="en-US" altLang="ja-JP" sz="2000" b="0" i="1" smtClean="0">
                                                <a:solidFill>
                                                  <a:schemeClr val="tx1"/>
                                                </a:solidFill>
                                                <a:latin typeface="Cambria Math" charset="0"/>
                                              </a:rPr>
                                              <m:t>𝑜</m:t>
                                            </m:r>
                                            <m:r>
                                              <a:rPr kumimoji="1" lang="en-US" altLang="ja-JP" sz="2000" b="0" i="1" smtClean="0">
                                                <a:solidFill>
                                                  <a:schemeClr val="tx1"/>
                                                </a:solidFill>
                                                <a:latin typeface="Cambria Math" charset="0"/>
                                              </a:rPr>
                                              <m:t>𝑢𝑡𝑓𝑙𝑜𝑤</m:t>
                                            </m:r>
                                          </m:sub>
                                        </m:sSub>
                                      </m:e>
                                      <m:sub>
                                        <m:r>
                                          <m:rPr>
                                            <m:brk m:alnAt="7"/>
                                          </m:rPr>
                                          <a:rPr kumimoji="1" lang="en-US" altLang="ja-JP" sz="2000" b="0" i="1" smtClean="0">
                                            <a:solidFill>
                                              <a:schemeClr val="tx1"/>
                                            </a:solidFill>
                                            <a:latin typeface="Cambria Math" charset="0"/>
                                          </a:rPr>
                                          <m:t>𝑖</m:t>
                                        </m:r>
                                      </m:sub>
                                    </m:sSub>
                                  </m:e>
                                </m:d>
                                <m:r>
                                  <m:rPr>
                                    <m:brk m:alnAt="7"/>
                                  </m:rPr>
                                  <a:rPr kumimoji="1" lang="en-US" altLang="ja-JP" sz="2000" b="0" i="1" smtClean="0">
                                    <a:solidFill>
                                      <a:schemeClr val="tx1"/>
                                    </a:solidFill>
                                    <a:latin typeface="Cambria Math" charset="0"/>
                                  </a:rPr>
                                  <m:t>,</m:t>
                                </m:r>
                              </m:e>
                              <m:e>
                                <m:sSub>
                                  <m:sSubPr>
                                    <m:ctrlPr>
                                      <a:rPr kumimoji="1" lang="en-US" altLang="ja-JP" sz="2000" b="0" i="1" smtClean="0">
                                        <a:solidFill>
                                          <a:schemeClr val="tx1"/>
                                        </a:solidFill>
                                        <a:latin typeface="Cambria Math" panose="02040503050406030204" pitchFamily="18" charset="0"/>
                                      </a:rPr>
                                    </m:ctrlPr>
                                  </m:sSubPr>
                                  <m:e>
                                    <m:acc>
                                      <m:accPr>
                                        <m:chr m:val="̇"/>
                                        <m:ctrlPr>
                                          <a:rPr kumimoji="1" lang="en-US" altLang="ja-JP" sz="2000" b="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e>
                                  <m:sub>
                                    <m:r>
                                      <a:rPr kumimoji="1" lang="en-US" altLang="ja-JP" sz="2000" b="0" i="1" smtClean="0">
                                        <a:solidFill>
                                          <a:schemeClr val="tx1"/>
                                        </a:solidFill>
                                        <a:latin typeface="Cambria Math" charset="0"/>
                                      </a:rPr>
                                      <m:t>𝑖</m:t>
                                    </m:r>
                                  </m:sub>
                                </m:sSub>
                                <m:r>
                                  <a:rPr kumimoji="1" lang="en-US" altLang="ja-JP" sz="2000" b="0" i="1" smtClean="0">
                                    <a:solidFill>
                                      <a:schemeClr val="tx1"/>
                                    </a:solidFill>
                                    <a:latin typeface="Cambria Math" charset="0"/>
                                  </a:rPr>
                                  <m:t>&gt;0</m:t>
                                </m:r>
                              </m:e>
                            </m:mr>
                            <m:mr>
                              <m:e>
                                <m:sSub>
                                  <m:sSubPr>
                                    <m:ctrlPr>
                                      <a:rPr kumimoji="1" lang="en-US" altLang="ja-JP" sz="2000" b="0" i="1" smtClean="0">
                                        <a:solidFill>
                                          <a:schemeClr val="tx1"/>
                                        </a:solidFill>
                                        <a:latin typeface="Cambria Math" panose="02040503050406030204" pitchFamily="18" charset="0"/>
                                      </a:rPr>
                                    </m:ctrlPr>
                                  </m:sSubPr>
                                  <m:e>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𝑜𝑢𝑡𝑓𝑙𝑜𝑤</m:t>
                                        </m:r>
                                      </m:sub>
                                    </m:sSub>
                                  </m:e>
                                  <m:sub>
                                    <m:r>
                                      <a:rPr kumimoji="1" lang="en-US" altLang="ja-JP" sz="2000" b="0" i="1" smtClean="0">
                                        <a:solidFill>
                                          <a:schemeClr val="tx1"/>
                                        </a:solidFill>
                                        <a:latin typeface="Cambria Math" charset="0"/>
                                      </a:rPr>
                                      <m:t>𝑖</m:t>
                                    </m:r>
                                  </m:sub>
                                </m:sSub>
                              </m:e>
                              <m:e>
                                <m:acc>
                                  <m:accPr>
                                    <m:chr m:val="̇"/>
                                    <m:ctrlPr>
                                      <a:rPr kumimoji="1" lang="en-US" altLang="ja-JP" sz="2000" b="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r>
                                  <a:rPr kumimoji="1" lang="en-US" altLang="ja-JP" sz="2000" b="0" i="1" smtClean="0">
                                    <a:solidFill>
                                      <a:schemeClr val="tx1"/>
                                    </a:solidFill>
                                    <a:latin typeface="Cambria Math" charset="0"/>
                                  </a:rPr>
                                  <m:t>≤0</m:t>
                                </m:r>
                              </m:e>
                            </m:mr>
                          </m:m>
                        </m:e>
                      </m:d>
                    </m:oMath>
                  </m:oMathPara>
                </a14:m>
                <a:endParaRPr kumimoji="1" lang="ja-JP" altLang="en-US" sz="2000" dirty="0">
                  <a:solidFill>
                    <a:schemeClr val="tx1"/>
                  </a:solidFill>
                  <a:latin typeface="MigMix 1P" panose="020B0502020203020207" pitchFamily="34" charset="-128"/>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1048974" y="2717127"/>
                <a:ext cx="7046052" cy="1074910"/>
              </a:xfrm>
              <a:prstGeom prst="rect">
                <a:avLst/>
              </a:prstGeom>
              <a:blipFill>
                <a:blip r:embed="rId2"/>
                <a:stretch>
                  <a:fillRect t="-208140" b="-294186"/>
                </a:stretch>
              </a:blipFill>
            </p:spPr>
            <p:txBody>
              <a:bodyPr/>
              <a:lstStyle/>
              <a:p>
                <a:r>
                  <a:rPr lang="ja-JP" altLang="en-US">
                    <a:noFill/>
                  </a:rPr>
                  <a:t> </a:t>
                </a:r>
              </a:p>
            </p:txBody>
          </p:sp>
        </mc:Fallback>
      </mc:AlternateContent>
      <p:sp>
        <p:nvSpPr>
          <p:cNvPr id="14" name="正方形/長方形 13"/>
          <p:cNvSpPr/>
          <p:nvPr/>
        </p:nvSpPr>
        <p:spPr>
          <a:xfrm>
            <a:off x="650231" y="4724484"/>
            <a:ext cx="7771655" cy="307777"/>
          </a:xfrm>
          <a:prstGeom prst="rect">
            <a:avLst/>
          </a:prstGeom>
        </p:spPr>
        <p:txBody>
          <a:bodyPr wrap="square">
            <a:spAutoFit/>
          </a:bodyPr>
          <a:lstStyle/>
          <a:p>
            <a:r>
              <a:rPr lang="ja-JP" altLang="en-US" sz="1400" dirty="0">
                <a:latin typeface="MigMix 1P" charset="-128"/>
                <a:ea typeface="MigMix 1P" charset="-128"/>
                <a:cs typeface="MigMix 1P" charset="-128"/>
                <a:hlinkClick r:id="rId3"/>
              </a:rPr>
              <a:t>参考</a:t>
            </a:r>
            <a:r>
              <a:rPr lang="en-US" altLang="ja-JP" sz="1400" dirty="0">
                <a:latin typeface="MigMix 1P" charset="-128"/>
                <a:ea typeface="MigMix 1P" charset="-128"/>
                <a:cs typeface="MigMix 1P" charset="-128"/>
                <a:hlinkClick r:id="rId3"/>
              </a:rPr>
              <a:t> </a:t>
            </a:r>
            <a:r>
              <a:rPr lang="ja-JP" altLang="en-US" sz="1400" dirty="0">
                <a:latin typeface="MigMix 1P" charset="-128"/>
                <a:ea typeface="MigMix 1P" charset="-128"/>
                <a:cs typeface="MigMix 1P" charset="-128"/>
                <a:hlinkClick r:id="rId3"/>
              </a:rPr>
              <a:t>https://www.modelica.org/documents/ModelicaSpec32Revision1.pdf</a:t>
            </a:r>
            <a:r>
              <a:rPr lang="en-US" altLang="ja-JP" sz="1400" dirty="0">
                <a:latin typeface="MigMix 1P" charset="-128"/>
                <a:ea typeface="MigMix 1P" charset="-128"/>
                <a:cs typeface="MigMix 1P" charset="-128"/>
              </a:rPr>
              <a:t>  </a:t>
            </a:r>
            <a:r>
              <a:rPr lang="en-US" altLang="ja-JP" sz="1400" dirty="0">
                <a:solidFill>
                  <a:schemeClr val="accent1"/>
                </a:solidFill>
                <a:latin typeface="MigMix 1P" charset="-128"/>
                <a:ea typeface="MigMix 1P" charset="-128"/>
                <a:cs typeface="MigMix 1P" charset="-128"/>
              </a:rPr>
              <a:t>p.229-p.233</a:t>
            </a:r>
            <a:endParaRPr lang="ja-JP" altLang="en-US" sz="1400" dirty="0">
              <a:solidFill>
                <a:schemeClr val="accent1"/>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661264" y="1989929"/>
                <a:ext cx="6543871" cy="737702"/>
              </a:xfrm>
              <a:prstGeom prst="rect">
                <a:avLst/>
              </a:prstGeom>
              <a:noFill/>
            </p:spPr>
            <p:txBody>
              <a:bodyPr wrap="square" rtlCol="0">
                <a:spAutoFit/>
              </a:bodyPr>
              <a:lstStyle/>
              <a:p>
                <a:r>
                  <a:rPr lang="en-US" altLang="ja-JP" sz="1600" dirty="0">
                    <a:solidFill>
                      <a:srgbClr val="C00000"/>
                    </a:solidFill>
                    <a:latin typeface="MigMix 1P" panose="020B0502020203020207" pitchFamily="34" charset="-128"/>
                  </a:rPr>
                  <a:t> </a:t>
                </a:r>
                <a:r>
                  <a:rPr lang="ja-JP" altLang="en-US" sz="1600" dirty="0">
                    <a:solidFill>
                      <a:srgbClr val="C00000"/>
                    </a:solidFill>
                    <a:latin typeface="MigMix 1P" panose="020B0502020203020207" pitchFamily="34" charset="-128"/>
                  </a:rPr>
                  <a:t>　</a:t>
                </a:r>
                <a:r>
                  <a:rPr lang="ja-JP" altLang="en-US" sz="2000" dirty="0">
                    <a:solidFill>
                      <a:schemeClr val="tx1"/>
                    </a:solidFill>
                    <a:latin typeface="MigMix 1P" charset="-128"/>
                    <a:ea typeface="MigMix 1P" charset="-128"/>
                    <a:cs typeface="MigMix 1P" charset="-128"/>
                  </a:rPr>
                  <a:t>エンタルピ移流項</a:t>
                </a:r>
                <a:r>
                  <a:rPr lang="en-US" altLang="ja-JP" sz="2000" dirty="0">
                    <a:solidFill>
                      <a:schemeClr val="tx1"/>
                    </a:solidFill>
                    <a:latin typeface="MigMix 1P" charset="-128"/>
                    <a:ea typeface="MigMix 1P" charset="-128"/>
                    <a:cs typeface="MigMix 1P" charset="-128"/>
                  </a:rPr>
                  <a:t> </a:t>
                </a:r>
                <a14:m>
                  <m:oMath xmlns:m="http://schemas.openxmlformats.org/officeDocument/2006/math">
                    <m:r>
                      <a:rPr kumimoji="1" lang="en-US" altLang="ja-JP" sz="2000" b="0" i="1" smtClean="0">
                        <a:solidFill>
                          <a:schemeClr val="tx1"/>
                        </a:solidFill>
                        <a:latin typeface="Cambria Math" charset="0"/>
                      </a:rPr>
                      <m:t>=</m:t>
                    </m:r>
                    <m:sSub>
                      <m:sSubPr>
                        <m:ctrlPr>
                          <a:rPr kumimoji="1" lang="en-US" altLang="ja-JP" sz="2000" i="1" smtClean="0">
                            <a:solidFill>
                              <a:schemeClr val="tx1"/>
                            </a:solidFill>
                            <a:latin typeface="Cambria Math" panose="02040503050406030204" pitchFamily="18" charset="0"/>
                          </a:rPr>
                        </m:ctrlPr>
                      </m:sSubPr>
                      <m:e>
                        <m:acc>
                          <m:accPr>
                            <m:chr m:val="̇"/>
                            <m:ctrlPr>
                              <a:rPr kumimoji="1" lang="en-US" altLang="ja-JP" sz="200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e>
                      <m:sub>
                        <m:r>
                          <a:rPr kumimoji="1" lang="en-US" altLang="ja-JP" sz="2000" b="0" i="1" smtClean="0">
                            <a:solidFill>
                              <a:schemeClr val="tx1"/>
                            </a:solidFill>
                            <a:latin typeface="Cambria Math" charset="0"/>
                          </a:rPr>
                          <m:t>𝑖</m:t>
                        </m:r>
                      </m:sub>
                    </m:sSub>
                    <m:r>
                      <a:rPr kumimoji="1" lang="en-US" altLang="ja-JP" sz="2000" b="0" i="1" smtClean="0">
                        <a:solidFill>
                          <a:schemeClr val="tx1"/>
                        </a:solidFill>
                        <a:latin typeface="Cambria Math" charset="0"/>
                      </a:rPr>
                      <m:t>⋅</m:t>
                    </m:r>
                    <m:r>
                      <a:rPr kumimoji="1" lang="en-US" altLang="ja-JP" sz="2000" b="0" i="1" smtClean="0">
                        <a:solidFill>
                          <a:schemeClr val="tx1"/>
                        </a:solidFill>
                        <a:latin typeface="Cambria Math" charset="0"/>
                      </a:rPr>
                      <m:t>𝑎𝑐𝑡𝑢𝑎𝑙𝑆𝑡𝑟𝑒𝑎𝑚</m:t>
                    </m:r>
                    <m:r>
                      <a:rPr kumimoji="1" lang="en-US" altLang="ja-JP" sz="2000" b="0" i="1" smtClean="0">
                        <a:solidFill>
                          <a:schemeClr val="tx1"/>
                        </a:solidFill>
                        <a:latin typeface="Cambria Math" charset="0"/>
                      </a:rPr>
                      <m:t>(</m:t>
                    </m:r>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m:t>
                        </m:r>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𝑤</m:t>
                            </m:r>
                          </m:e>
                          <m:sub>
                            <m:r>
                              <a:rPr kumimoji="1" lang="en-US" altLang="ja-JP" sz="2000" b="0" i="1" smtClean="0">
                                <a:solidFill>
                                  <a:schemeClr val="tx1"/>
                                </a:solidFill>
                                <a:latin typeface="Cambria Math" charset="0"/>
                              </a:rPr>
                              <m:t>𝑖</m:t>
                            </m:r>
                          </m:sub>
                        </m:sSub>
                      </m:sub>
                    </m:sSub>
                    <m:r>
                      <a:rPr kumimoji="1" lang="en-US" altLang="ja-JP" sz="2000" b="0" i="1" smtClean="0">
                        <a:solidFill>
                          <a:schemeClr val="tx1"/>
                        </a:solidFill>
                        <a:latin typeface="Cambria Math" charset="0"/>
                      </a:rPr>
                      <m:t>)</m:t>
                    </m:r>
                  </m:oMath>
                </a14:m>
                <a:r>
                  <a:rPr kumimoji="1" lang="en-US" altLang="ja-JP" sz="2000" dirty="0">
                    <a:solidFill>
                      <a:schemeClr val="tx1"/>
                    </a:solidFill>
                    <a:latin typeface="MigMix 1P" panose="020B0502020203020207" pitchFamily="34" charset="-128"/>
                  </a:rPr>
                  <a:t> </a:t>
                </a:r>
                <a:r>
                  <a:rPr kumimoji="1" lang="en-US" altLang="ja-JP" sz="2000" dirty="0">
                    <a:latin typeface="MigMix 1P" panose="020B0502020203020207" pitchFamily="34" charset="-128"/>
                  </a:rPr>
                  <a:t>[W] </a:t>
                </a:r>
                <a:endParaRPr kumimoji="1" lang="ja-JP" altLang="en-US" sz="2000" dirty="0">
                  <a:latin typeface="MigMix 1P" panose="020B0502020203020207" pitchFamily="34" charset="-128"/>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61264" y="1989929"/>
                <a:ext cx="6543871" cy="737702"/>
              </a:xfrm>
              <a:prstGeom prst="rect">
                <a:avLst/>
              </a:prstGeom>
              <a:blipFill>
                <a:blip r:embed="rId4"/>
                <a:stretch>
                  <a:fillRect l="-775" t="-1695" b="-13559"/>
                </a:stretch>
              </a:blipFill>
            </p:spPr>
            <p:txBody>
              <a:bodyPr/>
              <a:lstStyle/>
              <a:p>
                <a:r>
                  <a:rPr lang="ja-JP" altLang="en-US">
                    <a:noFill/>
                  </a:rPr>
                  <a:t> </a:t>
                </a:r>
              </a:p>
            </p:txBody>
          </p:sp>
        </mc:Fallback>
      </mc:AlternateContent>
      <p:sp>
        <p:nvSpPr>
          <p:cNvPr id="16" name="テキスト ボックス 15"/>
          <p:cNvSpPr txBox="1"/>
          <p:nvPr/>
        </p:nvSpPr>
        <p:spPr>
          <a:xfrm>
            <a:off x="2608112" y="2525418"/>
            <a:ext cx="198020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stream</a:t>
            </a:r>
            <a:r>
              <a:rPr kumimoji="1" lang="ja-JP" altLang="en-US" sz="2000" dirty="0">
                <a:latin typeface="MigMix 1P" charset="-128"/>
                <a:ea typeface="MigMix 1P" charset="-128"/>
                <a:cs typeface="MigMix 1P" charset="-128"/>
              </a:rPr>
              <a:t>変数</a:t>
            </a:r>
          </a:p>
        </p:txBody>
      </p:sp>
      <p:cxnSp>
        <p:nvCxnSpPr>
          <p:cNvPr id="17" name="直線矢印コネクタ 16"/>
          <p:cNvCxnSpPr/>
          <p:nvPr/>
        </p:nvCxnSpPr>
        <p:spPr>
          <a:xfrm flipH="1">
            <a:off x="3265714" y="2884868"/>
            <a:ext cx="50323" cy="295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87061" y="3963984"/>
            <a:ext cx="7606708" cy="707886"/>
          </a:xfrm>
          <a:prstGeom prst="rect">
            <a:avLst/>
          </a:prstGeom>
          <a:noFill/>
        </p:spPr>
        <p:txBody>
          <a:bodyPr wrap="square" rtlCol="0">
            <a:spAutoFit/>
          </a:bodyPr>
          <a:lstStyle/>
          <a:p>
            <a:r>
              <a:rPr lang="ja-JP" altLang="en-US" sz="2000" b="1">
                <a:latin typeface="MigMix 1P" charset="-128"/>
                <a:ea typeface="MigMix 1P" charset="-128"/>
                <a:cs typeface="MigMix 1P" charset="-128"/>
              </a:rPr>
              <a:t>流れの向きに依存して実際に流入出する変数の値を</a:t>
            </a:r>
            <a:r>
              <a:rPr lang="ja-JP" altLang="en-US" sz="2000" b="1" dirty="0">
                <a:latin typeface="MigMix 1P" charset="-128"/>
                <a:ea typeface="MigMix 1P" charset="-128"/>
                <a:cs typeface="MigMix 1P" charset="-128"/>
              </a:rPr>
              <a:t>計算する</a:t>
            </a:r>
            <a:endParaRPr lang="en-US" altLang="ja-JP" sz="2000" b="1" dirty="0">
              <a:latin typeface="MigMix 1P" charset="-128"/>
              <a:ea typeface="MigMix 1P" charset="-128"/>
              <a:cs typeface="MigMix 1P" charset="-128"/>
            </a:endParaRPr>
          </a:p>
          <a:p>
            <a:r>
              <a:rPr lang="ja-JP" altLang="en-US" sz="2000" b="1" dirty="0">
                <a:latin typeface="MigMix 1P" charset="-128"/>
                <a:ea typeface="MigMix 1P" charset="-128"/>
                <a:cs typeface="MigMix 1P" charset="-128"/>
              </a:rPr>
              <a:t>ビルトインオペレータ</a:t>
            </a:r>
            <a:endParaRPr kumimoji="1" lang="ja-JP" altLang="en-US" sz="2000" b="1" dirty="0">
              <a:latin typeface="MigMix 1P" charset="-128"/>
              <a:ea typeface="MigMix 1P" charset="-128"/>
              <a:cs typeface="MigMix 1P" charset="-128"/>
            </a:endParaRPr>
          </a:p>
        </p:txBody>
      </p:sp>
      <p:cxnSp>
        <p:nvCxnSpPr>
          <p:cNvPr id="20" name="直線矢印コネクタ 19"/>
          <p:cNvCxnSpPr/>
          <p:nvPr/>
        </p:nvCxnSpPr>
        <p:spPr>
          <a:xfrm flipV="1">
            <a:off x="1741714" y="3452378"/>
            <a:ext cx="23112" cy="46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64248" y="1252972"/>
            <a:ext cx="504475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保存方程式の移流項は次のように表される。</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11</a:t>
            </a:fld>
            <a:endParaRPr lang="ja-JP" altLang="en-US"/>
          </a:p>
        </p:txBody>
      </p:sp>
    </p:spTree>
    <p:extLst>
      <p:ext uri="{BB962C8B-B14F-4D97-AF65-F5344CB8AC3E}">
        <p14:creationId xmlns:p14="http://schemas.microsoft.com/office/powerpoint/2010/main" val="15867048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110</a:t>
            </a:fld>
            <a:endParaRPr lang="ja-JP" altLang="en-US"/>
          </a:p>
        </p:txBody>
      </p:sp>
      <p:pic>
        <p:nvPicPr>
          <p:cNvPr id="5" name="図 4"/>
          <p:cNvPicPr>
            <a:picLocks noChangeAspect="1"/>
          </p:cNvPicPr>
          <p:nvPr/>
        </p:nvPicPr>
        <p:blipFill>
          <a:blip r:embed="rId2"/>
          <a:stretch>
            <a:fillRect/>
          </a:stretch>
        </p:blipFill>
        <p:spPr>
          <a:xfrm>
            <a:off x="1022200" y="902014"/>
            <a:ext cx="3150870" cy="2647950"/>
          </a:xfrm>
          <a:prstGeom prst="rect">
            <a:avLst/>
          </a:prstGeom>
        </p:spPr>
      </p:pic>
      <p:sp>
        <p:nvSpPr>
          <p:cNvPr id="6" name="テキスト ボックス 5"/>
          <p:cNvSpPr txBox="1"/>
          <p:nvPr/>
        </p:nvSpPr>
        <p:spPr>
          <a:xfrm>
            <a:off x="2295234" y="2729831"/>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WaterExchange1</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pic>
        <p:nvPicPr>
          <p:cNvPr id="7" name="図 6"/>
          <p:cNvPicPr>
            <a:picLocks noChangeAspect="1"/>
          </p:cNvPicPr>
          <p:nvPr/>
        </p:nvPicPr>
        <p:blipFill>
          <a:blip r:embed="rId3"/>
          <a:stretch>
            <a:fillRect/>
          </a:stretch>
        </p:blipFill>
        <p:spPr>
          <a:xfrm>
            <a:off x="993625" y="3610175"/>
            <a:ext cx="3208020" cy="2805778"/>
          </a:xfrm>
          <a:prstGeom prst="rect">
            <a:avLst/>
          </a:prstGeom>
        </p:spPr>
      </p:pic>
      <p:sp>
        <p:nvSpPr>
          <p:cNvPr id="8" name="テキスト ボックス 7"/>
          <p:cNvSpPr txBox="1"/>
          <p:nvPr/>
        </p:nvSpPr>
        <p:spPr>
          <a:xfrm>
            <a:off x="2351381" y="5538328"/>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WaterExchange2</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pic>
        <p:nvPicPr>
          <p:cNvPr id="9" name="図 8"/>
          <p:cNvPicPr>
            <a:picLocks noChangeAspect="1"/>
          </p:cNvPicPr>
          <p:nvPr/>
        </p:nvPicPr>
        <p:blipFill>
          <a:blip r:embed="rId4"/>
          <a:stretch>
            <a:fillRect/>
          </a:stretch>
        </p:blipFill>
        <p:spPr>
          <a:xfrm>
            <a:off x="4733567" y="913112"/>
            <a:ext cx="3200400" cy="2647950"/>
          </a:xfrm>
          <a:prstGeom prst="rect">
            <a:avLst/>
          </a:prstGeom>
        </p:spPr>
      </p:pic>
      <p:sp>
        <p:nvSpPr>
          <p:cNvPr id="10" name="テキスト ボックス 9"/>
          <p:cNvSpPr txBox="1"/>
          <p:nvPr/>
        </p:nvSpPr>
        <p:spPr>
          <a:xfrm>
            <a:off x="6070858" y="2699624"/>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WaterExchange3</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pic>
        <p:nvPicPr>
          <p:cNvPr id="11" name="図 10"/>
          <p:cNvPicPr>
            <a:picLocks noChangeAspect="1"/>
          </p:cNvPicPr>
          <p:nvPr/>
        </p:nvPicPr>
        <p:blipFill>
          <a:blip r:embed="rId5"/>
          <a:stretch>
            <a:fillRect/>
          </a:stretch>
        </p:blipFill>
        <p:spPr>
          <a:xfrm>
            <a:off x="4733567" y="3624914"/>
            <a:ext cx="3140013" cy="2810263"/>
          </a:xfrm>
          <a:prstGeom prst="rect">
            <a:avLst/>
          </a:prstGeom>
        </p:spPr>
      </p:pic>
      <p:sp>
        <p:nvSpPr>
          <p:cNvPr id="12" name="テキスト ボックス 11"/>
          <p:cNvSpPr txBox="1"/>
          <p:nvPr/>
        </p:nvSpPr>
        <p:spPr>
          <a:xfrm>
            <a:off x="6070858" y="5494913"/>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WaterExchange4</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sp>
        <p:nvSpPr>
          <p:cNvPr id="13" name="フッター プレースホルダー 1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02693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FluidExample5</a:t>
            </a:r>
            <a:br>
              <a:rPr kumimoji="1" lang="en-US" altLang="ja-JP" dirty="0"/>
            </a:br>
            <a:r>
              <a:rPr lang="en-US" altLang="ja-JP" sz="2700" dirty="0" err="1"/>
              <a:t>VesselPortsData</a:t>
            </a:r>
            <a:r>
              <a:rPr lang="en-US" altLang="ja-JP" sz="2700" dirty="0"/>
              <a:t> </a:t>
            </a:r>
            <a:r>
              <a:rPr lang="en-US" altLang="ja-JP" sz="2700" dirty="0" err="1"/>
              <a:t>FluidPort</a:t>
            </a:r>
            <a:r>
              <a:rPr lang="en-US" altLang="ja-JP" sz="2700" dirty="0"/>
              <a:t> </a:t>
            </a:r>
            <a:r>
              <a:rPr lang="ja-JP" altLang="en-US" sz="2700" dirty="0"/>
              <a:t>の特性データ</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111</a:t>
            </a:fld>
            <a:endParaRPr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443765"/>
            <a:ext cx="4481056" cy="1550769"/>
          </a:xfrm>
          <a:prstGeom prst="rect">
            <a:avLst/>
          </a:prstGeom>
        </p:spPr>
      </p:pic>
      <mc:AlternateContent xmlns:mc="http://schemas.openxmlformats.org/markup-compatibility/2006" xmlns:a14="http://schemas.microsoft.com/office/drawing/2010/main">
        <mc:Choice Requires="a14">
          <p:sp>
            <p:nvSpPr>
              <p:cNvPr id="7" name="テキスト ボックス 6"/>
              <p:cNvSpPr txBox="1"/>
              <p:nvPr/>
            </p:nvSpPr>
            <p:spPr>
              <a:xfrm>
                <a:off x="5178357" y="1435329"/>
                <a:ext cx="3268341" cy="1077218"/>
              </a:xfrm>
              <a:prstGeom prst="rect">
                <a:avLst/>
              </a:prstGeom>
              <a:solidFill>
                <a:schemeClr val="accent5">
                  <a:lumMod val="20000"/>
                  <a:lumOff val="80000"/>
                </a:schemeClr>
              </a:solidFill>
              <a:ln>
                <a:noFill/>
              </a:ln>
            </p:spPr>
            <p:txBody>
              <a:bodyPr wrap="square" rtlCol="0">
                <a:spAutoFit/>
              </a:bodyPr>
              <a:lstStyle/>
              <a:p>
                <a14:m>
                  <m:oMath xmlns:m="http://schemas.openxmlformats.org/officeDocument/2006/math">
                    <m:r>
                      <a:rPr kumimoji="1" lang="en-US" altLang="ja-JP" sz="1600" b="0" i="1" smtClean="0">
                        <a:solidFill>
                          <a:srgbClr val="0070C0"/>
                        </a:solidFill>
                        <a:latin typeface="Cambria Math" charset="0"/>
                        <a:ea typeface="MigMix 1P" charset="-128"/>
                        <a:cs typeface="MigMix 1P" charset="-128"/>
                      </a:rPr>
                      <m:t>𝑑𝑖𝑎𝑚𝑒𝑡𝑒𝑟</m:t>
                    </m:r>
                  </m:oMath>
                </a14:m>
                <a:r>
                  <a:rPr kumimoji="1" lang="en-US" altLang="ja-JP" sz="1600" dirty="0">
                    <a:solidFill>
                      <a:srgbClr val="0070C0"/>
                    </a:solidFill>
                    <a:latin typeface="MigMix 1P" charset="-128"/>
                    <a:ea typeface="MigMix 1P" charset="-128"/>
                    <a:cs typeface="MigMix 1P" charset="-128"/>
                  </a:rPr>
                  <a:t>: </a:t>
                </a:r>
                <a:r>
                  <a:rPr kumimoji="1" lang="ja-JP" altLang="en-US" sz="1600" dirty="0">
                    <a:solidFill>
                      <a:srgbClr val="0070C0"/>
                    </a:solidFill>
                    <a:latin typeface="MigMix 1P" charset="-128"/>
                    <a:ea typeface="MigMix 1P" charset="-128"/>
                    <a:cs typeface="MigMix 1P" charset="-128"/>
                  </a:rPr>
                  <a:t>内径</a:t>
                </a:r>
                <a:r>
                  <a:rPr kumimoji="1" lang="en-US" altLang="ja-JP" sz="1600" dirty="0">
                    <a:solidFill>
                      <a:srgbClr val="0070C0"/>
                    </a:solidFill>
                    <a:latin typeface="MigMix 1P" charset="-128"/>
                    <a:ea typeface="MigMix 1P" charset="-128"/>
                    <a:cs typeface="MigMix 1P" charset="-128"/>
                  </a:rPr>
                  <a:t> [m]</a:t>
                </a:r>
              </a:p>
              <a:p>
                <a14:m>
                  <m:oMath xmlns:m="http://schemas.openxmlformats.org/officeDocument/2006/math">
                    <m:r>
                      <a:rPr lang="en-US" altLang="ja-JP" sz="1600" b="0" i="1" smtClean="0">
                        <a:solidFill>
                          <a:srgbClr val="0070C0"/>
                        </a:solidFill>
                        <a:latin typeface="Cambria Math" charset="0"/>
                        <a:ea typeface="MigMix 1P" charset="-128"/>
                        <a:cs typeface="MigMix 1P" charset="-128"/>
                      </a:rPr>
                      <m:t>h𝑒𝑖𝑔h𝑡</m:t>
                    </m:r>
                  </m:oMath>
                </a14:m>
                <a:r>
                  <a:rPr lang="en-US" altLang="ja-JP" sz="1600" dirty="0">
                    <a:solidFill>
                      <a:srgbClr val="0070C0"/>
                    </a:solidFill>
                    <a:latin typeface="MigMix 1P" charset="-128"/>
                    <a:ea typeface="MigMix 1P" charset="-128"/>
                    <a:cs typeface="MigMix 1P" charset="-128"/>
                  </a:rPr>
                  <a:t>:     </a:t>
                </a:r>
                <a:r>
                  <a:rPr lang="ja-JP" altLang="en-US" sz="1600" dirty="0">
                    <a:solidFill>
                      <a:srgbClr val="0070C0"/>
                    </a:solidFill>
                    <a:latin typeface="MigMix 1P" charset="-128"/>
                    <a:ea typeface="MigMix 1P" charset="-128"/>
                    <a:cs typeface="MigMix 1P" charset="-128"/>
                  </a:rPr>
                  <a:t>底面からの高さ</a:t>
                </a:r>
                <a:r>
                  <a:rPr lang="en-US" altLang="ja-JP" sz="1600" dirty="0">
                    <a:solidFill>
                      <a:srgbClr val="0070C0"/>
                    </a:solidFill>
                    <a:latin typeface="MigMix 1P" charset="-128"/>
                    <a:ea typeface="MigMix 1P" charset="-128"/>
                    <a:cs typeface="MigMix 1P" charset="-128"/>
                  </a:rPr>
                  <a:t> [m]</a:t>
                </a:r>
              </a:p>
              <a:p>
                <a14:m>
                  <m:oMath xmlns:m="http://schemas.openxmlformats.org/officeDocument/2006/math">
                    <m:sSub>
                      <m:sSubPr>
                        <m:ctrlPr>
                          <a:rPr kumimoji="1" lang="en-US" altLang="ja-JP" sz="1600" b="0" i="1" smtClean="0">
                            <a:solidFill>
                              <a:srgbClr val="0070C0"/>
                            </a:solidFill>
                            <a:latin typeface="Cambria Math" panose="02040503050406030204" pitchFamily="18" charset="0"/>
                            <a:ea typeface="Cambria Math" charset="0"/>
                            <a:cs typeface="Cambria Math" charset="0"/>
                          </a:rPr>
                        </m:ctrlPr>
                      </m:sSubPr>
                      <m:e>
                        <m:r>
                          <a:rPr kumimoji="1" lang="en-US" altLang="ja-JP" sz="1600" b="0" i="1" smtClean="0">
                            <a:solidFill>
                              <a:srgbClr val="0070C0"/>
                            </a:solidFill>
                            <a:latin typeface="Cambria Math" charset="0"/>
                            <a:ea typeface="Cambria Math" charset="0"/>
                            <a:cs typeface="Cambria Math" charset="0"/>
                          </a:rPr>
                          <m:t>𝜁</m:t>
                        </m:r>
                      </m:e>
                      <m:sub>
                        <m:r>
                          <a:rPr kumimoji="1" lang="en-US" altLang="ja-JP" sz="1600" b="0" i="1" smtClean="0">
                            <a:solidFill>
                              <a:srgbClr val="0070C0"/>
                            </a:solidFill>
                            <a:latin typeface="Cambria Math" charset="0"/>
                            <a:ea typeface="Cambria Math" charset="0"/>
                            <a:cs typeface="Cambria Math" charset="0"/>
                          </a:rPr>
                          <m:t>𝑜𝑢𝑡</m:t>
                        </m:r>
                      </m:sub>
                    </m:sSub>
                  </m:oMath>
                </a14:m>
                <a:r>
                  <a:rPr kumimoji="1" lang="en-US" altLang="ja-JP" sz="1600" b="0" i="1" dirty="0">
                    <a:solidFill>
                      <a:srgbClr val="0070C0"/>
                    </a:solidFill>
                    <a:latin typeface="Cambria Math" charset="0"/>
                    <a:ea typeface="Cambria Math" charset="0"/>
                    <a:cs typeface="Cambria Math" charset="0"/>
                  </a:rPr>
                  <a:t> </a:t>
                </a:r>
                <a:r>
                  <a:rPr kumimoji="1" lang="en-US" altLang="ja-JP" sz="1600" b="0" dirty="0">
                    <a:solidFill>
                      <a:srgbClr val="0070C0"/>
                    </a:solidFill>
                    <a:latin typeface="MigMix 1P" charset="-128"/>
                    <a:ea typeface="MigMix 1P" charset="-128"/>
                    <a:cs typeface="MigMix 1P" charset="-128"/>
                  </a:rPr>
                  <a:t>: </a:t>
                </a:r>
                <a:r>
                  <a:rPr kumimoji="1" lang="ja-JP" altLang="en-US" sz="1600" b="0" dirty="0">
                    <a:solidFill>
                      <a:srgbClr val="0070C0"/>
                    </a:solidFill>
                    <a:latin typeface="MigMix 1P" charset="-128"/>
                    <a:ea typeface="MigMix 1P" charset="-128"/>
                    <a:cs typeface="MigMix 1P" charset="-128"/>
                  </a:rPr>
                  <a:t>　　流出時の圧力損失係数</a:t>
                </a:r>
                <a:endParaRPr kumimoji="1" lang="en-US" altLang="ja-JP" sz="1600" b="0" dirty="0">
                  <a:solidFill>
                    <a:srgbClr val="0070C0"/>
                  </a:solidFill>
                  <a:latin typeface="MigMix 1P" charset="-128"/>
                  <a:ea typeface="MigMix 1P" charset="-128"/>
                  <a:cs typeface="MigMix 1P" charset="-128"/>
                </a:endParaRPr>
              </a:p>
              <a:p>
                <a14:m>
                  <m:oMath xmlns:m="http://schemas.openxmlformats.org/officeDocument/2006/math">
                    <m:r>
                      <a:rPr kumimoji="1" lang="en-US" altLang="ja-JP" sz="1600" b="0" i="1" smtClean="0">
                        <a:solidFill>
                          <a:srgbClr val="0070C0"/>
                        </a:solidFill>
                        <a:latin typeface="Cambria Math" charset="0"/>
                        <a:ea typeface="Cambria Math" charset="0"/>
                        <a:cs typeface="Cambria Math" charset="0"/>
                      </a:rPr>
                      <m:t> </m:t>
                    </m:r>
                    <m:sSub>
                      <m:sSubPr>
                        <m:ctrlPr>
                          <a:rPr kumimoji="1" lang="en-US" altLang="ja-JP" sz="1600" b="0" i="1" smtClean="0">
                            <a:solidFill>
                              <a:srgbClr val="0070C0"/>
                            </a:solidFill>
                            <a:latin typeface="Cambria Math" panose="02040503050406030204" pitchFamily="18" charset="0"/>
                            <a:ea typeface="Cambria Math" charset="0"/>
                            <a:cs typeface="Cambria Math" charset="0"/>
                          </a:rPr>
                        </m:ctrlPr>
                      </m:sSubPr>
                      <m:e>
                        <m:r>
                          <a:rPr kumimoji="1" lang="en-US" altLang="ja-JP" sz="1600" b="0" i="1" smtClean="0">
                            <a:solidFill>
                              <a:srgbClr val="0070C0"/>
                            </a:solidFill>
                            <a:latin typeface="Cambria Math" charset="0"/>
                            <a:ea typeface="Cambria Math" charset="0"/>
                            <a:cs typeface="Cambria Math" charset="0"/>
                          </a:rPr>
                          <m:t>𝜁</m:t>
                        </m:r>
                      </m:e>
                      <m:sub>
                        <m:r>
                          <a:rPr kumimoji="1" lang="en-US" altLang="ja-JP" sz="1600" b="0" i="1" smtClean="0">
                            <a:solidFill>
                              <a:srgbClr val="0070C0"/>
                            </a:solidFill>
                            <a:latin typeface="Cambria Math" charset="0"/>
                            <a:ea typeface="Cambria Math" charset="0"/>
                            <a:cs typeface="Cambria Math" charset="0"/>
                          </a:rPr>
                          <m:t>𝑖𝑛</m:t>
                        </m:r>
                      </m:sub>
                    </m:sSub>
                  </m:oMath>
                </a14:m>
                <a:r>
                  <a:rPr kumimoji="1" lang="en-US" altLang="ja-JP" sz="1600" dirty="0">
                    <a:solidFill>
                      <a:srgbClr val="0070C0"/>
                    </a:solidFill>
                    <a:latin typeface="Cambria Math" charset="0"/>
                    <a:ea typeface="Cambria Math" charset="0"/>
                    <a:cs typeface="Cambria Math" charset="0"/>
                  </a:rPr>
                  <a:t> </a:t>
                </a:r>
                <a:r>
                  <a:rPr kumimoji="1" lang="en-US" altLang="ja-JP" sz="1600" dirty="0">
                    <a:solidFill>
                      <a:srgbClr val="0070C0"/>
                    </a:solidFill>
                    <a:latin typeface="MigMix 1P" charset="-128"/>
                    <a:ea typeface="MigMix 1P" charset="-128"/>
                    <a:cs typeface="MigMix 1P" charset="-128"/>
                  </a:rPr>
                  <a:t>:  </a:t>
                </a:r>
                <a:r>
                  <a:rPr kumimoji="1" lang="ja-JP" altLang="en-US" sz="1600" dirty="0">
                    <a:solidFill>
                      <a:srgbClr val="0070C0"/>
                    </a:solidFill>
                    <a:latin typeface="MigMix 1P" charset="-128"/>
                    <a:ea typeface="MigMix 1P" charset="-128"/>
                    <a:cs typeface="MigMix 1P" charset="-128"/>
                  </a:rPr>
                  <a:t>　　流入時の圧力損失係数</a:t>
                </a: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178357" y="1435329"/>
                <a:ext cx="3268341" cy="1077218"/>
              </a:xfrm>
              <a:prstGeom prst="rect">
                <a:avLst/>
              </a:prstGeom>
              <a:blipFill rotWithShape="0">
                <a:blip r:embed="rId3"/>
                <a:stretch>
                  <a:fillRect l="-372" t="-1130" b="-35028"/>
                </a:stretch>
              </a:blipFill>
              <a:ln>
                <a:noFill/>
              </a:ln>
            </p:spPr>
            <p:txBody>
              <a:bodyPr/>
              <a:lstStyle/>
              <a:p>
                <a:r>
                  <a:rPr lang="ja-JP" altLang="en-US">
                    <a:noFill/>
                  </a:rPr>
                  <a:t> </a:t>
                </a:r>
              </a:p>
            </p:txBody>
          </p:sp>
        </mc:Fallback>
      </mc:AlternateContent>
      <p:grpSp>
        <p:nvGrpSpPr>
          <p:cNvPr id="8" name="図形グループ 7"/>
          <p:cNvGrpSpPr/>
          <p:nvPr/>
        </p:nvGrpSpPr>
        <p:grpSpPr>
          <a:xfrm>
            <a:off x="628650" y="3281168"/>
            <a:ext cx="7899779" cy="1957495"/>
            <a:chOff x="252000" y="3284965"/>
            <a:chExt cx="8640000" cy="2357858"/>
          </a:xfrm>
        </p:grpSpPr>
        <mc:AlternateContent xmlns:mc="http://schemas.openxmlformats.org/markup-compatibility/2006" xmlns:a14="http://schemas.microsoft.com/office/drawing/2010/main">
          <mc:Choice Requires="a14">
            <p:sp>
              <p:nvSpPr>
                <p:cNvPr id="9" name="テキスト ボックス 8"/>
                <p:cNvSpPr txBox="1"/>
                <p:nvPr/>
              </p:nvSpPr>
              <p:spPr>
                <a:xfrm>
                  <a:off x="6145770" y="3284965"/>
                  <a:ext cx="2590986" cy="461664"/>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急縮小</a:t>
                  </a:r>
                  <a:r>
                    <a:rPr kumimoji="1" lang="en-US" altLang="ja-JP" dirty="0">
                      <a:latin typeface="MigMix 1P" charset="-128"/>
                      <a:ea typeface="MigMix 1P" charset="-128"/>
                      <a:cs typeface="MigMix 1P" charset="-128"/>
                    </a:rPr>
                    <a:t> </a:t>
                  </a:r>
                  <a14:m>
                    <m:oMath xmlns:m="http://schemas.openxmlformats.org/officeDocument/2006/math">
                      <m:sSub>
                        <m:sSubPr>
                          <m:ctrlPr>
                            <a:rPr kumimoji="1" lang="en-US" altLang="ja-JP" b="0" i="1" smtClean="0">
                              <a:latin typeface="Cambria Math" panose="02040503050406030204" pitchFamily="18" charset="0"/>
                              <a:ea typeface="MigMix 1P" charset="-128"/>
                              <a:cs typeface="MigMix 1P" charset="-128"/>
                            </a:rPr>
                          </m:ctrlPr>
                        </m:sSubPr>
                        <m:e>
                          <m:r>
                            <a:rPr kumimoji="1" lang="en-US" altLang="ja-JP" b="0" i="1" smtClean="0">
                              <a:latin typeface="Cambria Math" charset="0"/>
                              <a:ea typeface="MigMix 1P" charset="-128"/>
                              <a:cs typeface="MigMix 1P" charset="-128"/>
                            </a:rPr>
                            <m:t>𝜁</m:t>
                          </m:r>
                        </m:e>
                        <m:sub>
                          <m:r>
                            <a:rPr kumimoji="1" lang="en-US" altLang="ja-JP" b="0" i="1" smtClean="0">
                              <a:latin typeface="Cambria Math" charset="0"/>
                              <a:ea typeface="MigMix 1P" charset="-128"/>
                              <a:cs typeface="MigMix 1P" charset="-128"/>
                            </a:rPr>
                            <m:t>𝑜𝑢𝑡</m:t>
                          </m:r>
                        </m:sub>
                      </m:sSub>
                      <m:r>
                        <a:rPr kumimoji="1" lang="en-US" altLang="ja-JP" b="0" i="1" smtClean="0">
                          <a:latin typeface="Cambria Math" charset="0"/>
                          <a:ea typeface="MigMix 1P" charset="-128"/>
                          <a:cs typeface="MigMix 1P" charset="-128"/>
                        </a:rPr>
                        <m:t>∼0.5</m:t>
                      </m:r>
                    </m:oMath>
                  </a14:m>
                  <a:endParaRPr kumimoji="1" lang="ja-JP" altLang="en-US" dirty="0">
                    <a:latin typeface="MigMix 1P" charset="-128"/>
                    <a:ea typeface="MigMix 1P" charset="-128"/>
                    <a:cs typeface="MigMix 1P"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145770" y="3284965"/>
                  <a:ext cx="2590986" cy="461664"/>
                </a:xfrm>
                <a:prstGeom prst="rect">
                  <a:avLst/>
                </a:prstGeom>
                <a:blipFill rotWithShape="0">
                  <a:blip r:embed="rId4"/>
                  <a:stretch>
                    <a:fillRect l="-2314" t="-7937" b="-20635"/>
                  </a:stretch>
                </a:blipFill>
              </p:spPr>
              <p:txBody>
                <a:bodyPr/>
                <a:lstStyle/>
                <a:p>
                  <a:r>
                    <a:rPr lang="ja-JP" altLang="en-US">
                      <a:noFill/>
                    </a:rPr>
                    <a:t> </a:t>
                  </a:r>
                </a:p>
              </p:txBody>
            </p:sp>
          </mc:Fallback>
        </mc:AlternateContent>
        <p:sp>
          <p:nvSpPr>
            <p:cNvPr id="10" name="正方形/長方形 9"/>
            <p:cNvSpPr/>
            <p:nvPr/>
          </p:nvSpPr>
          <p:spPr>
            <a:xfrm>
              <a:off x="3132000" y="3348029"/>
              <a:ext cx="2880000" cy="216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252000" y="4320029"/>
              <a:ext cx="2880000" cy="21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6012000" y="4320029"/>
              <a:ext cx="2880000" cy="21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13" name="テキスト ボックス 12"/>
                <p:cNvSpPr txBox="1"/>
                <p:nvPr/>
              </p:nvSpPr>
              <p:spPr>
                <a:xfrm>
                  <a:off x="2203852" y="3850218"/>
                  <a:ext cx="847357"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𝑝</m:t>
                            </m:r>
                          </m:e>
                          <m:sub>
                            <m:r>
                              <a:rPr kumimoji="1" lang="en-US" altLang="ja-JP" sz="1600" b="0" i="1" smtClean="0">
                                <a:latin typeface="Cambria Math" charset="0"/>
                              </a:rPr>
                              <m:t>𝑖𝑛</m:t>
                            </m:r>
                          </m:sub>
                        </m:sSub>
                        <m:r>
                          <a:rPr kumimoji="1" lang="en-US" altLang="ja-JP" sz="1600" b="0" i="1" smtClean="0">
                            <a:latin typeface="Cambria Math" charset="0"/>
                          </a:rPr>
                          <m:t>, </m:t>
                        </m:r>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𝜌</m:t>
                            </m:r>
                          </m:e>
                          <m:sub>
                            <m:r>
                              <a:rPr kumimoji="1" lang="en-US" altLang="ja-JP" sz="1600" b="0" i="1" smtClean="0">
                                <a:latin typeface="Cambria Math" charset="0"/>
                              </a:rPr>
                              <m:t>𝑖𝑛</m:t>
                            </m:r>
                          </m:sub>
                        </m:sSub>
                      </m:oMath>
                    </m:oMathPara>
                  </a14:m>
                  <a:endParaRPr kumimoji="1" lang="ja-JP" altLang="en-US" sz="1600" dirty="0">
                    <a:latin typeface="MigMix 1P" panose="020B0502020203020207" pitchFamily="34" charset="-128"/>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2203852" y="3850218"/>
                  <a:ext cx="847357" cy="4077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6142903" y="3816333"/>
                  <a:ext cx="1001464"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𝑝</m:t>
                            </m:r>
                          </m:e>
                          <m:sub>
                            <m:r>
                              <a:rPr kumimoji="1" lang="en-US" altLang="ja-JP" sz="1600" b="0" i="1" smtClean="0">
                                <a:latin typeface="Cambria Math" charset="0"/>
                              </a:rPr>
                              <m:t>𝑜𝑢𝑡</m:t>
                            </m:r>
                          </m:sub>
                        </m:sSub>
                        <m:r>
                          <a:rPr kumimoji="1" lang="en-US" altLang="ja-JP" sz="1600" b="0" i="1" smtClean="0">
                            <a:latin typeface="Cambria Math" charset="0"/>
                          </a:rPr>
                          <m:t>, </m:t>
                        </m:r>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𝜌</m:t>
                            </m:r>
                          </m:e>
                          <m:sub>
                            <m:r>
                              <a:rPr kumimoji="1" lang="en-US" altLang="ja-JP" sz="1600" b="0" i="1" smtClean="0">
                                <a:latin typeface="Cambria Math" charset="0"/>
                              </a:rPr>
                              <m:t>𝑜𝑢𝑡</m:t>
                            </m:r>
                          </m:sub>
                        </m:sSub>
                      </m:oMath>
                    </m:oMathPara>
                  </a14:m>
                  <a:endParaRPr kumimoji="1" lang="ja-JP" altLang="en-US" sz="1600" dirty="0">
                    <a:latin typeface="MigMix 1P" panose="020B0502020203020207" pitchFamily="34"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142903" y="3816333"/>
                  <a:ext cx="1001464" cy="407798"/>
                </a:xfrm>
                <a:prstGeom prst="rect">
                  <a:avLst/>
                </a:prstGeom>
                <a:blipFill>
                  <a:blip r:embed="rId6"/>
                  <a:stretch>
                    <a:fillRect r="-1370"/>
                  </a:stretch>
                </a:blipFill>
              </p:spPr>
              <p:txBody>
                <a:bodyPr/>
                <a:lstStyle/>
                <a:p>
                  <a:r>
                    <a:rPr lang="ja-JP" altLang="en-US">
                      <a:noFill/>
                    </a:rPr>
                    <a:t> </a:t>
                  </a:r>
                </a:p>
              </p:txBody>
            </p:sp>
          </mc:Fallback>
        </mc:AlternateContent>
        <p:cxnSp>
          <p:nvCxnSpPr>
            <p:cNvPr id="15" name="直線コネクタ 14"/>
            <p:cNvCxnSpPr/>
            <p:nvPr/>
          </p:nvCxnSpPr>
          <p:spPr>
            <a:xfrm flipV="1">
              <a:off x="252000" y="4536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252000" y="4320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132000" y="3348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3132000" y="5508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3132000" y="3348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012000" y="4536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6012000" y="4320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3132000" y="4536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6012000" y="4536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012000" y="3348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2772000" y="4320029"/>
              <a:ext cx="0" cy="216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p:cNvSpPr txBox="1"/>
                <p:nvPr/>
              </p:nvSpPr>
              <p:spPr>
                <a:xfrm>
                  <a:off x="2040480" y="4731511"/>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𝑖𝑛</m:t>
                            </m:r>
                          </m:sub>
                        </m:sSub>
                      </m:oMath>
                    </m:oMathPara>
                  </a14:m>
                  <a:endParaRPr kumimoji="1" lang="ja-JP" altLang="en-US" sz="1600" dirty="0">
                    <a:latin typeface="MigMix 1P" panose="020B0502020203020207" pitchFamily="34" charset="-128"/>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2040480" y="4731511"/>
                  <a:ext cx="731520" cy="407798"/>
                </a:xfrm>
                <a:prstGeom prst="rect">
                  <a:avLst/>
                </a:prstGeom>
                <a:blipFill>
                  <a:blip r:embed="rId7"/>
                  <a:stretch>
                    <a:fillRect/>
                  </a:stretch>
                </a:blipFill>
              </p:spPr>
              <p:txBody>
                <a:bodyPr/>
                <a:lstStyle/>
                <a:p>
                  <a:r>
                    <a:rPr lang="ja-JP" altLang="en-US">
                      <a:noFill/>
                    </a:rPr>
                    <a:t> </a:t>
                  </a:r>
                </a:p>
              </p:txBody>
            </p:sp>
          </mc:Fallback>
        </mc:AlternateContent>
        <p:cxnSp>
          <p:nvCxnSpPr>
            <p:cNvPr id="27" name="直線矢印コネクタ 26"/>
            <p:cNvCxnSpPr/>
            <p:nvPr/>
          </p:nvCxnSpPr>
          <p:spPr>
            <a:xfrm flipV="1">
              <a:off x="2406240" y="4428029"/>
              <a:ext cx="260313" cy="303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6372000" y="4320029"/>
              <a:ext cx="0" cy="216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a:off x="3852000" y="3348029"/>
              <a:ext cx="0" cy="2160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flipV="1">
              <a:off x="6431235" y="4425588"/>
              <a:ext cx="189869" cy="287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6383354" y="4712974"/>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𝑜𝑢𝑡</m:t>
                            </m:r>
                          </m:sub>
                        </m:sSub>
                      </m:oMath>
                    </m:oMathPara>
                  </a14:m>
                  <a:endParaRPr kumimoji="1" lang="ja-JP" altLang="en-US" sz="1600" dirty="0">
                    <a:latin typeface="MigMix 1P" panose="020B0502020203020207" pitchFamily="34"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383354" y="4712974"/>
                  <a:ext cx="731520" cy="4077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3707530" y="4182192"/>
                  <a:ext cx="2170700" cy="4448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𝑣𝑒𝑠𝑠𝑒𝑙</m:t>
                            </m:r>
                          </m:sub>
                        </m:sSub>
                        <m:r>
                          <a:rPr kumimoji="1" lang="en-US" altLang="ja-JP" b="0" i="1" smtClean="0">
                            <a:latin typeface="Cambria Math"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𝜌</m:t>
                            </m:r>
                          </m:e>
                          <m:sub>
                            <m:r>
                              <a:rPr kumimoji="1" lang="en-US" altLang="ja-JP" b="0" i="1" smtClean="0">
                                <a:latin typeface="Cambria Math" charset="0"/>
                              </a:rPr>
                              <m:t>𝑣𝑒𝑠𝑠𝑒𝑙</m:t>
                            </m:r>
                          </m:sub>
                        </m:sSub>
                      </m:oMath>
                    </m:oMathPara>
                  </a14:m>
                  <a:endParaRPr kumimoji="1" lang="ja-JP" altLang="en-US" dirty="0">
                    <a:latin typeface="MigMix 1P" panose="020B0502020203020207" pitchFamily="34" charset="-128"/>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707530" y="4182192"/>
                  <a:ext cx="2170700" cy="444871"/>
                </a:xfrm>
                <a:prstGeom prst="rect">
                  <a:avLst/>
                </a:prstGeom>
                <a:blipFill>
                  <a:blip r:embed="rId9"/>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1935033" y="5235025"/>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𝑣𝑒𝑠𝑠𝑒𝑙</m:t>
                            </m:r>
                          </m:sub>
                        </m:sSub>
                      </m:oMath>
                    </m:oMathPara>
                  </a14:m>
                  <a:endParaRPr kumimoji="1" lang="ja-JP" altLang="en-US" sz="1600" dirty="0">
                    <a:latin typeface="MigMix 1P" panose="020B0502020203020207" pitchFamily="34"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1935033" y="5235025"/>
                  <a:ext cx="731520" cy="407798"/>
                </a:xfrm>
                <a:prstGeom prst="rect">
                  <a:avLst/>
                </a:prstGeom>
                <a:blipFill>
                  <a:blip r:embed="rId10"/>
                  <a:stretch>
                    <a:fillRect r="-7547"/>
                  </a:stretch>
                </a:blipFill>
              </p:spPr>
              <p:txBody>
                <a:bodyPr/>
                <a:lstStyle/>
                <a:p>
                  <a:r>
                    <a:rPr lang="ja-JP" altLang="en-US">
                      <a:noFill/>
                    </a:rPr>
                    <a:t> </a:t>
                  </a:r>
                </a:p>
              </p:txBody>
            </p:sp>
          </mc:Fallback>
        </mc:AlternateContent>
        <p:cxnSp>
          <p:nvCxnSpPr>
            <p:cNvPr id="34" name="直線矢印コネクタ 33"/>
            <p:cNvCxnSpPr/>
            <p:nvPr/>
          </p:nvCxnSpPr>
          <p:spPr>
            <a:xfrm flipV="1">
              <a:off x="2666553" y="4897640"/>
              <a:ext cx="1029305" cy="522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1031094" y="4425588"/>
              <a:ext cx="7252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7265129" y="4420988"/>
              <a:ext cx="7252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p:cNvSpPr txBox="1"/>
                <p:nvPr/>
              </p:nvSpPr>
              <p:spPr>
                <a:xfrm>
                  <a:off x="559784" y="4546821"/>
                  <a:ext cx="1712686"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0" i="1" smtClean="0">
                                <a:latin typeface="Cambria Math" panose="02040503050406030204" pitchFamily="18" charset="0"/>
                              </a:rPr>
                            </m:ctrlPr>
                          </m:accPr>
                          <m:e>
                            <m:r>
                              <a:rPr kumimoji="1" lang="en-US" altLang="ja-JP" sz="1600" b="0" i="1" smtClean="0">
                                <a:latin typeface="Cambria Math" charset="0"/>
                              </a:rPr>
                              <m:t>𝑚</m:t>
                            </m:r>
                          </m:e>
                        </m:acc>
                      </m:oMath>
                    </m:oMathPara>
                  </a14:m>
                  <a:endParaRPr kumimoji="1" lang="ja-JP" altLang="en-US" sz="1600" dirty="0">
                    <a:latin typeface="MigMix 1P" panose="020B0502020203020207" pitchFamily="34" charset="-128"/>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59784" y="4546821"/>
                  <a:ext cx="1712686" cy="407798"/>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6771435" y="4537922"/>
                  <a:ext cx="1712686"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0" i="1" smtClean="0">
                                <a:latin typeface="Cambria Math" panose="02040503050406030204" pitchFamily="18" charset="0"/>
                              </a:rPr>
                            </m:ctrlPr>
                          </m:accPr>
                          <m:e>
                            <m:r>
                              <a:rPr kumimoji="1" lang="en-US" altLang="ja-JP" sz="1600" b="0" i="1" smtClean="0">
                                <a:latin typeface="Cambria Math" charset="0"/>
                              </a:rPr>
                              <m:t>𝑚</m:t>
                            </m:r>
                          </m:e>
                        </m:acc>
                      </m:oMath>
                    </m:oMathPara>
                  </a14:m>
                  <a:endParaRPr kumimoji="1" lang="ja-JP" altLang="en-US" sz="1600" dirty="0">
                    <a:latin typeface="MigMix 1P" panose="020B0502020203020207" pitchFamily="34" charset="-128"/>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6771435" y="4537922"/>
                  <a:ext cx="1712686" cy="407798"/>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1079805" y="3306085"/>
                  <a:ext cx="1989539" cy="444871"/>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急拡大</a:t>
                  </a:r>
                  <a:r>
                    <a:rPr lang="en-US" altLang="ja-JP" dirty="0">
                      <a:latin typeface="MigMix 1P" charset="-128"/>
                      <a:ea typeface="MigMix 1P" charset="-128"/>
                      <a:cs typeface="MigMix 1P" charset="-128"/>
                    </a:rPr>
                    <a:t> </a:t>
                  </a:r>
                  <a14:m>
                    <m:oMath xmlns:m="http://schemas.openxmlformats.org/officeDocument/2006/math">
                      <m:sSub>
                        <m:sSubPr>
                          <m:ctrlPr>
                            <a:rPr lang="en-US" altLang="ja-JP" i="1">
                              <a:latin typeface="Cambria Math" panose="02040503050406030204" pitchFamily="18" charset="0"/>
                              <a:ea typeface="MigMix 1P" charset="-128"/>
                              <a:cs typeface="MigMix 1P" charset="-128"/>
                            </a:rPr>
                          </m:ctrlPr>
                        </m:sSubPr>
                        <m:e>
                          <m:r>
                            <a:rPr lang="en-US" altLang="ja-JP" i="1">
                              <a:latin typeface="Cambria Math" charset="0"/>
                              <a:ea typeface="MigMix 1P" charset="-128"/>
                              <a:cs typeface="MigMix 1P" charset="-128"/>
                            </a:rPr>
                            <m:t>𝜁</m:t>
                          </m:r>
                        </m:e>
                        <m:sub>
                          <m:r>
                            <a:rPr lang="en-US" altLang="ja-JP" i="1">
                              <a:latin typeface="Cambria Math" charset="0"/>
                              <a:ea typeface="MigMix 1P" charset="-128"/>
                              <a:cs typeface="MigMix 1P" charset="-128"/>
                            </a:rPr>
                            <m:t>𝑖𝑛</m:t>
                          </m:r>
                        </m:sub>
                      </m:sSub>
                      <m:r>
                        <a:rPr lang="en-US" altLang="ja-JP" i="1">
                          <a:latin typeface="Cambria Math" charset="0"/>
                          <a:ea typeface="MigMix 1P" charset="-128"/>
                          <a:cs typeface="MigMix 1P" charset="-128"/>
                        </a:rPr>
                        <m:t>∼1.0</m:t>
                      </m:r>
                    </m:oMath>
                  </a14:m>
                  <a:endParaRPr lang="en-US" altLang="ja-JP" dirty="0">
                    <a:latin typeface="MigMix 1P" charset="-128"/>
                    <a:ea typeface="MigMix 1P" charset="-128"/>
                    <a:cs typeface="MigMix 1P"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079805" y="3306085"/>
                  <a:ext cx="1989539" cy="444871"/>
                </a:xfrm>
                <a:prstGeom prst="rect">
                  <a:avLst/>
                </a:prstGeom>
                <a:blipFill rotWithShape="0">
                  <a:blip r:embed="rId13"/>
                  <a:stretch>
                    <a:fillRect l="-2676" t="-10000" b="-26667"/>
                  </a:stretch>
                </a:blipFill>
              </p:spPr>
              <p:txBody>
                <a:bodyPr/>
                <a:lstStyle/>
                <a:p>
                  <a:r>
                    <a:rPr lang="ja-JP" altLang="en-US">
                      <a:noFill/>
                    </a:rPr>
                    <a:t> </a:t>
                  </a:r>
                </a:p>
              </p:txBody>
            </p:sp>
          </mc:Fallback>
        </mc:AlternateContent>
      </p:grpSp>
      <p:pic>
        <p:nvPicPr>
          <p:cNvPr id="40" name="図 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32752" y="5209164"/>
            <a:ext cx="878945" cy="790799"/>
          </a:xfrm>
          <a:prstGeom prst="rect">
            <a:avLst/>
          </a:prstGeom>
        </p:spPr>
      </p:pic>
      <p:pic>
        <p:nvPicPr>
          <p:cNvPr id="41" name="図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75141" y="5193806"/>
            <a:ext cx="805355" cy="810743"/>
          </a:xfrm>
          <a:prstGeom prst="rect">
            <a:avLst/>
          </a:prstGeom>
        </p:spPr>
      </p:pic>
      <p:sp>
        <p:nvSpPr>
          <p:cNvPr id="42" name="テキスト ボックス 41"/>
          <p:cNvSpPr txBox="1"/>
          <p:nvPr/>
        </p:nvSpPr>
        <p:spPr>
          <a:xfrm>
            <a:off x="2677680" y="6086440"/>
            <a:ext cx="1258437" cy="276999"/>
          </a:xfrm>
          <a:prstGeom prst="rect">
            <a:avLst/>
          </a:prstGeom>
          <a:noFill/>
        </p:spPr>
        <p:txBody>
          <a:bodyPr wrap="square" rtlCol="0">
            <a:spAutoFit/>
          </a:bodyPr>
          <a:lstStyle/>
          <a:p>
            <a:r>
              <a:rPr kumimoji="1" lang="en-US" altLang="ja-JP" sz="1200" dirty="0" err="1">
                <a:latin typeface="MigMix 1P" charset="-128"/>
                <a:ea typeface="MigMix 1P" charset="-128"/>
                <a:cs typeface="MigMix 1P" charset="-128"/>
              </a:rPr>
              <a:t>ClosedVolume</a:t>
            </a:r>
            <a:endParaRPr kumimoji="1" lang="ja-JP" altLang="en-US" sz="1200" dirty="0">
              <a:latin typeface="MigMix 1P" charset="-128"/>
              <a:ea typeface="MigMix 1P" charset="-128"/>
              <a:cs typeface="MigMix 1P" charset="-128"/>
            </a:endParaRPr>
          </a:p>
        </p:txBody>
      </p:sp>
      <p:sp>
        <p:nvSpPr>
          <p:cNvPr id="43" name="テキスト ボックス 42"/>
          <p:cNvSpPr txBox="1"/>
          <p:nvPr/>
        </p:nvSpPr>
        <p:spPr>
          <a:xfrm>
            <a:off x="3981002" y="6058975"/>
            <a:ext cx="1087576" cy="276999"/>
          </a:xfrm>
          <a:prstGeom prst="rect">
            <a:avLst/>
          </a:prstGeom>
          <a:noFill/>
        </p:spPr>
        <p:txBody>
          <a:bodyPr wrap="square" rtlCol="0">
            <a:spAutoFit/>
          </a:bodyPr>
          <a:lstStyle/>
          <a:p>
            <a:r>
              <a:rPr kumimoji="1" lang="en-US" altLang="ja-JP" sz="1200" dirty="0" err="1">
                <a:latin typeface="MigMix 1P" charset="-128"/>
                <a:ea typeface="MigMix 1P" charset="-128"/>
                <a:cs typeface="MigMix 1P" charset="-128"/>
              </a:rPr>
              <a:t>OpenTank</a:t>
            </a:r>
            <a:endParaRPr kumimoji="1" lang="ja-JP" altLang="en-US" sz="1200" dirty="0">
              <a:latin typeface="MigMix 1P" charset="-128"/>
              <a:ea typeface="MigMix 1P" charset="-128"/>
              <a:cs typeface="MigMix 1P" charset="-128"/>
            </a:endParaRPr>
          </a:p>
        </p:txBody>
      </p:sp>
      <p:sp>
        <p:nvSpPr>
          <p:cNvPr id="44" name="テキスト ボックス 43"/>
          <p:cNvSpPr txBox="1"/>
          <p:nvPr/>
        </p:nvSpPr>
        <p:spPr>
          <a:xfrm>
            <a:off x="4815676" y="5269700"/>
            <a:ext cx="4175760" cy="646331"/>
          </a:xfrm>
          <a:prstGeom prst="rect">
            <a:avLst/>
          </a:prstGeom>
          <a:noFill/>
        </p:spPr>
        <p:txBody>
          <a:bodyPr wrap="square" rtlCol="0">
            <a:spAutoFit/>
          </a:bodyPr>
          <a:lstStyle/>
          <a:p>
            <a:pPr marL="285750" indent="-285750">
              <a:buFont typeface="Arial" charset="0"/>
              <a:buChar char="•"/>
            </a:pPr>
            <a:r>
              <a:rPr kumimoji="1" lang="en-US" altLang="ja-JP" dirty="0" err="1">
                <a:solidFill>
                  <a:srgbClr val="0070C0"/>
                </a:solidFill>
                <a:latin typeface="MigMix 1P" charset="-128"/>
                <a:ea typeface="MigMix 1P" charset="-128"/>
                <a:cs typeface="MigMix 1P" charset="-128"/>
              </a:rPr>
              <a:t>use_portsData</a:t>
            </a:r>
            <a:r>
              <a:rPr kumimoji="1" lang="en-US" altLang="ja-JP" dirty="0">
                <a:solidFill>
                  <a:srgbClr val="0070C0"/>
                </a:solidFill>
                <a:latin typeface="MigMix 1P" charset="-128"/>
                <a:ea typeface="MigMix 1P" charset="-128"/>
                <a:cs typeface="MigMix 1P" charset="-128"/>
              </a:rPr>
              <a:t> = true </a:t>
            </a:r>
            <a:r>
              <a:rPr kumimoji="1" lang="ja-JP" altLang="en-US" dirty="0">
                <a:solidFill>
                  <a:srgbClr val="0070C0"/>
                </a:solidFill>
                <a:latin typeface="MigMix 1P" charset="-128"/>
                <a:ea typeface="MigMix 1P" charset="-128"/>
                <a:cs typeface="MigMix 1P" charset="-128"/>
              </a:rPr>
              <a:t>で有効</a:t>
            </a:r>
            <a:endParaRPr kumimoji="1" lang="en-US" altLang="ja-JP" dirty="0">
              <a:solidFill>
                <a:srgbClr val="0070C0"/>
              </a:solidFill>
              <a:latin typeface="MigMix 1P" charset="-128"/>
              <a:ea typeface="MigMix 1P" charset="-128"/>
              <a:cs typeface="MigMix 1P" charset="-128"/>
            </a:endParaRPr>
          </a:p>
          <a:p>
            <a:pPr marL="285750" indent="-285750">
              <a:buFont typeface="Arial" charset="0"/>
              <a:buChar char="•"/>
            </a:pPr>
            <a:r>
              <a:rPr lang="en-US" altLang="ja-JP" dirty="0" err="1">
                <a:solidFill>
                  <a:srgbClr val="0070C0"/>
                </a:solidFill>
                <a:latin typeface="MigMix 1P" charset="-128"/>
                <a:ea typeface="MigMix 1P" charset="-128"/>
                <a:cs typeface="MigMix 1P" charset="-128"/>
              </a:rPr>
              <a:t>ClosedVolume</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では</a:t>
            </a:r>
            <a:r>
              <a:rPr lang="en-US" altLang="ja-JP" dirty="0">
                <a:solidFill>
                  <a:srgbClr val="0070C0"/>
                </a:solidFill>
                <a:latin typeface="MigMix 1P" charset="-128"/>
                <a:ea typeface="MigMix 1P" charset="-128"/>
                <a:cs typeface="MigMix 1P" charset="-128"/>
              </a:rPr>
              <a:t> height </a:t>
            </a:r>
            <a:r>
              <a:rPr lang="ja-JP" altLang="en-US" dirty="0">
                <a:solidFill>
                  <a:srgbClr val="0070C0"/>
                </a:solidFill>
                <a:latin typeface="MigMix 1P" charset="-128"/>
                <a:ea typeface="MigMix 1P" charset="-128"/>
                <a:cs typeface="MigMix 1P" charset="-128"/>
              </a:rPr>
              <a:t>は無効</a:t>
            </a:r>
            <a:endParaRPr kumimoji="1" lang="ja-JP" altLang="en-US" dirty="0">
              <a:solidFill>
                <a:srgbClr val="0070C0"/>
              </a:solidFill>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803453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err="1"/>
              <a:t>VesselPortsData</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112</a:t>
            </a:fld>
            <a:endParaRPr lang="ja-JP" altLang="en-US"/>
          </a:p>
        </p:txBody>
      </p:sp>
      <p:grpSp>
        <p:nvGrpSpPr>
          <p:cNvPr id="6" name="図形グループ 5"/>
          <p:cNvGrpSpPr/>
          <p:nvPr/>
        </p:nvGrpSpPr>
        <p:grpSpPr>
          <a:xfrm>
            <a:off x="628650" y="1159908"/>
            <a:ext cx="4004320" cy="3304878"/>
            <a:chOff x="2697022" y="2520000"/>
            <a:chExt cx="3782978" cy="3240000"/>
          </a:xfrm>
        </p:grpSpPr>
        <p:sp>
          <p:nvSpPr>
            <p:cNvPr id="7" name="正方形/長方形 6"/>
            <p:cNvSpPr/>
            <p:nvPr/>
          </p:nvSpPr>
          <p:spPr>
            <a:xfrm>
              <a:off x="5760000" y="504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正方形/長方形 7"/>
            <p:cNvSpPr/>
            <p:nvPr/>
          </p:nvSpPr>
          <p:spPr>
            <a:xfrm>
              <a:off x="3600000" y="4320000"/>
              <a:ext cx="2160000" cy="144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2880000" y="504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2880000" y="342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1" name="直線コネクタ 10"/>
            <p:cNvCxnSpPr/>
            <p:nvPr/>
          </p:nvCxnSpPr>
          <p:spPr>
            <a:xfrm>
              <a:off x="3600000" y="5220000"/>
              <a:ext cx="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3600000" y="3600000"/>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600000" y="2520000"/>
              <a:ext cx="0" cy="9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5760000" y="2520000"/>
              <a:ext cx="0" cy="9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5760000" y="3600000"/>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760000" y="5220000"/>
              <a:ext cx="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2880000" y="34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880000" y="360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2880000" y="504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880000" y="52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760000" y="52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5760000" y="504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760000" y="360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760000" y="34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弧 24"/>
            <p:cNvSpPr/>
            <p:nvPr/>
          </p:nvSpPr>
          <p:spPr>
            <a:xfrm>
              <a:off x="2697022" y="3519376"/>
              <a:ext cx="1768645" cy="2240623"/>
            </a:xfrm>
            <a:prstGeom prst="arc">
              <a:avLst>
                <a:gd name="adj1" fmla="val 16200000"/>
                <a:gd name="adj2" fmla="val 41171"/>
              </a:avLst>
            </a:prstGeom>
            <a:ln w="1428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6" name="直線コネクタ 25"/>
            <p:cNvCxnSpPr/>
            <p:nvPr/>
          </p:nvCxnSpPr>
          <p:spPr>
            <a:xfrm>
              <a:off x="3600000" y="5760000"/>
              <a:ext cx="216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テキスト ボックス 26"/>
          <p:cNvSpPr txBox="1"/>
          <p:nvPr/>
        </p:nvSpPr>
        <p:spPr>
          <a:xfrm>
            <a:off x="1142300" y="1710723"/>
            <a:ext cx="884323" cy="400110"/>
          </a:xfrm>
          <a:prstGeom prst="rect">
            <a:avLst/>
          </a:prstGeom>
          <a:noFill/>
        </p:spPr>
        <p:txBody>
          <a:bodyPr wrap="square" rtlCol="0">
            <a:spAutoFit/>
          </a:bodyPr>
          <a:lstStyle/>
          <a:p>
            <a:r>
              <a:rPr lang="en-US" altLang="ja-JP" sz="2000" b="1" dirty="0">
                <a:latin typeface="MigMix 1P" charset="-128"/>
                <a:ea typeface="MigMix 1P" charset="-128"/>
                <a:cs typeface="MigMix 1P" charset="-128"/>
              </a:rPr>
              <a:t>B</a:t>
            </a:r>
            <a:endParaRPr kumimoji="1" lang="ja-JP" altLang="en-US" sz="2000" b="1" dirty="0">
              <a:latin typeface="MigMix 1P" charset="-128"/>
              <a:ea typeface="MigMix 1P" charset="-128"/>
              <a:cs typeface="MigMix 1P" charset="-128"/>
            </a:endParaRPr>
          </a:p>
        </p:txBody>
      </p:sp>
      <p:sp>
        <p:nvSpPr>
          <p:cNvPr id="28" name="テキスト ボックス 27"/>
          <p:cNvSpPr txBox="1"/>
          <p:nvPr/>
        </p:nvSpPr>
        <p:spPr>
          <a:xfrm>
            <a:off x="3870843" y="1670584"/>
            <a:ext cx="8843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C</a:t>
            </a:r>
            <a:endParaRPr kumimoji="1" lang="ja-JP" altLang="en-US" sz="2000" b="1" dirty="0">
              <a:latin typeface="MigMix 1P" charset="-128"/>
              <a:ea typeface="MigMix 1P" charset="-128"/>
              <a:cs typeface="MigMix 1P" charset="-128"/>
            </a:endParaRPr>
          </a:p>
        </p:txBody>
      </p:sp>
      <p:sp>
        <p:nvSpPr>
          <p:cNvPr id="29" name="テキスト ボックス 28"/>
          <p:cNvSpPr txBox="1"/>
          <p:nvPr/>
        </p:nvSpPr>
        <p:spPr>
          <a:xfrm>
            <a:off x="1128050" y="3256926"/>
            <a:ext cx="524435"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A</a:t>
            </a:r>
            <a:endParaRPr kumimoji="1" lang="ja-JP" altLang="en-US" sz="2000" b="1" dirty="0">
              <a:latin typeface="MigMix 1P" charset="-128"/>
              <a:ea typeface="MigMix 1P" charset="-128"/>
              <a:cs typeface="MigMix 1P" charset="-128"/>
            </a:endParaRPr>
          </a:p>
        </p:txBody>
      </p:sp>
      <p:sp>
        <p:nvSpPr>
          <p:cNvPr id="30" name="テキスト ボックス 29"/>
          <p:cNvSpPr txBox="1"/>
          <p:nvPr/>
        </p:nvSpPr>
        <p:spPr>
          <a:xfrm>
            <a:off x="3870843" y="3307176"/>
            <a:ext cx="524435"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A</a:t>
            </a:r>
            <a:endParaRPr kumimoji="1" lang="ja-JP" altLang="en-US" sz="2000" b="1" dirty="0">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2500778" y="2241898"/>
                <a:ext cx="1503972"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液位</a:t>
                </a:r>
                <a:r>
                  <a:rPr kumimoji="1" lang="en-US" altLang="ja-JP" sz="2000" dirty="0">
                    <a:latin typeface="MigMix 1P" charset="-128"/>
                    <a:ea typeface="MigMix 1P" charset="-128"/>
                    <a:cs typeface="MigMix 1P" charset="-128"/>
                  </a:rPr>
                  <a:t> </a:t>
                </a:r>
                <a14:m>
                  <m:oMath xmlns:m="http://schemas.openxmlformats.org/officeDocument/2006/math">
                    <m:r>
                      <a:rPr kumimoji="1" lang="en-US" altLang="ja-JP" sz="2000" b="0" i="1" smtClean="0">
                        <a:latin typeface="Cambria Math" charset="0"/>
                        <a:ea typeface="MigMix 1P" charset="-128"/>
                        <a:cs typeface="MigMix 1P" charset="-128"/>
                      </a:rPr>
                      <m:t>𝑓𝑙𝑢𝑖𝑑𝐿𝑒𝑣𝑒𝑙</m:t>
                    </m:r>
                  </m:oMath>
                </a14:m>
                <a:endParaRPr kumimoji="1" lang="ja-JP" altLang="en-US" sz="2000" dirty="0">
                  <a:latin typeface="MigMix 1P" charset="-128"/>
                  <a:ea typeface="MigMix 1P" charset="-128"/>
                  <a:cs typeface="MigMix 1P"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2500778" y="2241898"/>
                <a:ext cx="1503972" cy="707886"/>
              </a:xfrm>
              <a:prstGeom prst="rect">
                <a:avLst/>
              </a:prstGeom>
              <a:blipFill rotWithShape="0">
                <a:blip r:embed="rId2"/>
                <a:stretch>
                  <a:fillRect l="-4049" t="-5172"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628650" y="5602298"/>
                <a:ext cx="7800732" cy="707886"/>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use_portsData = false </a:t>
                </a:r>
                <a:r>
                  <a:rPr kumimoji="1" lang="ja-JP" altLang="en-US" sz="2000" dirty="0">
                    <a:solidFill>
                      <a:srgbClr val="0070C0"/>
                    </a:solidFill>
                    <a:latin typeface="MigMix 1P" charset="-128"/>
                    <a:ea typeface="MigMix 1P" charset="-128"/>
                    <a:cs typeface="MigMix 1P" charset="-128"/>
                  </a:rPr>
                  <a:t>の場合、</a:t>
                </a:r>
                <a14:m>
                  <m:oMath xmlns:m="http://schemas.openxmlformats.org/officeDocument/2006/math">
                    <m:r>
                      <a:rPr kumimoji="1" lang="en-US" altLang="ja-JP" sz="2000" b="0" i="1" smtClean="0">
                        <a:solidFill>
                          <a:srgbClr val="0070C0"/>
                        </a:solidFill>
                        <a:latin typeface="Cambria Math" charset="0"/>
                        <a:ea typeface="MigMix 1P" charset="-128"/>
                        <a:cs typeface="MigMix 1P" charset="-128"/>
                      </a:rPr>
                      <m:t>h𝑒𝑖𝑔h</m:t>
                    </m:r>
                    <m:sSub>
                      <m:sSubPr>
                        <m:ctrlPr>
                          <a:rPr kumimoji="1" lang="en-US" altLang="ja-JP" sz="2000" b="0" i="1" smtClean="0">
                            <a:solidFill>
                              <a:srgbClr val="0070C0"/>
                            </a:solidFill>
                            <a:latin typeface="Cambria Math" panose="02040503050406030204" pitchFamily="18" charset="0"/>
                            <a:ea typeface="MigMix 1P" charset="-128"/>
                            <a:cs typeface="MigMix 1P" charset="-128"/>
                          </a:rPr>
                        </m:ctrlPr>
                      </m:sSubPr>
                      <m:e>
                        <m:r>
                          <a:rPr kumimoji="1" lang="en-US" altLang="ja-JP" sz="2000" b="0" i="1" smtClean="0">
                            <a:solidFill>
                              <a:srgbClr val="0070C0"/>
                            </a:solidFill>
                            <a:latin typeface="Cambria Math" charset="0"/>
                            <a:ea typeface="MigMix 1P" charset="-128"/>
                            <a:cs typeface="MigMix 1P" charset="-128"/>
                          </a:rPr>
                          <m:t>𝑡</m:t>
                        </m:r>
                      </m:e>
                      <m:sub>
                        <m:r>
                          <a:rPr kumimoji="1" lang="en-US" altLang="ja-JP" sz="2000" b="0" i="1" smtClean="0">
                            <a:solidFill>
                              <a:srgbClr val="0070C0"/>
                            </a:solidFill>
                            <a:latin typeface="Cambria Math" charset="0"/>
                            <a:ea typeface="MigMix 1P" charset="-128"/>
                            <a:cs typeface="MigMix 1P" charset="-128"/>
                          </a:rPr>
                          <m:t>𝑖</m:t>
                        </m:r>
                      </m:sub>
                    </m:sSub>
                    <m:r>
                      <a:rPr kumimoji="1" lang="en-US" altLang="ja-JP" sz="2000" b="0" i="1" smtClean="0">
                        <a:solidFill>
                          <a:srgbClr val="0070C0"/>
                        </a:solidFill>
                        <a:latin typeface="Cambria Math" charset="0"/>
                        <a:ea typeface="MigMix 1P" charset="-128"/>
                        <a:cs typeface="MigMix 1P" charset="-128"/>
                      </a:rPr>
                      <m:t>=0</m:t>
                    </m:r>
                  </m:oMath>
                </a14:m>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となるため、</a:t>
                </a:r>
                <a:r>
                  <a:rPr kumimoji="1" lang="en-US" altLang="ja-JP" sz="2000" dirty="0" err="1">
                    <a:solidFill>
                      <a:srgbClr val="0070C0"/>
                    </a:solidFill>
                    <a:latin typeface="MigMix 1P" charset="-128"/>
                    <a:ea typeface="MigMix 1P" charset="-128"/>
                    <a:cs typeface="MigMix 1P" charset="-128"/>
                  </a:rPr>
                  <a:t>regularFlow</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になる。</a:t>
                </a: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628650" y="5602298"/>
                <a:ext cx="7800732" cy="707886"/>
              </a:xfrm>
              <a:prstGeom prst="rect">
                <a:avLst/>
              </a:prstGeom>
              <a:blipFill rotWithShape="0">
                <a:blip r:embed="rId3"/>
                <a:stretch>
                  <a:fillRect l="-781" t="-4310"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4711045" y="2671151"/>
                <a:ext cx="4051605" cy="2302040"/>
              </a:xfrm>
              <a:prstGeom prst="rect">
                <a:avLst/>
              </a:prstGeom>
              <a:solidFill>
                <a:schemeClr val="accent5">
                  <a:lumMod val="20000"/>
                  <a:lumOff val="80000"/>
                </a:schemeClr>
              </a:solidFill>
              <a:ln>
                <a:noFill/>
              </a:ln>
            </p:spPr>
            <p:txBody>
              <a:bodyPr wrap="square" rtlCol="0">
                <a:spAutoFit/>
              </a:bodyPr>
              <a:lstStyle/>
              <a:p>
                <a:r>
                  <a:rPr kumimoji="1" lang="en-US" altLang="ja-JP" sz="2000" dirty="0">
                    <a:solidFill>
                      <a:srgbClr val="0070C0"/>
                    </a:solidFill>
                    <a:latin typeface="MigMix 1P" panose="020B0502020203020207" pitchFamily="34" charset="-128"/>
                  </a:rPr>
                  <a:t>A. </a:t>
                </a:r>
                <a:r>
                  <a:rPr kumimoji="1" lang="en-US" altLang="ja-JP" sz="2000" dirty="0" err="1">
                    <a:solidFill>
                      <a:srgbClr val="0070C0"/>
                    </a:solidFill>
                    <a:latin typeface="MigMix 1P" panose="020B0502020203020207" pitchFamily="34" charset="-128"/>
                  </a:rPr>
                  <a:t>regularFlow</a:t>
                </a:r>
                <a:r>
                  <a:rPr kumimoji="1" lang="en-US" altLang="ja-JP" sz="2000" dirty="0">
                    <a:solidFill>
                      <a:srgbClr val="0070C0"/>
                    </a:solidFill>
                    <a:latin typeface="MigMix 1P" panose="020B0502020203020207" pitchFamily="34" charset="-128"/>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en-US" altLang="ja-JP" sz="2000" dirty="0">
                    <a:latin typeface="MigMix 1P" panose="020B0502020203020207" pitchFamily="34" charset="-128"/>
                  </a:rPr>
                  <a:t> </a:t>
                </a:r>
                <a14:m>
                  <m:oMath xmlns:m="http://schemas.openxmlformats.org/officeDocument/2006/math">
                    <m:r>
                      <a:rPr lang="en-US" altLang="ja-JP" sz="2000" b="0" i="1" smtClean="0">
                        <a:latin typeface="Cambria Math" charset="0"/>
                      </a:rPr>
                      <m:t>𝑓𝑙𝑢𝑖𝑑𝐿𝑒𝑣𝑒𝑙</m:t>
                    </m:r>
                    <m:r>
                      <a:rPr lang="en-US" altLang="ja-JP" sz="2000" b="0" i="1" smtClean="0">
                        <a:latin typeface="Cambria Math" charset="0"/>
                      </a:rPr>
                      <m:t>≥</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oMath>
                </a14:m>
                <a:endParaRPr lang="en-US" altLang="ja-JP" sz="2000" dirty="0">
                  <a:latin typeface="MigMix 1P" panose="020B0502020203020207" pitchFamily="34" charset="-128"/>
                </a:endParaRPr>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r>
                  <a:rPr lang="en-US" altLang="ja-JP" sz="2000" dirty="0" err="1">
                    <a:latin typeface="MigMix 1P" panose="020B0502020203020207" pitchFamily="34" charset="-128"/>
                  </a:rPr>
                  <a:t>use_portsData</a:t>
                </a:r>
                <a:r>
                  <a:rPr lang="en-US" altLang="ja-JP" sz="2000" dirty="0">
                    <a:latin typeface="MigMix 1P" panose="020B0502020203020207" pitchFamily="34" charset="-128"/>
                  </a:rPr>
                  <a:t> = true </a:t>
                </a:r>
                <a:r>
                  <a:rPr lang="ja-JP" altLang="en-US" sz="2000" dirty="0">
                    <a:latin typeface="MigMix 1P" charset="-128"/>
                    <a:ea typeface="MigMix 1P" charset="-128"/>
                    <a:cs typeface="MigMix 1P" charset="-128"/>
                  </a:rPr>
                  <a:t>なら</a:t>
                </a:r>
                <a:endParaRPr lang="en-US" altLang="ja-JP" sz="2000" dirty="0">
                  <a:latin typeface="MigMix 1P" charset="-128"/>
                  <a:ea typeface="MigMix 1P" charset="-128"/>
                  <a:cs typeface="MigMix 1P" charset="-128"/>
                </a:endParaRPr>
              </a:p>
              <a:p>
                <a:r>
                  <a:rPr lang="ja-JP" altLang="en-US" sz="2000" b="0" dirty="0">
                    <a:latin typeface="MigMix 1P" charset="-128"/>
                    <a:ea typeface="MigMix 1P" charset="-128"/>
                    <a:cs typeface="MigMix 1P" charset="-128"/>
                  </a:rPr>
                  <a:t>　　</a:t>
                </a:r>
                <a14:m>
                  <m:oMath xmlns:m="http://schemas.openxmlformats.org/officeDocument/2006/math">
                    <m:r>
                      <a:rPr lang="en-US" altLang="ja-JP" sz="2000" b="0" i="0" smtClean="0">
                        <a:latin typeface="Cambria Math" charset="0"/>
                      </a:rPr>
                      <m:t>     </m:t>
                    </m:r>
                    <m:sSub>
                      <m:sSubPr>
                        <m:ctrlPr>
                          <a:rPr lang="en-US" altLang="ja-JP" sz="2000" b="0" i="1" smtClean="0">
                            <a:latin typeface="Cambria Math" panose="02040503050406030204" pitchFamily="18" charset="0"/>
                          </a:rPr>
                        </m:ctrlPr>
                      </m:sSubPr>
                      <m:e>
                        <m:r>
                          <a:rPr lang="en-US" altLang="ja-JP" sz="2000" i="1">
                            <a:latin typeface="Cambria Math" charset="0"/>
                          </a:rPr>
                          <m:t>𝑝</m:t>
                        </m:r>
                      </m:e>
                      <m:sub>
                        <m:r>
                          <a:rPr lang="en-US" altLang="ja-JP" sz="2000" b="0" i="1" smtClean="0">
                            <a:latin typeface="Cambria Math" charset="0"/>
                          </a:rPr>
                          <m:t>𝑖</m:t>
                        </m:r>
                      </m:sub>
                    </m:sSub>
                    <m:r>
                      <a:rPr lang="en-US" altLang="ja-JP" sz="2000" b="0" i="0"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𝑝𝑜𝑟𝑡</m:t>
                        </m:r>
                      </m:sub>
                    </m:sSub>
                  </m:oMath>
                </a14:m>
                <a:r>
                  <a:rPr lang="en-US" altLang="ja-JP" sz="2000" dirty="0">
                    <a:latin typeface="MigMix 1P" panose="020B0502020203020207" pitchFamily="34" charset="-128"/>
                  </a:rPr>
                  <a:t>  </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付録２参照</a:t>
                </a:r>
                <a:r>
                  <a:rPr lang="en-US" altLang="ja-JP" sz="2000" dirty="0">
                    <a:latin typeface="MigMix 1P" charset="-128"/>
                    <a:ea typeface="MigMix 1P" charset="-128"/>
                    <a:cs typeface="MigMix 1P" charset="-128"/>
                  </a:rPr>
                  <a:t>)</a:t>
                </a:r>
              </a:p>
              <a:p>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 </a:t>
                </a:r>
                <a:r>
                  <a:rPr lang="en-US" altLang="ja-JP" sz="2000" dirty="0" err="1">
                    <a:latin typeface="MigMix 1P" panose="020B0502020203020207" pitchFamily="34" charset="-128"/>
                  </a:rPr>
                  <a:t>use_portsData</a:t>
                </a:r>
                <a:r>
                  <a:rPr lang="en-US" altLang="ja-JP" sz="2000" dirty="0">
                    <a:latin typeface="MigMix 1P" panose="020B0502020203020207" pitchFamily="34" charset="-128"/>
                  </a:rPr>
                  <a:t>=false</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なら</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 </a:t>
                </a:r>
                <a14:m>
                  <m:oMath xmlns:m="http://schemas.openxmlformats.org/officeDocument/2006/math">
                    <m:r>
                      <a:rPr lang="en-US" altLang="ja-JP" sz="2000" b="0" i="0" smtClean="0">
                        <a:latin typeface="Cambria Math" charset="0"/>
                      </a:rPr>
                      <m:t>    </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𝑣𝑒𝑠𝑠𝑒𝑙</m:t>
                            </m:r>
                          </m:sub>
                        </m:sSub>
                      </m:e>
                      <m:sub>
                        <m:r>
                          <a:rPr lang="en-US" altLang="ja-JP" sz="2000" b="0" i="1" smtClean="0">
                            <a:latin typeface="Cambria Math" charset="0"/>
                          </a:rPr>
                          <m:t>𝑖</m:t>
                        </m:r>
                      </m:sub>
                    </m:sSub>
                  </m:oMath>
                </a14:m>
                <a:endParaRPr lang="en-US" altLang="ja-JP" sz="2000" dirty="0">
                  <a:latin typeface="MigMix 1P" panose="020B0502020203020207" pitchFamily="34" charset="-128"/>
                </a:endParaRPr>
              </a:p>
              <a:p>
                <a:r>
                  <a:rPr lang="en-US" altLang="ja-JP" sz="2000" dirty="0">
                    <a:latin typeface="MigMix 1P" panose="020B0502020203020207" pitchFamily="34" charset="-128"/>
                  </a:rPr>
                  <a:t> </a:t>
                </a:r>
                <a:r>
                  <a:rPr lang="en-US" altLang="ja-JP" sz="2000" dirty="0">
                    <a:latin typeface="MigMix 1P" charset="-128"/>
                    <a:ea typeface="MigMix 1P" charset="-128"/>
                    <a:cs typeface="MigMix 1P"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𝑓𝑙𝑢𝑖𝑑𝐿𝑒𝑣𝑒𝑙</m:t>
                    </m:r>
                    <m:r>
                      <a:rPr lang="en-US" altLang="ja-JP" sz="2000" b="0" i="1" smtClean="0">
                        <a:latin typeface="Cambria Math" charset="0"/>
                      </a:rPr>
                      <m:t> −</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oMath>
                </a14:m>
                <a:endParaRPr kumimoji="1" lang="ja-JP" altLang="en-US" sz="2000" dirty="0">
                  <a:latin typeface="MigMix 1P" panose="020B0502020203020207" pitchFamily="34"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711045" y="2671151"/>
                <a:ext cx="4051605" cy="2302040"/>
              </a:xfrm>
              <a:prstGeom prst="rect">
                <a:avLst/>
              </a:prstGeom>
              <a:blipFill>
                <a:blip r:embed="rId4"/>
                <a:stretch>
                  <a:fillRect l="-1563" t="-1093" r="-312" b="-1639"/>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687044" y="5228542"/>
                <a:ext cx="362746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charset="0"/>
                          </a:rPr>
                          <m:t>𝑠</m:t>
                        </m:r>
                      </m:e>
                      <m:sub>
                        <m:r>
                          <a:rPr lang="en-US" altLang="ja-JP" sz="2000" i="1">
                            <a:latin typeface="Cambria Math" charset="0"/>
                          </a:rPr>
                          <m:t>𝑖</m:t>
                        </m:r>
                      </m:sub>
                    </m:sSub>
                  </m:oMath>
                </a14:m>
                <a:r>
                  <a:rPr lang="en-US" altLang="ja-JP" sz="2000" dirty="0">
                    <a:latin typeface="MigMix 1P" panose="020B0502020203020207" pitchFamily="34" charset="-128"/>
                  </a:rPr>
                  <a:t> </a:t>
                </a:r>
                <a:r>
                  <a:rPr lang="en-US" altLang="ja-JP" sz="2000" dirty="0">
                    <a:latin typeface="MigMix 1P" charset="-128"/>
                    <a:ea typeface="MigMix 1P" charset="-128"/>
                    <a:cs typeface="MigMix 1P" charset="-128"/>
                  </a:rPr>
                  <a:t>= s[</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流入を表す状態変数</a:t>
                </a:r>
              </a:p>
            </p:txBody>
          </p:sp>
        </mc:Choice>
        <mc:Fallback xmlns="">
          <p:sp>
            <p:nvSpPr>
              <p:cNvPr id="34" name="正方形/長方形 33"/>
              <p:cNvSpPr>
                <a:spLocks noRot="1" noChangeAspect="1" noMove="1" noResize="1" noEditPoints="1" noAdjustHandles="1" noChangeArrowheads="1" noChangeShapeType="1" noTextEdit="1"/>
              </p:cNvSpPr>
              <p:nvPr/>
            </p:nvSpPr>
            <p:spPr>
              <a:xfrm>
                <a:off x="687044" y="5228542"/>
                <a:ext cx="3627468" cy="400110"/>
              </a:xfrm>
              <a:prstGeom prst="rect">
                <a:avLst/>
              </a:prstGeom>
              <a:blipFill>
                <a:blip r:embed="rId5"/>
                <a:stretch>
                  <a:fillRect t="-6250" r="-1045" b="-28125"/>
                </a:stretch>
              </a:blipFill>
            </p:spPr>
            <p:txBody>
              <a:bodyPr/>
              <a:lstStyle/>
              <a:p>
                <a:r>
                  <a:rPr lang="ja-JP" altLang="en-US">
                    <a:noFill/>
                  </a:rPr>
                  <a:t> </a:t>
                </a:r>
              </a:p>
            </p:txBody>
          </p:sp>
        </mc:Fallback>
      </mc:AlternateContent>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66829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VesselPortsData</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113</a:t>
            </a:fld>
            <a:endParaRPr lang="ja-JP" altLang="en-US"/>
          </a:p>
        </p:txBody>
      </p:sp>
      <mc:AlternateContent xmlns:mc="http://schemas.openxmlformats.org/markup-compatibility/2006" xmlns:a14="http://schemas.microsoft.com/office/drawing/2010/main">
        <mc:Choice Requires="a14">
          <p:sp>
            <p:nvSpPr>
              <p:cNvPr id="5" name="テキスト ボックス 4"/>
              <p:cNvSpPr txBox="1"/>
              <p:nvPr/>
            </p:nvSpPr>
            <p:spPr>
              <a:xfrm>
                <a:off x="741630" y="864000"/>
                <a:ext cx="7772370" cy="1353256"/>
              </a:xfrm>
              <a:prstGeom prst="rect">
                <a:avLst/>
              </a:prstGeom>
              <a:solidFill>
                <a:schemeClr val="accent5">
                  <a:lumMod val="20000"/>
                  <a:lumOff val="80000"/>
                </a:schemeClr>
              </a:solidFill>
              <a:ln>
                <a:noFill/>
              </a:ln>
            </p:spPr>
            <p:txBody>
              <a:bodyPr wrap="square" rtlCol="0">
                <a:spAutoFit/>
              </a:bodyPr>
              <a:lstStyle/>
              <a:p>
                <a:r>
                  <a:rPr kumimoji="1" lang="en-US" altLang="ja-JP" sz="2000" dirty="0">
                    <a:solidFill>
                      <a:srgbClr val="0070C0"/>
                    </a:solidFill>
                    <a:latin typeface="MigMix 1P" panose="020B0502020203020207" pitchFamily="34" charset="-128"/>
                  </a:rPr>
                  <a:t>B. </a:t>
                </a:r>
                <a:r>
                  <a:rPr kumimoji="1" lang="en-US" altLang="ja-JP" sz="2000" dirty="0" err="1">
                    <a:solidFill>
                      <a:srgbClr val="0070C0"/>
                    </a:solidFill>
                    <a:latin typeface="MigMix 1P" panose="020B0502020203020207" pitchFamily="34" charset="-128"/>
                  </a:rPr>
                  <a:t>inFlow</a:t>
                </a:r>
                <a:r>
                  <a:rPr kumimoji="1" lang="en-US" altLang="ja-JP" sz="2000" dirty="0">
                    <a:solidFill>
                      <a:srgbClr val="0070C0"/>
                    </a:solidFill>
                    <a:latin typeface="MigMix 1P" panose="020B0502020203020207" pitchFamily="34" charset="-128"/>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en-US" altLang="ja-JP" sz="2000" dirty="0">
                    <a:latin typeface="MigMix 1P" panose="020B0502020203020207" pitchFamily="34" charset="-128"/>
                  </a:rPr>
                  <a:t> </a:t>
                </a:r>
                <a14:m>
                  <m:oMath xmlns:m="http://schemas.openxmlformats.org/officeDocument/2006/math">
                    <m:r>
                      <a:rPr lang="en-US" altLang="ja-JP" sz="2000" b="0" i="1" smtClean="0">
                        <a:latin typeface="Cambria Math" charset="0"/>
                      </a:rPr>
                      <m:t>𝑛𝑜𝑡</m:t>
                    </m:r>
                    <m:r>
                      <a:rPr lang="en-US" altLang="ja-JP" sz="2000" b="0" i="1" smtClean="0">
                        <a:latin typeface="Cambria Math" charset="0"/>
                      </a:rPr>
                      <m:t> </m:t>
                    </m:r>
                    <m:r>
                      <a:rPr lang="en-US" altLang="ja-JP" sz="2000" b="0" i="1" smtClean="0">
                        <a:latin typeface="Cambria Math" charset="0"/>
                      </a:rPr>
                      <m:t>𝑟𝑒𝑔𝑢𝑙𝑎𝑟𝐹𝑙𝑜𝑤</m:t>
                    </m:r>
                    <m:r>
                      <a:rPr lang="en-US" altLang="ja-JP" sz="2000" b="0" i="1" smtClean="0">
                        <a:latin typeface="Cambria Math" charset="0"/>
                      </a:rPr>
                      <m:t> </m:t>
                    </m:r>
                    <m:r>
                      <a:rPr lang="en-US" altLang="ja-JP" sz="2000" b="0" i="1" smtClean="0">
                        <a:latin typeface="Cambria Math" charset="0"/>
                      </a:rPr>
                      <m:t>𝑎𝑛𝑑</m:t>
                    </m:r>
                    <m:r>
                      <a:rPr lang="en-US" altLang="ja-JP" sz="2000" b="0" i="1" smtClean="0">
                        <a:latin typeface="Cambria Math" charset="0"/>
                      </a:rPr>
                      <m:t> (</m:t>
                    </m:r>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&gt;0  </m:t>
                    </m:r>
                    <m:r>
                      <a:rPr lang="en-US" altLang="ja-JP" sz="2000" b="0" i="1" smtClean="0">
                        <a:latin typeface="Cambria Math" charset="0"/>
                      </a:rPr>
                      <m:t>𝑜𝑟</m:t>
                    </m:r>
                    <m:r>
                      <a:rPr lang="en-US" altLang="ja-JP" sz="2000" b="0" i="1" smtClean="0">
                        <a:latin typeface="Cambria Math" charset="0"/>
                      </a:rPr>
                      <m:t> </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m:rPr>
                            <m:sty m:val="p"/>
                          </m:rPr>
                          <a:rPr lang="en-US" altLang="ja-JP" sz="2000" b="0" i="0" smtClean="0">
                            <a:latin typeface="Cambria Math" charset="0"/>
                          </a:rPr>
                          <m:t>m</m:t>
                        </m:r>
                        <m:r>
                          <a:rPr lang="en-US" altLang="ja-JP" sz="2000" b="0" i="1" smtClean="0">
                            <a:latin typeface="Cambria Math" charset="0"/>
                          </a:rPr>
                          <m:t>𝑎𝑥</m:t>
                        </m:r>
                      </m:sub>
                    </m:sSub>
                    <m:r>
                      <a:rPr lang="en-US" altLang="ja-JP" sz="2000" b="0" i="1" smtClean="0">
                        <a:latin typeface="Cambria Math" charset="0"/>
                      </a:rPr>
                      <m:t>)</m:t>
                    </m:r>
                  </m:oMath>
                </a14:m>
                <a:endParaRPr lang="en-US" altLang="ja-JP" sz="2000" dirty="0">
                  <a:latin typeface="MigMix 1P" panose="020B0502020203020207" pitchFamily="34" charset="-128"/>
                </a:endParaRPr>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a:rPr lang="en-US" altLang="ja-JP" sz="2000" b="0" i="1" smtClean="0">
                                <a:latin typeface="Cambria Math" charset="0"/>
                              </a:rPr>
                              <m:t>𝑖</m:t>
                            </m:r>
                          </m:sub>
                        </m:sSub>
                      </m:sub>
                    </m:sSub>
                  </m:oMath>
                </a14:m>
                <a:r>
                  <a:rPr lang="en-US" altLang="ja-JP" sz="2000" dirty="0">
                    <a:latin typeface="MigMix 1P" panose="020B0502020203020207" pitchFamily="34" charset="-128"/>
                  </a:rPr>
                  <a:t> </a:t>
                </a:r>
              </a:p>
              <a:p>
                <a:r>
                  <a:rPr lang="en-US" altLang="ja-JP" sz="2000" dirty="0">
                    <a:latin typeface="MigMix 1P" panose="020B0502020203020207" pitchFamily="34"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sSub>
                      <m:sSubPr>
                        <m:ctrlPr>
                          <a:rPr kumimoji="1" lang="en-US" altLang="ja-JP" sz="2000" b="0" i="1" dirty="0" smtClean="0">
                            <a:latin typeface="Cambria Math" panose="02040503050406030204" pitchFamily="18" charset="0"/>
                          </a:rPr>
                        </m:ctrlPr>
                      </m:sSub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e>
                      <m:sub>
                        <m:r>
                          <a:rPr kumimoji="1" lang="en-US" altLang="ja-JP" sz="2000" b="0" i="1" dirty="0" smtClean="0">
                            <a:latin typeface="Cambria Math" charset="0"/>
                          </a:rPr>
                          <m:t>𝑖</m:t>
                        </m:r>
                      </m:sub>
                    </m:sSub>
                  </m:oMath>
                </a14:m>
                <a:endParaRPr kumimoji="1" lang="ja-JP" altLang="en-US" sz="2000" dirty="0">
                  <a:latin typeface="MigMix 1P" panose="020B0502020203020207" pitchFamily="34"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741630" y="864000"/>
                <a:ext cx="7772370" cy="1353256"/>
              </a:xfrm>
              <a:prstGeom prst="rect">
                <a:avLst/>
              </a:prstGeom>
              <a:blipFill>
                <a:blip r:embed="rId2"/>
                <a:stretch>
                  <a:fillRect l="-653" t="-185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741630" y="2397866"/>
                <a:ext cx="7772370" cy="1539139"/>
              </a:xfrm>
              <a:prstGeom prst="rect">
                <a:avLst/>
              </a:prstGeom>
              <a:solidFill>
                <a:schemeClr val="accent5">
                  <a:lumMod val="20000"/>
                  <a:lumOff val="80000"/>
                </a:schemeClr>
              </a:solidFill>
              <a:ln>
                <a:noFill/>
              </a:ln>
            </p:spPr>
            <p:txBody>
              <a:bodyPr wrap="square" rtlCol="0">
                <a:spAutoFit/>
              </a:bodyPr>
              <a:lstStyle/>
              <a:p>
                <a:r>
                  <a:rPr kumimoji="1" lang="en-US" altLang="ja-JP" sz="2000" dirty="0">
                    <a:solidFill>
                      <a:srgbClr val="0070C0"/>
                    </a:solidFill>
                    <a:latin typeface="MigMix 1P" panose="020B0502020203020207" pitchFamily="34" charset="-128"/>
                  </a:rPr>
                  <a:t>C. </a:t>
                </a:r>
                <a:r>
                  <a:rPr kumimoji="1" lang="en-US" altLang="ja-JP" sz="2000" dirty="0" err="1">
                    <a:solidFill>
                      <a:srgbClr val="0070C0"/>
                    </a:solidFill>
                    <a:latin typeface="MigMix 1P" panose="020B0502020203020207" pitchFamily="34" charset="-128"/>
                  </a:rPr>
                  <a:t>noFlow</a:t>
                </a:r>
                <a:r>
                  <a:rPr kumimoji="1" lang="en-US" altLang="ja-JP" sz="2000" dirty="0">
                    <a:solidFill>
                      <a:srgbClr val="0070C0"/>
                    </a:solidFill>
                    <a:latin typeface="MigMix 1P" panose="020B0502020203020207" pitchFamily="34" charset="-128"/>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その他の場合</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r>
                  <a:rPr lang="en-US" altLang="ja-JP" sz="2000" dirty="0">
                    <a:latin typeface="MigMix 1P" panose="020B0502020203020207" pitchFamily="34" charset="-128"/>
                  </a:rPr>
                  <a:t> </a:t>
                </a:r>
                <a14:m>
                  <m:oMath xmlns:m="http://schemas.openxmlformats.org/officeDocument/2006/math">
                    <m:sSub>
                      <m:sSubPr>
                        <m:ctrlPr>
                          <a:rPr lang="en-US" altLang="ja-JP" sz="2000" b="0" i="1" dirty="0" smtClean="0">
                            <a:latin typeface="Cambria Math" panose="02040503050406030204" pitchFamily="18" charset="0"/>
                          </a:rPr>
                        </m:ctrlPr>
                      </m:sSub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e>
                      <m:sub>
                        <m:r>
                          <a:rPr lang="en-US" altLang="ja-JP" sz="2000" b="0" i="1" dirty="0" smtClean="0">
                            <a:latin typeface="Cambria Math" charset="0"/>
                          </a:rPr>
                          <m:t>𝑖</m:t>
                        </m:r>
                      </m:sub>
                    </m:sSub>
                    <m:r>
                      <a:rPr lang="en-US" altLang="ja-JP" sz="2000" b="0" i="1" dirty="0" smtClean="0">
                        <a:latin typeface="Cambria Math" charset="0"/>
                      </a:rPr>
                      <m:t>=0</m:t>
                    </m:r>
                  </m:oMath>
                </a14:m>
                <a:endParaRPr lang="en-US" altLang="ja-JP" sz="2000" dirty="0">
                  <a:latin typeface="MigMix 1P" panose="020B0502020203020207" pitchFamily="34" charset="-128"/>
                </a:endParaRPr>
              </a:p>
              <a:p>
                <a:r>
                  <a:rPr lang="en-US" altLang="ja-JP" sz="2000" dirty="0">
                    <a:latin typeface="MigMix 1P" panose="020B0502020203020207" pitchFamily="34"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a:rPr lang="en-US" altLang="ja-JP" sz="2000" b="0" i="1" smtClean="0">
                                    <a:latin typeface="Cambria Math" charset="0"/>
                                  </a:rPr>
                                  <m:t>𝑖</m:t>
                                </m:r>
                              </m:sub>
                            </m:sSub>
                          </m:sub>
                        </m:sSub>
                      </m:num>
                      <m:den>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𝑑𝑒𝑓𝑎𝑢𝑙𝑡</m:t>
                            </m:r>
                          </m:sub>
                        </m:sSub>
                      </m:den>
                    </m:f>
                    <m:r>
                      <a:rPr lang="en-US" altLang="ja-JP" sz="2000" b="0" i="1" smtClean="0">
                        <a:latin typeface="Cambria Math" charset="0"/>
                      </a:rPr>
                      <m:t>⋅</m:t>
                    </m:r>
                    <m:d>
                      <m:dPr>
                        <m:ctrlPr>
                          <a:rPr lang="en-US" altLang="ja-JP" sz="2000" b="0" i="1" smtClean="0">
                            <a:latin typeface="Cambria Math" panose="02040503050406030204" pitchFamily="18" charset="0"/>
                          </a:rPr>
                        </m:ctrlPr>
                      </m:dPr>
                      <m:e>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𝑓𝑙𝑢𝑖𝑑𝐿𝑒𝑣𝑒𝑙</m:t>
                        </m:r>
                      </m:e>
                    </m:d>
                    <m:r>
                      <a:rPr lang="en-US" altLang="ja-JP" sz="2000" b="0" i="1" smtClean="0">
                        <a:latin typeface="Cambria Math" charset="0"/>
                      </a:rPr>
                      <m:t>                </m:t>
                    </m:r>
                  </m:oMath>
                </a14:m>
                <a:endParaRPr lang="en-US" altLang="ja-JP" sz="2000" dirty="0">
                  <a:latin typeface="MigMix 1P" panose="020B0502020203020207" pitchFamily="34"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741630" y="2397866"/>
                <a:ext cx="7772370" cy="1539139"/>
              </a:xfrm>
              <a:prstGeom prst="rect">
                <a:avLst/>
              </a:prstGeom>
              <a:blipFill>
                <a:blip r:embed="rId3"/>
                <a:stretch>
                  <a:fillRect l="-653" t="-1639"/>
                </a:stretch>
              </a:blipFill>
              <a:ln>
                <a:noFill/>
              </a:ln>
            </p:spPr>
            <p:txBody>
              <a:bodyPr/>
              <a:lstStyle/>
              <a:p>
                <a:r>
                  <a:rPr lang="ja-JP" altLang="en-US">
                    <a:noFill/>
                  </a:rPr>
                  <a:t> </a:t>
                </a:r>
              </a:p>
            </p:txBody>
          </p:sp>
        </mc:Fallback>
      </mc:AlternateContent>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901952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WaterTank</a:t>
            </a:r>
            <a:br>
              <a:rPr lang="en-US" altLang="ja-JP" dirty="0"/>
            </a:br>
            <a:r>
              <a:rPr lang="ja-JP" altLang="en-US" sz="2700" dirty="0"/>
              <a:t>水の入ったタンクにお湯を注ぎ込む</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114</a:t>
            </a:fld>
            <a:endParaRPr lang="ja-JP" altLang="en-US"/>
          </a:p>
        </p:txBody>
      </p:sp>
      <p:grpSp>
        <p:nvGrpSpPr>
          <p:cNvPr id="27" name="図形グループ 26"/>
          <p:cNvGrpSpPr/>
          <p:nvPr/>
        </p:nvGrpSpPr>
        <p:grpSpPr>
          <a:xfrm>
            <a:off x="1036320" y="3199129"/>
            <a:ext cx="6614160" cy="3658871"/>
            <a:chOff x="1295401" y="2543552"/>
            <a:chExt cx="5989958" cy="3102587"/>
          </a:xfrm>
        </p:grpSpPr>
        <p:sp>
          <p:nvSpPr>
            <p:cNvPr id="5" name="正方形/長方形 4"/>
            <p:cNvSpPr/>
            <p:nvPr/>
          </p:nvSpPr>
          <p:spPr>
            <a:xfrm>
              <a:off x="4923859" y="4897327"/>
              <a:ext cx="599078" cy="4571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 name="正方形/長方形 5"/>
            <p:cNvSpPr/>
            <p:nvPr/>
          </p:nvSpPr>
          <p:spPr>
            <a:xfrm>
              <a:off x="3560603" y="4464023"/>
              <a:ext cx="1797235" cy="49319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 name="正方形/長方形 6"/>
            <p:cNvSpPr/>
            <p:nvPr/>
          </p:nvSpPr>
          <p:spPr>
            <a:xfrm>
              <a:off x="2661919" y="3744579"/>
              <a:ext cx="916473" cy="13409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8" name="直線コネクタ 7"/>
            <p:cNvCxnSpPr/>
            <p:nvPr/>
          </p:nvCxnSpPr>
          <p:spPr>
            <a:xfrm flipH="1">
              <a:off x="3581950" y="3865418"/>
              <a:ext cx="10674" cy="109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3585507" y="3144830"/>
              <a:ext cx="1" cy="637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585509" y="2543552"/>
              <a:ext cx="0" cy="670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357838" y="2564900"/>
              <a:ext cx="0" cy="670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5357838" y="3348108"/>
              <a:ext cx="0" cy="154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2661920" y="3759819"/>
              <a:ext cx="9307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2661920" y="3878672"/>
              <a:ext cx="920030" cy="71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5340145" y="4957221"/>
              <a:ext cx="1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340145" y="4894077"/>
              <a:ext cx="1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5299505" y="3348108"/>
              <a:ext cx="1213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296878" y="3224176"/>
              <a:ext cx="12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円弧 18"/>
            <p:cNvSpPr/>
            <p:nvPr/>
          </p:nvSpPr>
          <p:spPr>
            <a:xfrm>
              <a:off x="2925113" y="3823358"/>
              <a:ext cx="1292237" cy="1281330"/>
            </a:xfrm>
            <a:prstGeom prst="arc">
              <a:avLst>
                <a:gd name="adj1" fmla="val 16200000"/>
                <a:gd name="adj2" fmla="val 41171"/>
              </a:avLst>
            </a:prstGeom>
            <a:ln w="889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0" name="直線コネクタ 19"/>
            <p:cNvCxnSpPr/>
            <p:nvPr/>
          </p:nvCxnSpPr>
          <p:spPr>
            <a:xfrm>
              <a:off x="3560603" y="4957221"/>
              <a:ext cx="17972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968115" y="2628838"/>
              <a:ext cx="1839013" cy="1015663"/>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φ0.014m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1m</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0.5m</a:t>
              </a:r>
            </a:p>
          </p:txBody>
        </p:sp>
        <p:sp>
          <p:nvSpPr>
            <p:cNvPr id="22" name="テキスト ボックス 21"/>
            <p:cNvSpPr txBox="1"/>
            <p:nvPr/>
          </p:nvSpPr>
          <p:spPr>
            <a:xfrm>
              <a:off x="5589876" y="4322700"/>
              <a:ext cx="1695483" cy="1323439"/>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穴</a:t>
              </a:r>
              <a:endParaRPr kumimoji="1" lang="en-US" altLang="ja-JP" sz="2000" dirty="0">
                <a:latin typeface="Migu 1M" charset="-128"/>
                <a:ea typeface="Migu 1M" charset="-128"/>
                <a:cs typeface="Migu 1M" charset="-128"/>
              </a:endParaRPr>
            </a:p>
            <a:p>
              <a:r>
                <a:rPr kumimoji="1" lang="en-US" altLang="ja-JP" sz="2000" dirty="0">
                  <a:latin typeface="Migu 1M" charset="-128"/>
                  <a:ea typeface="Migu 1M" charset="-128"/>
                  <a:cs typeface="Migu 1M" charset="-128"/>
                </a:rPr>
                <a:t>φ0.003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0.03 m</a:t>
              </a:r>
            </a:p>
            <a:p>
              <a:r>
                <a:rPr kumimoji="1" lang="ja-JP" altLang="en-US" sz="2000" dirty="0">
                  <a:latin typeface="Migu 1M" charset="-128"/>
                  <a:ea typeface="Migu 1M" charset="-128"/>
                  <a:cs typeface="Migu 1M" charset="-128"/>
                </a:rPr>
                <a:t>高さ</a:t>
              </a:r>
              <a:r>
                <a:rPr kumimoji="1" lang="en-US" altLang="ja-JP" sz="2000" dirty="0">
                  <a:latin typeface="Migu 1M" charset="-128"/>
                  <a:ea typeface="Migu 1M" charset="-128"/>
                  <a:cs typeface="Migu 1M" charset="-128"/>
                </a:rPr>
                <a:t> 0 m</a:t>
              </a:r>
              <a:endParaRPr kumimoji="1" lang="ja-JP" altLang="en-US" sz="2000" dirty="0">
                <a:latin typeface="Migu 1M" charset="-128"/>
                <a:ea typeface="Migu 1M" charset="-128"/>
                <a:cs typeface="Migu 1M" charset="-128"/>
              </a:endParaRPr>
            </a:p>
          </p:txBody>
        </p:sp>
        <p:sp>
          <p:nvSpPr>
            <p:cNvPr id="23" name="テキスト ボックス 22"/>
            <p:cNvSpPr txBox="1"/>
            <p:nvPr/>
          </p:nvSpPr>
          <p:spPr>
            <a:xfrm>
              <a:off x="5586574" y="2922955"/>
              <a:ext cx="1492377" cy="707886"/>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φ0.05 m</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0.8 m</a:t>
              </a:r>
              <a:endParaRPr kumimoji="1" lang="ja-JP" altLang="en-US" sz="2000" dirty="0">
                <a:latin typeface="Migu 1M" charset="-128"/>
                <a:ea typeface="Migu 1M" charset="-128"/>
                <a:cs typeface="Migu 1M" charset="-128"/>
              </a:endParaRPr>
            </a:p>
          </p:txBody>
        </p:sp>
        <p:sp>
          <p:nvSpPr>
            <p:cNvPr id="24" name="テキスト ボックス 23"/>
            <p:cNvSpPr txBox="1"/>
            <p:nvPr/>
          </p:nvSpPr>
          <p:spPr>
            <a:xfrm>
              <a:off x="3613479" y="2628838"/>
              <a:ext cx="2202591" cy="1015663"/>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初期</a:t>
              </a:r>
              <a:r>
                <a:rPr lang="ja-JP" altLang="en-US" sz="2000" dirty="0">
                  <a:latin typeface="Migu 1M" charset="-128"/>
                  <a:ea typeface="Migu 1M" charset="-128"/>
                  <a:cs typeface="Migu 1M" charset="-128"/>
                </a:rPr>
                <a:t>水位</a:t>
              </a:r>
              <a:r>
                <a:rPr lang="en-US" altLang="ja-JP" sz="2000" dirty="0">
                  <a:latin typeface="Migu 1M" charset="-128"/>
                  <a:ea typeface="Migu 1M" charset="-128"/>
                  <a:cs typeface="Migu 1M" charset="-128"/>
                </a:rPr>
                <a:t> 0.2 m</a:t>
              </a:r>
              <a:endParaRPr kumimoji="1"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293.15 K (20 </a:t>
              </a:r>
              <a:r>
                <a:rPr lang="ja-JP" altLang="en-US" sz="2000" dirty="0">
                  <a:latin typeface="Migu 1M" charset="-128"/>
                  <a:ea typeface="Migu 1M" charset="-128"/>
                  <a:cs typeface="Migu 1M" charset="-128"/>
                </a:rPr>
                <a:t>℃</a:t>
              </a:r>
              <a:r>
                <a:rPr lang="en-US" altLang="ja-JP" sz="2000" dirty="0">
                  <a:latin typeface="Migu 1M" charset="-128"/>
                  <a:ea typeface="Migu 1M" charset="-128"/>
                  <a:cs typeface="Migu 1M" charset="-128"/>
                </a:rPr>
                <a:t>)</a:t>
              </a:r>
            </a:p>
          </p:txBody>
        </p:sp>
        <p:sp>
          <p:nvSpPr>
            <p:cNvPr id="25" name="正方形/長方形 24"/>
            <p:cNvSpPr/>
            <p:nvPr/>
          </p:nvSpPr>
          <p:spPr>
            <a:xfrm>
              <a:off x="1295401" y="4054498"/>
              <a:ext cx="2166778" cy="1015663"/>
            </a:xfrm>
            <a:prstGeom prst="rect">
              <a:avLst/>
            </a:prstGeom>
          </p:spPr>
          <p:txBody>
            <a:bodyPr wrap="square">
              <a:spAutoFit/>
            </a:bodyPr>
            <a:lstStyle/>
            <a:p>
              <a:r>
                <a:rPr lang="ja-JP" altLang="en-US" sz="2000" dirty="0">
                  <a:latin typeface="Migu 1M" charset="-128"/>
                  <a:ea typeface="Migu 1M" charset="-128"/>
                  <a:cs typeface="Migu 1M" charset="-128"/>
                </a:rPr>
                <a:t>温水源</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115000</a:t>
              </a:r>
              <a:r>
                <a:rPr lang="en-US" altLang="ja-JP" sz="2000" dirty="0">
                  <a:latin typeface="Migu 1M" charset="-128"/>
                  <a:ea typeface="Migu 1M" charset="-128"/>
                  <a:cs typeface="Migu 1M" charset="-128"/>
                </a:rPr>
                <a:t> Pa</a:t>
              </a:r>
            </a:p>
            <a:p>
              <a:r>
                <a:rPr lang="en-US" altLang="ja-JP" sz="2000" dirty="0">
                  <a:latin typeface="Migu 1M" charset="-128"/>
                  <a:ea typeface="Migu 1M" charset="-128"/>
                  <a:cs typeface="Migu 1M" charset="-128"/>
                </a:rPr>
                <a:t>333.15 K (60</a:t>
              </a:r>
              <a:r>
                <a:rPr lang="ja-JP" altLang="en-US" sz="2000" dirty="0">
                  <a:latin typeface="Migu 1M" charset="-128"/>
                  <a:ea typeface="Migu 1M" charset="-128"/>
                  <a:cs typeface="Migu 1M" charset="-128"/>
                </a:rPr>
                <a:t>℃</a:t>
              </a:r>
              <a:r>
                <a:rPr lang="en-US" altLang="ja-JP" sz="2000" dirty="0">
                  <a:latin typeface="Migu 1M" charset="-128"/>
                  <a:ea typeface="Migu 1M" charset="-128"/>
                  <a:cs typeface="Migu 1M" charset="-128"/>
                </a:rPr>
                <a:t>)</a:t>
              </a:r>
              <a:endParaRPr lang="ja-JP" altLang="en-US" sz="2000" dirty="0">
                <a:latin typeface="Migu 1M" charset="-128"/>
                <a:ea typeface="Migu 1M" charset="-128"/>
                <a:cs typeface="Migu 1M" charset="-128"/>
              </a:endParaRPr>
            </a:p>
          </p:txBody>
        </p:sp>
        <p:sp>
          <p:nvSpPr>
            <p:cNvPr id="26" name="円/楕円 25"/>
            <p:cNvSpPr/>
            <p:nvPr/>
          </p:nvSpPr>
          <p:spPr>
            <a:xfrm>
              <a:off x="2225740" y="3592218"/>
              <a:ext cx="452120" cy="462280"/>
            </a:xfrm>
            <a:prstGeom prst="ellipse">
              <a:avLst/>
            </a:prstGeom>
            <a:solidFill>
              <a:schemeClr val="accent5">
                <a:lumMod val="40000"/>
                <a:lumOff val="60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28" name="正方形/長方形 27"/>
          <p:cNvSpPr/>
          <p:nvPr/>
        </p:nvSpPr>
        <p:spPr>
          <a:xfrm>
            <a:off x="629325" y="1339341"/>
            <a:ext cx="7886700" cy="1754326"/>
          </a:xfrm>
          <a:prstGeom prst="rect">
            <a:avLst/>
          </a:prstGeom>
        </p:spPr>
        <p:txBody>
          <a:bodyPr wrap="square">
            <a:spAutoFit/>
          </a:bodyPr>
          <a:lstStyle/>
          <a:p>
            <a:pPr marL="285750" indent="-285750">
              <a:buFont typeface="Arial" charset="0"/>
              <a:buChar char="•"/>
            </a:pPr>
            <a:r>
              <a:rPr lang="ja-JP" altLang="en-US" dirty="0">
                <a:solidFill>
                  <a:srgbClr val="0070C0"/>
                </a:solidFill>
                <a:latin typeface="Migu 1M" charset="-128"/>
                <a:ea typeface="Migu 1M" charset="-128"/>
                <a:cs typeface="Migu 1M" charset="-128"/>
              </a:rPr>
              <a:t>タンクに温度</a:t>
            </a:r>
            <a:r>
              <a:rPr lang="en-US" altLang="ja-JP" dirty="0">
                <a:solidFill>
                  <a:srgbClr val="0070C0"/>
                </a:solidFill>
                <a:latin typeface="Migu 1M" charset="-128"/>
                <a:ea typeface="Migu 1M" charset="-128"/>
                <a:cs typeface="Migu 1M" charset="-128"/>
              </a:rPr>
              <a:t> 20 </a:t>
            </a:r>
            <a:r>
              <a:rPr lang="ja-JP" altLang="en-US" dirty="0">
                <a:solidFill>
                  <a:srgbClr val="0070C0"/>
                </a:solidFill>
                <a:latin typeface="Migu 1M" charset="-128"/>
                <a:ea typeface="Migu 1M" charset="-128"/>
                <a:cs typeface="Migu 1M" charset="-128"/>
              </a:rPr>
              <a:t>℃、水位</a:t>
            </a:r>
            <a:r>
              <a:rPr lang="en-US" altLang="ja-JP" dirty="0">
                <a:solidFill>
                  <a:srgbClr val="0070C0"/>
                </a:solidFill>
                <a:latin typeface="Migu 1M" charset="-128"/>
                <a:ea typeface="Migu 1M" charset="-128"/>
                <a:cs typeface="Migu 1M" charset="-128"/>
              </a:rPr>
              <a:t> 0.2 m </a:t>
            </a:r>
            <a:r>
              <a:rPr lang="ja-JP" altLang="en-US" dirty="0">
                <a:solidFill>
                  <a:srgbClr val="0070C0"/>
                </a:solidFill>
                <a:latin typeface="Migu 1M" charset="-128"/>
                <a:ea typeface="Migu 1M" charset="-128"/>
                <a:cs typeface="Migu 1M" charset="-128"/>
              </a:rPr>
              <a:t>の水が入っている。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高さ</a:t>
            </a:r>
            <a:r>
              <a:rPr lang="en-US" altLang="ja-JP" dirty="0">
                <a:solidFill>
                  <a:srgbClr val="0070C0"/>
                </a:solidFill>
                <a:latin typeface="Migu 1M" charset="-128"/>
                <a:ea typeface="Migu 1M" charset="-128"/>
                <a:cs typeface="Migu 1M" charset="-128"/>
              </a:rPr>
              <a:t> 50 cm </a:t>
            </a:r>
            <a:r>
              <a:rPr lang="ja-JP" altLang="en-US" dirty="0">
                <a:solidFill>
                  <a:srgbClr val="0070C0"/>
                </a:solidFill>
                <a:latin typeface="Migu 1M" charset="-128"/>
                <a:ea typeface="Migu 1M" charset="-128"/>
                <a:cs typeface="Migu 1M" charset="-128"/>
              </a:rPr>
              <a:t>の位置に給水口があり</a:t>
            </a:r>
            <a:r>
              <a:rPr lang="en-US" altLang="ja-JP" dirty="0">
                <a:solidFill>
                  <a:srgbClr val="0070C0"/>
                </a:solidFill>
                <a:latin typeface="Migu 1M" charset="-128"/>
                <a:ea typeface="Migu 1M" charset="-128"/>
                <a:cs typeface="Migu 1M" charset="-128"/>
              </a:rPr>
              <a:t> 60 </a:t>
            </a:r>
            <a:r>
              <a:rPr lang="ja-JP" altLang="en-US" dirty="0">
                <a:solidFill>
                  <a:srgbClr val="0070C0"/>
                </a:solidFill>
                <a:latin typeface="Migu 1M" charset="-128"/>
                <a:ea typeface="Migu 1M" charset="-128"/>
                <a:cs typeface="Migu 1M" charset="-128"/>
              </a:rPr>
              <a:t>℃の温水が注がれている。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タンクの底には径</a:t>
            </a:r>
            <a:r>
              <a:rPr lang="en-US" altLang="ja-JP" dirty="0">
                <a:solidFill>
                  <a:srgbClr val="0070C0"/>
                </a:solidFill>
                <a:latin typeface="Migu 1M" charset="-128"/>
                <a:ea typeface="Migu 1M" charset="-128"/>
                <a:cs typeface="Migu 1M" charset="-128"/>
              </a:rPr>
              <a:t> 3 mm</a:t>
            </a:r>
            <a:r>
              <a:rPr lang="ja-JP" altLang="en-US" dirty="0">
                <a:solidFill>
                  <a:srgbClr val="0070C0"/>
                </a:solidFill>
                <a:latin typeface="Migu 1M" charset="-128"/>
                <a:ea typeface="Migu 1M" charset="-128"/>
                <a:cs typeface="Migu 1M" charset="-128"/>
              </a:rPr>
              <a:t>、長さ</a:t>
            </a:r>
            <a:r>
              <a:rPr lang="en-US" altLang="ja-JP" dirty="0">
                <a:solidFill>
                  <a:srgbClr val="0070C0"/>
                </a:solidFill>
                <a:latin typeface="Migu 1M" charset="-128"/>
                <a:ea typeface="Migu 1M" charset="-128"/>
                <a:cs typeface="Migu 1M" charset="-128"/>
              </a:rPr>
              <a:t> 3 cm </a:t>
            </a:r>
            <a:r>
              <a:rPr lang="ja-JP" altLang="en-US" dirty="0">
                <a:solidFill>
                  <a:srgbClr val="0070C0"/>
                </a:solidFill>
                <a:latin typeface="Migu 1M" charset="-128"/>
                <a:ea typeface="Migu 1M" charset="-128"/>
                <a:cs typeface="Migu 1M" charset="-128"/>
              </a:rPr>
              <a:t>の穴が空いている。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タンクの壁面には径</a:t>
            </a:r>
            <a:r>
              <a:rPr lang="en-US" altLang="ja-JP" dirty="0">
                <a:solidFill>
                  <a:srgbClr val="0070C0"/>
                </a:solidFill>
                <a:latin typeface="Migu 1M" charset="-128"/>
                <a:ea typeface="Migu 1M" charset="-128"/>
                <a:cs typeface="Migu 1M" charset="-128"/>
              </a:rPr>
              <a:t> 5 cm</a:t>
            </a:r>
            <a:r>
              <a:rPr lang="ja-JP" altLang="en-US" dirty="0">
                <a:solidFill>
                  <a:srgbClr val="0070C0"/>
                </a:solidFill>
                <a:latin typeface="Migu 1M" charset="-128"/>
                <a:ea typeface="Migu 1M" charset="-128"/>
                <a:cs typeface="Migu 1M" charset="-128"/>
              </a:rPr>
              <a:t>、高さ</a:t>
            </a:r>
            <a:r>
              <a:rPr lang="en-US" altLang="ja-JP" dirty="0">
                <a:solidFill>
                  <a:srgbClr val="0070C0"/>
                </a:solidFill>
                <a:latin typeface="Migu 1M" charset="-128"/>
                <a:ea typeface="Migu 1M" charset="-128"/>
                <a:cs typeface="Migu 1M" charset="-128"/>
              </a:rPr>
              <a:t> 0.8 m</a:t>
            </a:r>
            <a:r>
              <a:rPr lang="ja-JP" altLang="en-US" dirty="0">
                <a:solidFill>
                  <a:srgbClr val="0070C0"/>
                </a:solidFill>
                <a:latin typeface="Migu 1M" charset="-128"/>
                <a:ea typeface="Migu 1M" charset="-128"/>
                <a:cs typeface="Migu 1M" charset="-128"/>
              </a:rPr>
              <a:t>の排水口がある。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給水口は径</a:t>
            </a:r>
            <a:r>
              <a:rPr lang="en-US" altLang="ja-JP" dirty="0">
                <a:solidFill>
                  <a:srgbClr val="0070C0"/>
                </a:solidFill>
                <a:latin typeface="Migu 1M" charset="-128"/>
                <a:ea typeface="Migu 1M" charset="-128"/>
                <a:cs typeface="Migu 1M" charset="-128"/>
              </a:rPr>
              <a:t> 14 mm</a:t>
            </a:r>
            <a:r>
              <a:rPr lang="ja-JP" altLang="en-US" dirty="0">
                <a:solidFill>
                  <a:srgbClr val="0070C0"/>
                </a:solidFill>
                <a:latin typeface="Migu 1M" charset="-128"/>
                <a:ea typeface="Migu 1M" charset="-128"/>
                <a:cs typeface="Migu 1M" charset="-128"/>
              </a:rPr>
              <a:t>、長さ</a:t>
            </a:r>
            <a:r>
              <a:rPr lang="en-US" altLang="ja-JP" dirty="0">
                <a:solidFill>
                  <a:srgbClr val="0070C0"/>
                </a:solidFill>
                <a:latin typeface="Migu 1M" charset="-128"/>
                <a:ea typeface="Migu 1M" charset="-128"/>
                <a:cs typeface="Migu 1M" charset="-128"/>
              </a:rPr>
              <a:t> 1 m </a:t>
            </a:r>
            <a:r>
              <a:rPr lang="ja-JP" altLang="en-US" dirty="0">
                <a:solidFill>
                  <a:srgbClr val="0070C0"/>
                </a:solidFill>
                <a:latin typeface="Migu 1M" charset="-128"/>
                <a:ea typeface="Migu 1M" charset="-128"/>
                <a:cs typeface="Migu 1M" charset="-128"/>
              </a:rPr>
              <a:t>のパイプで、温度</a:t>
            </a:r>
            <a:r>
              <a:rPr lang="en-US" altLang="ja-JP" dirty="0">
                <a:solidFill>
                  <a:srgbClr val="0070C0"/>
                </a:solidFill>
                <a:latin typeface="Migu 1M" charset="-128"/>
                <a:ea typeface="Migu 1M" charset="-128"/>
                <a:cs typeface="Migu 1M" charset="-128"/>
              </a:rPr>
              <a:t> 60 </a:t>
            </a:r>
            <a:r>
              <a:rPr lang="ja-JP" altLang="en-US" dirty="0">
                <a:solidFill>
                  <a:srgbClr val="0070C0"/>
                </a:solidFill>
                <a:latin typeface="Migu 1M" charset="-128"/>
                <a:ea typeface="Migu 1M" charset="-128"/>
                <a:cs typeface="Migu 1M" charset="-128"/>
              </a:rPr>
              <a:t>℃、圧力</a:t>
            </a:r>
            <a:r>
              <a:rPr lang="en-US" altLang="ja-JP" dirty="0">
                <a:solidFill>
                  <a:srgbClr val="0070C0"/>
                </a:solidFill>
                <a:latin typeface="Migu 1M" charset="-128"/>
                <a:ea typeface="Migu 1M" charset="-128"/>
                <a:cs typeface="Migu 1M" charset="-128"/>
              </a:rPr>
              <a:t> 115 </a:t>
            </a:r>
            <a:r>
              <a:rPr lang="en-US" altLang="ja-JP" dirty="0" err="1">
                <a:solidFill>
                  <a:srgbClr val="0070C0"/>
                </a:solidFill>
                <a:latin typeface="Migu 1M" charset="-128"/>
                <a:ea typeface="Migu 1M" charset="-128"/>
                <a:cs typeface="Migu 1M" charset="-128"/>
              </a:rPr>
              <a:t>kPa</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の温水源と接続されている。</a:t>
            </a:r>
            <a:endParaRPr lang="en-US" altLang="ja-JP" dirty="0">
              <a:solidFill>
                <a:srgbClr val="0070C0"/>
              </a:solidFill>
              <a:latin typeface="Migu 1M" charset="-128"/>
              <a:ea typeface="Migu 1M" charset="-128"/>
              <a:cs typeface="Migu 1M" charset="-128"/>
            </a:endParaRPr>
          </a:p>
        </p:txBody>
      </p:sp>
      <p:sp>
        <p:nvSpPr>
          <p:cNvPr id="29" name="フッター プレースホルダー 2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397045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115</a:t>
            </a:fld>
            <a:endParaRPr lang="ja-JP" altLang="en-US"/>
          </a:p>
        </p:txBody>
      </p:sp>
      <p:pic>
        <p:nvPicPr>
          <p:cNvPr id="7" name="図 6"/>
          <p:cNvPicPr>
            <a:picLocks noChangeAspect="1"/>
          </p:cNvPicPr>
          <p:nvPr/>
        </p:nvPicPr>
        <p:blipFill>
          <a:blip r:embed="rId2"/>
          <a:stretch>
            <a:fillRect/>
          </a:stretch>
        </p:blipFill>
        <p:spPr>
          <a:xfrm>
            <a:off x="708416" y="1769308"/>
            <a:ext cx="6595110" cy="4107558"/>
          </a:xfrm>
          <a:prstGeom prst="rect">
            <a:avLst/>
          </a:prstGeom>
        </p:spPr>
      </p:pic>
      <p:sp>
        <p:nvSpPr>
          <p:cNvPr id="8" name="テキスト ボックス 7"/>
          <p:cNvSpPr txBox="1"/>
          <p:nvPr/>
        </p:nvSpPr>
        <p:spPr>
          <a:xfrm>
            <a:off x="594361" y="1565477"/>
            <a:ext cx="2034540" cy="923330"/>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p = 115000 [Pa]</a:t>
            </a:r>
          </a:p>
          <a:p>
            <a:r>
              <a:rPr lang="en-US" altLang="ja-JP" dirty="0">
                <a:latin typeface="Migu 1M" charset="-128"/>
                <a:ea typeface="Migu 1M" charset="-128"/>
                <a:cs typeface="Migu 1M" charset="-128"/>
              </a:rPr>
              <a:t>T = 333.15 [K]</a:t>
            </a:r>
          </a:p>
          <a:p>
            <a:r>
              <a:rPr kumimoji="1" lang="en-US" altLang="ja-JP" dirty="0" err="1">
                <a:latin typeface="Migu 1M" charset="-128"/>
                <a:ea typeface="Migu 1M" charset="-128"/>
                <a:cs typeface="Migu 1M" charset="-128"/>
              </a:rPr>
              <a:t>nPorts</a:t>
            </a:r>
            <a:r>
              <a:rPr kumimoji="1" lang="en-US" altLang="ja-JP" dirty="0">
                <a:latin typeface="Migu 1M" charset="-128"/>
                <a:ea typeface="Migu 1M" charset="-128"/>
                <a:cs typeface="Migu 1M" charset="-128"/>
              </a:rPr>
              <a:t> = 1</a:t>
            </a:r>
            <a:endParaRPr kumimoji="1" lang="ja-JP" altLang="en-US" dirty="0">
              <a:latin typeface="Migu 1M" charset="-128"/>
              <a:ea typeface="Migu 1M" charset="-128"/>
              <a:cs typeface="Migu 1M" charset="-128"/>
            </a:endParaRPr>
          </a:p>
        </p:txBody>
      </p:sp>
      <p:sp>
        <p:nvSpPr>
          <p:cNvPr id="9" name="テキスト ボックス 8"/>
          <p:cNvSpPr txBox="1"/>
          <p:nvPr/>
        </p:nvSpPr>
        <p:spPr>
          <a:xfrm>
            <a:off x="1369696" y="4101212"/>
            <a:ext cx="2518410" cy="646331"/>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length = 1 [m]</a:t>
            </a:r>
          </a:p>
          <a:p>
            <a:r>
              <a:rPr lang="en-US" altLang="ja-JP" dirty="0">
                <a:latin typeface="Migu 1M" charset="-128"/>
                <a:ea typeface="Migu 1M" charset="-128"/>
                <a:cs typeface="Migu 1M" charset="-128"/>
              </a:rPr>
              <a:t>diameter = 0.014 [m]</a:t>
            </a:r>
            <a:endParaRPr kumimoji="1" lang="ja-JP" altLang="en-US" dirty="0">
              <a:latin typeface="Migu 1M" charset="-128"/>
              <a:ea typeface="Migu 1M" charset="-128"/>
              <a:cs typeface="Migu 1M" charset="-128"/>
            </a:endParaRPr>
          </a:p>
        </p:txBody>
      </p:sp>
      <p:sp>
        <p:nvSpPr>
          <p:cNvPr id="10" name="テキスト ボックス 9"/>
          <p:cNvSpPr txBox="1"/>
          <p:nvPr/>
        </p:nvSpPr>
        <p:spPr>
          <a:xfrm>
            <a:off x="5034479" y="392678"/>
            <a:ext cx="3640457" cy="2308324"/>
          </a:xfrm>
          <a:prstGeom prst="rect">
            <a:avLst/>
          </a:prstGeom>
          <a:noFill/>
          <a:ln>
            <a:solidFill>
              <a:schemeClr val="accent1"/>
            </a:solidFill>
          </a:ln>
        </p:spPr>
        <p:txBody>
          <a:bodyPr wrap="square" rtlCol="0">
            <a:spAutoFit/>
          </a:bodyPr>
          <a:lstStyle/>
          <a:p>
            <a:r>
              <a:rPr lang="en-US" altLang="ja-JP" dirty="0">
                <a:latin typeface="Migu 1M" charset="-128"/>
                <a:ea typeface="Migu 1M" charset="-128"/>
                <a:cs typeface="Migu 1M" charset="-128"/>
              </a:rPr>
              <a:t>height = 1 [m]</a:t>
            </a:r>
          </a:p>
          <a:p>
            <a:r>
              <a:rPr kumimoji="1" lang="en-US" altLang="ja-JP" dirty="0" err="1">
                <a:latin typeface="Migu 1M" charset="-128"/>
                <a:ea typeface="Migu 1M" charset="-128"/>
                <a:cs typeface="Migu 1M" charset="-128"/>
              </a:rPr>
              <a:t>crossArea</a:t>
            </a:r>
            <a:r>
              <a:rPr kumimoji="1" lang="en-US" altLang="ja-JP" dirty="0">
                <a:latin typeface="Migu 1M" charset="-128"/>
                <a:ea typeface="Migu 1M" charset="-128"/>
                <a:cs typeface="Migu 1M" charset="-128"/>
              </a:rPr>
              <a:t> = 1 [m2]</a:t>
            </a:r>
          </a:p>
          <a:p>
            <a:r>
              <a:rPr lang="en-US" altLang="ja-JP" dirty="0" err="1">
                <a:latin typeface="Migu 1M" charset="-128"/>
                <a:ea typeface="Migu 1M" charset="-128"/>
                <a:cs typeface="Migu 1M" charset="-128"/>
              </a:rPr>
              <a:t>nPorts</a:t>
            </a:r>
            <a:r>
              <a:rPr lang="en-US" altLang="ja-JP" dirty="0">
                <a:latin typeface="Migu 1M" charset="-128"/>
                <a:ea typeface="Migu 1M" charset="-128"/>
                <a:cs typeface="Migu 1M" charset="-128"/>
              </a:rPr>
              <a:t> = 3</a:t>
            </a:r>
          </a:p>
          <a:p>
            <a:r>
              <a:rPr kumimoji="1" lang="en-US" altLang="ja-JP" dirty="0" err="1">
                <a:latin typeface="Migu 1M" charset="-128"/>
                <a:ea typeface="Migu 1M" charset="-128"/>
                <a:cs typeface="Migu 1M" charset="-128"/>
              </a:rPr>
              <a:t>use_portsData</a:t>
            </a:r>
            <a:r>
              <a:rPr kumimoji="1" lang="en-US" altLang="ja-JP" dirty="0">
                <a:latin typeface="Migu 1M" charset="-128"/>
                <a:ea typeface="Migu 1M" charset="-128"/>
                <a:cs typeface="Migu 1M" charset="-128"/>
              </a:rPr>
              <a:t> = true</a:t>
            </a:r>
          </a:p>
          <a:p>
            <a:r>
              <a:rPr lang="en-US" altLang="ja-JP" dirty="0" err="1">
                <a:latin typeface="Migu 1M" charset="-128"/>
                <a:ea typeface="Migu 1M" charset="-128"/>
                <a:cs typeface="Migu 1M" charset="-128"/>
              </a:rPr>
              <a:t>energyDynamics</a:t>
            </a:r>
            <a:r>
              <a:rPr lang="en-US" altLang="ja-JP" dirty="0">
                <a:latin typeface="Migu 1M" charset="-128"/>
                <a:ea typeface="Migu 1M" charset="-128"/>
                <a:cs typeface="Migu 1M" charset="-128"/>
              </a:rPr>
              <a:t> = </a:t>
            </a:r>
            <a:r>
              <a:rPr lang="en-US" altLang="ja-JP" dirty="0" err="1">
                <a:latin typeface="Migu 1M" charset="-128"/>
                <a:ea typeface="Migu 1M" charset="-128"/>
                <a:cs typeface="Migu 1M" charset="-128"/>
              </a:rPr>
              <a:t>FixedInitial</a:t>
            </a:r>
            <a:endParaRPr lang="en-US" altLang="ja-JP" dirty="0">
              <a:latin typeface="Migu 1M" charset="-128"/>
              <a:ea typeface="Migu 1M" charset="-128"/>
              <a:cs typeface="Migu 1M" charset="-128"/>
            </a:endParaRPr>
          </a:p>
          <a:p>
            <a:r>
              <a:rPr kumimoji="1" lang="en-US" altLang="ja-JP" dirty="0" err="1">
                <a:latin typeface="Migu 1M" charset="-128"/>
                <a:ea typeface="Migu 1M" charset="-128"/>
                <a:cs typeface="Migu 1M" charset="-128"/>
              </a:rPr>
              <a:t>massDynamics</a:t>
            </a:r>
            <a:r>
              <a:rPr kumimoji="1" lang="en-US" altLang="ja-JP" dirty="0">
                <a:latin typeface="Migu 1M" charset="-128"/>
                <a:ea typeface="Migu 1M" charset="-128"/>
                <a:cs typeface="Migu 1M" charset="-128"/>
              </a:rPr>
              <a:t> = </a:t>
            </a:r>
            <a:r>
              <a:rPr kumimoji="1" lang="en-US" altLang="ja-JP" dirty="0" err="1">
                <a:latin typeface="Migu 1M" charset="-128"/>
                <a:ea typeface="Migu 1M" charset="-128"/>
                <a:cs typeface="Migu 1M" charset="-128"/>
              </a:rPr>
              <a:t>FixedInitial</a:t>
            </a:r>
            <a:endParaRPr kumimoji="1" lang="en-US" altLang="ja-JP" dirty="0">
              <a:latin typeface="Migu 1M" charset="-128"/>
              <a:ea typeface="Migu 1M" charset="-128"/>
              <a:cs typeface="Migu 1M" charset="-128"/>
            </a:endParaRPr>
          </a:p>
          <a:p>
            <a:r>
              <a:rPr lang="en-US" altLang="ja-JP" dirty="0" err="1">
                <a:latin typeface="Migu 1M" charset="-128"/>
                <a:ea typeface="Migu 1M" charset="-128"/>
                <a:cs typeface="Migu 1M" charset="-128"/>
              </a:rPr>
              <a:t>level_start</a:t>
            </a:r>
            <a:r>
              <a:rPr lang="en-US" altLang="ja-JP" dirty="0">
                <a:latin typeface="Migu 1M" charset="-128"/>
                <a:ea typeface="Migu 1M" charset="-128"/>
                <a:cs typeface="Migu 1M" charset="-128"/>
              </a:rPr>
              <a:t> = 0.2 [m]</a:t>
            </a:r>
          </a:p>
          <a:p>
            <a:r>
              <a:rPr kumimoji="1" lang="en-US" altLang="ja-JP" dirty="0" err="1">
                <a:latin typeface="Migu 1M" charset="-128"/>
                <a:ea typeface="Migu 1M" charset="-128"/>
                <a:cs typeface="Migu 1M" charset="-128"/>
              </a:rPr>
              <a:t>T_start</a:t>
            </a:r>
            <a:r>
              <a:rPr kumimoji="1" lang="en-US" altLang="ja-JP" dirty="0">
                <a:latin typeface="Migu 1M" charset="-128"/>
                <a:ea typeface="Migu 1M" charset="-128"/>
                <a:cs typeface="Migu 1M" charset="-128"/>
              </a:rPr>
              <a:t> = 293.15 [K]</a:t>
            </a:r>
            <a:endParaRPr kumimoji="1" lang="ja-JP" altLang="en-US" dirty="0">
              <a:latin typeface="Migu 1M" charset="-128"/>
              <a:ea typeface="Migu 1M" charset="-128"/>
              <a:cs typeface="Migu 1M" charset="-128"/>
            </a:endParaRPr>
          </a:p>
        </p:txBody>
      </p:sp>
      <p:sp>
        <p:nvSpPr>
          <p:cNvPr id="11" name="正方形/長方形 10"/>
          <p:cNvSpPr/>
          <p:nvPr/>
        </p:nvSpPr>
        <p:spPr>
          <a:xfrm>
            <a:off x="478586" y="5156022"/>
            <a:ext cx="5970270" cy="1200329"/>
          </a:xfrm>
          <a:prstGeom prst="rect">
            <a:avLst/>
          </a:prstGeom>
          <a:ln>
            <a:solidFill>
              <a:schemeClr val="accent1"/>
            </a:solidFill>
          </a:ln>
        </p:spPr>
        <p:txBody>
          <a:bodyPr wrap="square">
            <a:spAutoFit/>
          </a:bodyPr>
          <a:lstStyle/>
          <a:p>
            <a:r>
              <a:rPr lang="en-US" altLang="ja-JP" dirty="0" err="1">
                <a:latin typeface="Migu 1M" charset="-128"/>
                <a:ea typeface="Migu 1M" charset="-128"/>
                <a:cs typeface="Migu 1M" charset="-128"/>
              </a:rPr>
              <a:t>portsData</a:t>
            </a:r>
            <a:r>
              <a:rPr lang="en-US" altLang="ja-JP" dirty="0">
                <a:latin typeface="Migu 1M" charset="-128"/>
                <a:ea typeface="Migu 1M" charset="-128"/>
                <a:cs typeface="Migu 1M" charset="-128"/>
              </a:rPr>
              <a:t> =</a:t>
            </a:r>
          </a:p>
          <a:p>
            <a:r>
              <a:rPr lang="ja-JP" altLang="en-US" dirty="0">
                <a:latin typeface="Migu 1M" charset="-128"/>
                <a:ea typeface="Migu 1M" charset="-128"/>
                <a:cs typeface="Migu 1M" charset="-128"/>
              </a:rPr>
              <a:t>{VesselPortsData(diameter = 0.014, height = 0.5), </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 </a:t>
            </a:r>
            <a:r>
              <a:rPr lang="ja-JP" altLang="en-US" dirty="0">
                <a:latin typeface="Migu 1M" charset="-128"/>
                <a:ea typeface="Migu 1M" charset="-128"/>
                <a:cs typeface="Migu 1M" charset="-128"/>
              </a:rPr>
              <a:t>VesselPortsData(diameter = 0.003),</a:t>
            </a:r>
            <a:endParaRPr lang="en-US" altLang="ja-JP" dirty="0">
              <a:latin typeface="Migu 1M" charset="-128"/>
              <a:ea typeface="Migu 1M" charset="-128"/>
              <a:cs typeface="Migu 1M" charset="-128"/>
            </a:endParaRPr>
          </a:p>
          <a:p>
            <a:r>
              <a:rPr lang="ja-JP" altLang="en-US" dirty="0">
                <a:latin typeface="Migu 1M" charset="-128"/>
                <a:ea typeface="Migu 1M" charset="-128"/>
                <a:cs typeface="Migu 1M" charset="-128"/>
              </a:rPr>
              <a:t> VesselPortsData(diameter = 0.05, height = 0.8)}</a:t>
            </a:r>
          </a:p>
        </p:txBody>
      </p:sp>
      <p:sp>
        <p:nvSpPr>
          <p:cNvPr id="12" name="テキスト ボックス 11"/>
          <p:cNvSpPr txBox="1"/>
          <p:nvPr/>
        </p:nvSpPr>
        <p:spPr>
          <a:xfrm>
            <a:off x="6323465" y="4424377"/>
            <a:ext cx="2518410" cy="646331"/>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length = 0.03 [m]</a:t>
            </a:r>
          </a:p>
          <a:p>
            <a:r>
              <a:rPr lang="en-US" altLang="ja-JP" dirty="0">
                <a:latin typeface="Migu 1M" charset="-128"/>
                <a:ea typeface="Migu 1M" charset="-128"/>
                <a:cs typeface="Migu 1M" charset="-128"/>
              </a:rPr>
              <a:t>diameter = 0.003 [m]</a:t>
            </a:r>
            <a:endParaRPr kumimoji="1" lang="ja-JP" altLang="en-US" dirty="0">
              <a:latin typeface="Migu 1M" charset="-128"/>
              <a:ea typeface="Migu 1M" charset="-128"/>
              <a:cs typeface="Migu 1M" charset="-128"/>
            </a:endParaRPr>
          </a:p>
        </p:txBody>
      </p:sp>
      <p:sp>
        <p:nvSpPr>
          <p:cNvPr id="13" name="テキスト ボックス 12"/>
          <p:cNvSpPr txBox="1"/>
          <p:nvPr/>
        </p:nvSpPr>
        <p:spPr>
          <a:xfrm>
            <a:off x="7398330" y="3227558"/>
            <a:ext cx="1348740" cy="369332"/>
          </a:xfrm>
          <a:prstGeom prst="rect">
            <a:avLst/>
          </a:prstGeom>
          <a:noFill/>
          <a:ln>
            <a:solidFill>
              <a:schemeClr val="accent1"/>
            </a:solidFill>
          </a:ln>
        </p:spPr>
        <p:txBody>
          <a:bodyPr wrap="square" rtlCol="0">
            <a:spAutoFit/>
          </a:bodyPr>
          <a:lstStyle/>
          <a:p>
            <a:r>
              <a:rPr kumimoji="1" lang="en-US" altLang="ja-JP" dirty="0" err="1">
                <a:latin typeface="Migu 1M" charset="-128"/>
                <a:ea typeface="Migu 1M" charset="-128"/>
                <a:cs typeface="Migu 1M" charset="-128"/>
              </a:rPr>
              <a:t>nPorts</a:t>
            </a:r>
            <a:r>
              <a:rPr kumimoji="1" lang="en-US" altLang="ja-JP" dirty="0">
                <a:latin typeface="Migu 1M" charset="-128"/>
                <a:ea typeface="Migu 1M" charset="-128"/>
                <a:cs typeface="Migu 1M" charset="-128"/>
              </a:rPr>
              <a:t> = 2</a:t>
            </a:r>
            <a:endParaRPr kumimoji="1" lang="ja-JP" altLang="en-US" dirty="0">
              <a:latin typeface="Migu 1M" charset="-128"/>
              <a:ea typeface="Migu 1M" charset="-128"/>
              <a:cs typeface="Migu 1M" charset="-128"/>
            </a:endParaRPr>
          </a:p>
        </p:txBody>
      </p:sp>
      <p:cxnSp>
        <p:nvCxnSpPr>
          <p:cNvPr id="15" name="直線矢印コネクタ 14"/>
          <p:cNvCxnSpPr>
            <a:stCxn id="10" idx="1"/>
          </p:cNvCxnSpPr>
          <p:nvPr/>
        </p:nvCxnSpPr>
        <p:spPr>
          <a:xfrm flipH="1">
            <a:off x="4381189" y="1546840"/>
            <a:ext cx="653290" cy="1465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3539490" y="3992880"/>
            <a:ext cx="552450" cy="1163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2247900" y="3688080"/>
            <a:ext cx="213360" cy="413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2" idx="1"/>
          </p:cNvCxnSpPr>
          <p:nvPr/>
        </p:nvCxnSpPr>
        <p:spPr>
          <a:xfrm flipH="1">
            <a:off x="5783580" y="4747543"/>
            <a:ext cx="539885" cy="159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3" idx="1"/>
          </p:cNvCxnSpPr>
          <p:nvPr/>
        </p:nvCxnSpPr>
        <p:spPr>
          <a:xfrm flipH="1" flipV="1">
            <a:off x="7033260" y="3381924"/>
            <a:ext cx="365070" cy="3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1369696" y="2512756"/>
            <a:ext cx="78104" cy="329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930226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116</a:t>
            </a:fld>
            <a:endParaRPr lang="ja-JP" altLang="en-US"/>
          </a:p>
        </p:txBody>
      </p:sp>
      <p:sp>
        <p:nvSpPr>
          <p:cNvPr id="5" name="正方形/長方形 4"/>
          <p:cNvSpPr/>
          <p:nvPr/>
        </p:nvSpPr>
        <p:spPr>
          <a:xfrm>
            <a:off x="628650" y="864000"/>
            <a:ext cx="7885350" cy="5047536"/>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WaterTank</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Modelica.Fluid.Vessels.BaseClasses.VesselPortsData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Modelica.Fluid.Vessels.OpenTank</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tank</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,crossArea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level_start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nPorts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3</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portsData</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 </a:t>
            </a:r>
            <a:r>
              <a:rPr lang="en-US" altLang="ja-JP" sz="1400" b="1" dirty="0">
                <a:solidFill>
                  <a:srgbClr val="000000"/>
                </a:solidFill>
                <a:latin typeface="Migu 1M" charset="-128"/>
                <a:ea typeface="Migu 1M" charset="-128"/>
                <a:cs typeface="Migu 1M" charset="-128"/>
              </a:rPr>
              <a:t>{</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0.014</a:t>
            </a:r>
            <a:r>
              <a:rPr lang="en-US" altLang="ja-JP" sz="1400" b="1" dirty="0">
                <a:solidFill>
                  <a:srgbClr val="000000"/>
                </a:solidFill>
                <a:latin typeface="Migu 1M" charset="-128"/>
                <a:ea typeface="Migu 1M" charset="-128"/>
                <a:cs typeface="Migu 1M" charset="-128"/>
              </a:rPr>
              <a:t>, height = </a:t>
            </a:r>
            <a:r>
              <a:rPr lang="en-US" altLang="ja-JP" sz="1400" b="1" dirty="0">
                <a:solidFill>
                  <a:srgbClr val="760078"/>
                </a:solidFill>
                <a:latin typeface="Migu 1M" charset="-128"/>
                <a:ea typeface="Migu 1M" charset="-128"/>
                <a:cs typeface="Migu 1M" charset="-128"/>
              </a:rPr>
              <a:t>0.5</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0.003</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0.05</a:t>
            </a:r>
            <a:r>
              <a:rPr lang="en-US" altLang="ja-JP" sz="1400" b="1" dirty="0">
                <a:solidFill>
                  <a:srgbClr val="000000"/>
                </a:solidFill>
                <a:latin typeface="Migu 1M" charset="-128"/>
                <a:ea typeface="Migu 1M" charset="-128"/>
                <a:cs typeface="Migu 1M" charset="-128"/>
              </a:rPr>
              <a:t>, height = </a:t>
            </a:r>
            <a:r>
              <a:rPr lang="en-US" altLang="ja-JP" sz="1400" b="1" dirty="0">
                <a:solidFill>
                  <a:srgbClr val="760078"/>
                </a:solidFill>
                <a:latin typeface="Migu 1M" charset="-128"/>
                <a:ea typeface="Migu 1M" charset="-128"/>
                <a:cs typeface="Migu 1M" charset="-128"/>
              </a:rPr>
              <a:t>0.8</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333.15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115000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hole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0.003</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0.03</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chemeClr val="accent2">
                    <a:lumMod val="50000"/>
                  </a:schemeClr>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chemeClr val="accent2">
                    <a:lumMod val="50000"/>
                  </a:schemeClr>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13301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117</a:t>
            </a:fld>
            <a:endParaRPr lang="ja-JP" altLang="en-US"/>
          </a:p>
        </p:txBody>
      </p:sp>
      <p:sp>
        <p:nvSpPr>
          <p:cNvPr id="5" name="正方形/長方形 4"/>
          <p:cNvSpPr/>
          <p:nvPr/>
        </p:nvSpPr>
        <p:spPr>
          <a:xfrm>
            <a:off x="629325" y="864000"/>
            <a:ext cx="7885350" cy="203132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3</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hole.port_b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hole.port_a</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WaterTank</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413887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5" name="スライド番号プレースホルダー 3"/>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igMix 1P" charset="-128"/>
                <a:ea typeface="MigMix 1P" charset="-128"/>
                <a:cs typeface="MigMix 1P"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50995213-D8F5-7C4E-8457-9B5C413FC424}" type="slidenum">
              <a:rPr lang="ja-JP" altLang="en-US" smtClean="0"/>
              <a:pPr/>
              <a:t>118</a:t>
            </a:fld>
            <a:endParaRPr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139791"/>
            <a:ext cx="3678967" cy="241558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742962"/>
            <a:ext cx="3678967" cy="2425803"/>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869" y="1171531"/>
            <a:ext cx="3731787" cy="2438644"/>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2869" y="3768961"/>
            <a:ext cx="3672656" cy="2399804"/>
          </a:xfrm>
          <a:prstGeom prst="rect">
            <a:avLst/>
          </a:prstGeom>
        </p:spPr>
      </p:pic>
      <p:sp>
        <p:nvSpPr>
          <p:cNvPr id="10" name="テキスト ボックス 9"/>
          <p:cNvSpPr txBox="1"/>
          <p:nvPr/>
        </p:nvSpPr>
        <p:spPr>
          <a:xfrm>
            <a:off x="3118653" y="2743200"/>
            <a:ext cx="86106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水位</a:t>
            </a:r>
          </a:p>
        </p:txBody>
      </p:sp>
      <p:sp>
        <p:nvSpPr>
          <p:cNvPr id="11" name="テキスト ボックス 10"/>
          <p:cNvSpPr txBox="1"/>
          <p:nvPr/>
        </p:nvSpPr>
        <p:spPr>
          <a:xfrm>
            <a:off x="7111533" y="2790855"/>
            <a:ext cx="86106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温度</a:t>
            </a:r>
          </a:p>
        </p:txBody>
      </p:sp>
      <p:sp>
        <p:nvSpPr>
          <p:cNvPr id="12" name="テキスト ボックス 11"/>
          <p:cNvSpPr txBox="1"/>
          <p:nvPr/>
        </p:nvSpPr>
        <p:spPr>
          <a:xfrm>
            <a:off x="890047" y="4324926"/>
            <a:ext cx="861060" cy="400110"/>
          </a:xfrm>
          <a:prstGeom prst="rect">
            <a:avLst/>
          </a:prstGeom>
          <a:noFill/>
        </p:spPr>
        <p:txBody>
          <a:bodyPr wrap="square" rtlCol="0">
            <a:spAutoFit/>
          </a:bodyPr>
          <a:lstStyle/>
          <a:p>
            <a:r>
              <a:rPr lang="ja-JP" altLang="en-US" sz="2000" dirty="0">
                <a:solidFill>
                  <a:srgbClr val="FF0000"/>
                </a:solidFill>
                <a:latin typeface="MigMix 1P" charset="-128"/>
                <a:ea typeface="MigMix 1P" charset="-128"/>
                <a:cs typeface="MigMix 1P" charset="-128"/>
              </a:rPr>
              <a:t>入口</a:t>
            </a:r>
            <a:endParaRPr kumimoji="1" lang="ja-JP" altLang="en-US" sz="2000" dirty="0">
              <a:solidFill>
                <a:srgbClr val="FF0000"/>
              </a:solidFill>
              <a:latin typeface="MigMix 1P" charset="-128"/>
              <a:ea typeface="MigMix 1P" charset="-128"/>
              <a:cs typeface="MigMix 1P" charset="-128"/>
            </a:endParaRPr>
          </a:p>
        </p:txBody>
      </p:sp>
      <p:sp>
        <p:nvSpPr>
          <p:cNvPr id="13" name="テキスト ボックス 12"/>
          <p:cNvSpPr txBox="1"/>
          <p:nvPr/>
        </p:nvSpPr>
        <p:spPr>
          <a:xfrm>
            <a:off x="2255520" y="4768808"/>
            <a:ext cx="861060" cy="400110"/>
          </a:xfrm>
          <a:prstGeom prst="rect">
            <a:avLst/>
          </a:prstGeom>
          <a:noFill/>
        </p:spPr>
        <p:txBody>
          <a:bodyPr wrap="square" rtlCol="0">
            <a:spAutoFit/>
          </a:bodyPr>
          <a:lstStyle/>
          <a:p>
            <a:r>
              <a:rPr lang="ja-JP" altLang="en-US" sz="2000" dirty="0">
                <a:solidFill>
                  <a:srgbClr val="00B050"/>
                </a:solidFill>
                <a:latin typeface="MigMix 1P" charset="-128"/>
                <a:ea typeface="MigMix 1P" charset="-128"/>
                <a:cs typeface="MigMix 1P" charset="-128"/>
              </a:rPr>
              <a:t>出口</a:t>
            </a:r>
            <a:endParaRPr kumimoji="1" lang="ja-JP" altLang="en-US" sz="2000" dirty="0">
              <a:solidFill>
                <a:srgbClr val="00B050"/>
              </a:solidFill>
              <a:latin typeface="MigMix 1P" charset="-128"/>
              <a:ea typeface="MigMix 1P" charset="-128"/>
              <a:cs typeface="MigMix 1P" charset="-128"/>
            </a:endParaRPr>
          </a:p>
        </p:txBody>
      </p:sp>
      <p:sp>
        <p:nvSpPr>
          <p:cNvPr id="14" name="テキスト ボックス 13"/>
          <p:cNvSpPr txBox="1"/>
          <p:nvPr/>
        </p:nvSpPr>
        <p:spPr>
          <a:xfrm>
            <a:off x="1607073" y="5550827"/>
            <a:ext cx="861060" cy="400110"/>
          </a:xfrm>
          <a:prstGeom prst="rect">
            <a:avLst/>
          </a:prstGeom>
          <a:noFill/>
        </p:spPr>
        <p:txBody>
          <a:bodyPr wrap="square" rtlCol="0">
            <a:spAutoFit/>
          </a:bodyPr>
          <a:lstStyle/>
          <a:p>
            <a:r>
              <a:rPr lang="ja-JP" altLang="en-US" sz="2000" dirty="0">
                <a:solidFill>
                  <a:srgbClr val="0432FF"/>
                </a:solidFill>
                <a:latin typeface="MigMix 1P" charset="-128"/>
                <a:ea typeface="MigMix 1P" charset="-128"/>
                <a:cs typeface="MigMix 1P" charset="-128"/>
              </a:rPr>
              <a:t>穴</a:t>
            </a:r>
            <a:endParaRPr kumimoji="1" lang="ja-JP" altLang="en-US" sz="2000"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1333256" y="5132944"/>
            <a:ext cx="1257300" cy="400110"/>
          </a:xfrm>
          <a:prstGeom prst="rect">
            <a:avLst/>
          </a:prstGeom>
          <a:noFill/>
        </p:spPr>
        <p:txBody>
          <a:bodyPr wrap="square" rtlCol="0">
            <a:spAutoFit/>
          </a:bodyPr>
          <a:lstStyle/>
          <a:p>
            <a:r>
              <a:rPr lang="ja-JP" altLang="en-US" sz="2000">
                <a:latin typeface="MigMix 1P" charset="-128"/>
                <a:ea typeface="MigMix 1P" charset="-128"/>
                <a:cs typeface="MigMix 1P" charset="-128"/>
              </a:rPr>
              <a:t>質量流量</a:t>
            </a:r>
            <a:endParaRPr kumimoji="1" lang="ja-JP" altLang="en-US" sz="2000" dirty="0">
              <a:latin typeface="MigMix 1P" charset="-128"/>
              <a:ea typeface="MigMix 1P" charset="-128"/>
              <a:cs typeface="MigMix 1P" charset="-128"/>
            </a:endParaRPr>
          </a:p>
        </p:txBody>
      </p:sp>
      <p:sp>
        <p:nvSpPr>
          <p:cNvPr id="16" name="テキスト ボックス 15"/>
          <p:cNvSpPr txBox="1"/>
          <p:nvPr/>
        </p:nvSpPr>
        <p:spPr>
          <a:xfrm>
            <a:off x="6599742" y="5287902"/>
            <a:ext cx="1257300" cy="400110"/>
          </a:xfrm>
          <a:prstGeom prst="rect">
            <a:avLst/>
          </a:prstGeom>
          <a:noFill/>
        </p:spPr>
        <p:txBody>
          <a:bodyPr wrap="square" rtlCol="0">
            <a:spAutoFit/>
          </a:bodyPr>
          <a:lstStyle/>
          <a:p>
            <a:r>
              <a:rPr lang="ja-JP" altLang="en-US" sz="2000">
                <a:latin typeface="MigMix 1P" charset="-128"/>
                <a:ea typeface="MigMix 1P" charset="-128"/>
                <a:cs typeface="MigMix 1P" charset="-128"/>
              </a:rPr>
              <a:t>穴の流速</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628650" y="771421"/>
            <a:ext cx="312420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8" name="スライド番号プレースホルダー 17"/>
          <p:cNvSpPr>
            <a:spLocks noGrp="1"/>
          </p:cNvSpPr>
          <p:nvPr>
            <p:ph type="sldNum" sz="quarter" idx="12"/>
          </p:nvPr>
        </p:nvSpPr>
        <p:spPr/>
        <p:txBody>
          <a:bodyPr/>
          <a:lstStyle/>
          <a:p>
            <a:fld id="{522546E2-FFC9-E74A-B833-4B01CD764E6B}" type="slidenum">
              <a:rPr lang="ja-JP" altLang="en-US" smtClean="0"/>
              <a:pPr/>
              <a:t>118</a:t>
            </a:fld>
            <a:endParaRPr lang="ja-JP" altLang="en-US"/>
          </a:p>
        </p:txBody>
      </p:sp>
    </p:spTree>
    <p:extLst>
      <p:ext uri="{BB962C8B-B14F-4D97-AF65-F5344CB8AC3E}">
        <p14:creationId xmlns:p14="http://schemas.microsoft.com/office/powerpoint/2010/main" val="19458778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60000"/>
            <a:ext cx="8049180" cy="1080000"/>
          </a:xfrm>
        </p:spPr>
        <p:txBody>
          <a:bodyPr>
            <a:normAutofit/>
          </a:bodyPr>
          <a:lstStyle/>
          <a:p>
            <a:r>
              <a:rPr kumimoji="1" lang="en-US" altLang="ja-JP" sz="4400" dirty="0"/>
              <a:t>FluidExample6</a:t>
            </a:r>
            <a:br>
              <a:rPr kumimoji="1" lang="en-US" altLang="ja-JP" dirty="0"/>
            </a:br>
            <a:r>
              <a:rPr kumimoji="1" lang="en-US" altLang="ja-JP" sz="2700" dirty="0" err="1"/>
              <a:t>HeatTransfer</a:t>
            </a:r>
            <a:r>
              <a:rPr kumimoji="1" lang="en-US" altLang="ja-JP" sz="2700" dirty="0"/>
              <a:t> </a:t>
            </a:r>
            <a:r>
              <a:rPr kumimoji="1" lang="ja-JP" altLang="en-US" sz="2700"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119</a:t>
            </a:fld>
            <a:endParaRPr lang="ja-JP" altLang="en-US"/>
          </a:p>
        </p:txBody>
      </p:sp>
      <p:grpSp>
        <p:nvGrpSpPr>
          <p:cNvPr id="6" name="図形グループ 5"/>
          <p:cNvGrpSpPr/>
          <p:nvPr/>
        </p:nvGrpSpPr>
        <p:grpSpPr>
          <a:xfrm>
            <a:off x="593194" y="3715689"/>
            <a:ext cx="3396152" cy="1456390"/>
            <a:chOff x="6818172" y="2448000"/>
            <a:chExt cx="4363656" cy="2400673"/>
          </a:xfrm>
        </p:grpSpPr>
        <p:sp>
          <p:nvSpPr>
            <p:cNvPr id="7" name="正方形/長方形 6"/>
            <p:cNvSpPr/>
            <p:nvPr/>
          </p:nvSpPr>
          <p:spPr>
            <a:xfrm>
              <a:off x="684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正方形/長方形 7"/>
            <p:cNvSpPr/>
            <p:nvPr/>
          </p:nvSpPr>
          <p:spPr>
            <a:xfrm>
              <a:off x="684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684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716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756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828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900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972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1044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756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828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900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972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1044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756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828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900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1044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5" name="正方形/長方形 24"/>
            <p:cNvSpPr/>
            <p:nvPr/>
          </p:nvSpPr>
          <p:spPr>
            <a:xfrm>
              <a:off x="972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788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860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932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1004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0" name="正方形/長方形 29"/>
            <p:cNvSpPr/>
            <p:nvPr/>
          </p:nvSpPr>
          <p:spPr>
            <a:xfrm>
              <a:off x="1076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1" name="右中かっこ 30"/>
            <p:cNvSpPr/>
            <p:nvPr/>
          </p:nvSpPr>
          <p:spPr>
            <a:xfrm rot="5400000">
              <a:off x="8787256" y="1745950"/>
              <a:ext cx="425487" cy="43636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32" name="テキスト ボックス 31"/>
                <p:cNvSpPr txBox="1"/>
                <p:nvPr/>
              </p:nvSpPr>
              <p:spPr>
                <a:xfrm>
                  <a:off x="8442495" y="4189143"/>
                  <a:ext cx="1107035" cy="65953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charset="0"/>
                        </a:rPr>
                        <m:t>𝑛</m:t>
                      </m:r>
                    </m:oMath>
                  </a14:m>
                  <a:r>
                    <a:rPr kumimoji="1" lang="en-US" altLang="ja-JP" sz="2000" dirty="0">
                      <a:latin typeface="MigMix 1P" panose="020B0502020203020207" pitchFamily="34" charset="-128"/>
                    </a:rPr>
                    <a:t> </a:t>
                  </a:r>
                  <a:r>
                    <a:rPr kumimoji="1" lang="ja-JP" altLang="en-US" sz="2000" dirty="0">
                      <a:latin typeface="MigMix 1P" panose="020B0502020203020207" pitchFamily="34" charset="-128"/>
                    </a:rPr>
                    <a:t>個</a:t>
                  </a: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8442495" y="4189143"/>
                  <a:ext cx="1107035" cy="659530"/>
                </a:xfrm>
                <a:prstGeom prst="rect">
                  <a:avLst/>
                </a:prstGeom>
                <a:blipFill>
                  <a:blip r:embed="rId2"/>
                  <a:stretch>
                    <a:fillRect t="-6250" b="-28125"/>
                  </a:stretch>
                </a:blipFill>
              </p:spPr>
              <p:txBody>
                <a:bodyPr/>
                <a:lstStyle/>
                <a:p>
                  <a:r>
                    <a:rPr lang="ja-JP" altLang="en-US">
                      <a:noFill/>
                    </a:rPr>
                    <a:t> </a:t>
                  </a:r>
                </a:p>
              </p:txBody>
            </p:sp>
          </mc:Fallback>
        </mc:AlternateContent>
      </p:grpSp>
      <p:sp>
        <p:nvSpPr>
          <p:cNvPr id="33" name="テキスト ボックス 32"/>
          <p:cNvSpPr txBox="1"/>
          <p:nvPr/>
        </p:nvSpPr>
        <p:spPr>
          <a:xfrm>
            <a:off x="940179" y="2798276"/>
            <a:ext cx="1655850" cy="400110"/>
          </a:xfrm>
          <a:prstGeom prst="rect">
            <a:avLst/>
          </a:prstGeom>
          <a:noFill/>
        </p:spPr>
        <p:txBody>
          <a:bodyPr wrap="square" rtlCol="0">
            <a:spAutoFit/>
          </a:bodyPr>
          <a:lstStyle/>
          <a:p>
            <a:r>
              <a:rPr lang="en-US" altLang="ja-JP" sz="2000">
                <a:latin typeface="MigMix 1P" charset="-128"/>
                <a:ea typeface="MigMix 1P" charset="-128"/>
                <a:cs typeface="MigMix 1P" charset="-128"/>
              </a:rPr>
              <a:t>heatPorts</a:t>
            </a:r>
            <a:endParaRPr kumimoji="1" lang="ja-JP" altLang="en-US" sz="2000" dirty="0">
              <a:latin typeface="MigMix 1P" charset="-128"/>
              <a:ea typeface="MigMix 1P" charset="-128"/>
              <a:cs typeface="MigMix 1P" charset="-128"/>
            </a:endParaRPr>
          </a:p>
        </p:txBody>
      </p:sp>
      <p:sp>
        <p:nvSpPr>
          <p:cNvPr id="34" name="テキスト ボックス 33"/>
          <p:cNvSpPr txBox="1"/>
          <p:nvPr/>
        </p:nvSpPr>
        <p:spPr>
          <a:xfrm>
            <a:off x="1042780" y="5438341"/>
            <a:ext cx="1246671"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流体領域</a:t>
            </a:r>
            <a:endParaRPr kumimoji="1" lang="ja-JP" altLang="en-US" sz="2000" dirty="0">
              <a:latin typeface="MigMix 1P" charset="-128"/>
              <a:ea typeface="MigMix 1P" charset="-128"/>
              <a:cs typeface="MigMix 1P" charset="-128"/>
            </a:endParaRPr>
          </a:p>
        </p:txBody>
      </p:sp>
      <p:cxnSp>
        <p:nvCxnSpPr>
          <p:cNvPr id="35" name="直線矢印コネクタ 34"/>
          <p:cNvCxnSpPr/>
          <p:nvPr/>
        </p:nvCxnSpPr>
        <p:spPr>
          <a:xfrm flipV="1">
            <a:off x="1559040" y="4366006"/>
            <a:ext cx="507753" cy="1064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endCxn id="10" idx="0"/>
          </p:cNvCxnSpPr>
          <p:nvPr/>
        </p:nvCxnSpPr>
        <p:spPr>
          <a:xfrm flipH="1">
            <a:off x="890363" y="3151939"/>
            <a:ext cx="628908" cy="56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endCxn id="26" idx="0"/>
          </p:cNvCxnSpPr>
          <p:nvPr/>
        </p:nvCxnSpPr>
        <p:spPr>
          <a:xfrm flipH="1">
            <a:off x="1450726" y="3164728"/>
            <a:ext cx="34277" cy="550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485003" y="3160323"/>
            <a:ext cx="508506" cy="502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079869" y="3450093"/>
            <a:ext cx="606181" cy="369332"/>
          </a:xfrm>
          <a:prstGeom prst="rect">
            <a:avLst/>
          </a:prstGeom>
          <a:noFill/>
        </p:spPr>
        <p:txBody>
          <a:bodyPr wrap="squar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40" name="テキスト ボックス 39"/>
          <p:cNvSpPr txBox="1"/>
          <p:nvPr/>
        </p:nvSpPr>
        <p:spPr>
          <a:xfrm>
            <a:off x="3976064" y="3164728"/>
            <a:ext cx="1167008"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伝熱面</a:t>
            </a:r>
          </a:p>
        </p:txBody>
      </p:sp>
      <p:cxnSp>
        <p:nvCxnSpPr>
          <p:cNvPr id="41" name="直線矢印コネクタ 40"/>
          <p:cNvCxnSpPr/>
          <p:nvPr/>
        </p:nvCxnSpPr>
        <p:spPr>
          <a:xfrm flipH="1">
            <a:off x="3814593" y="3502259"/>
            <a:ext cx="292037" cy="453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2624047" y="2791438"/>
            <a:ext cx="332952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断熱層</a:t>
            </a:r>
            <a:r>
              <a:rPr kumimoji="1" lang="en-US" altLang="ja-JP" sz="2000" dirty="0">
                <a:latin typeface="MigMix 1P" charset="-128"/>
                <a:ea typeface="MigMix 1P" charset="-128"/>
                <a:cs typeface="MigMix 1P" charset="-128"/>
              </a:rPr>
              <a:t>(thermal isolation)</a:t>
            </a:r>
            <a:endParaRPr kumimoji="1" lang="ja-JP" altLang="en-US" sz="2000" dirty="0">
              <a:latin typeface="MigMix 1P" charset="-128"/>
              <a:ea typeface="MigMix 1P" charset="-128"/>
              <a:cs typeface="MigMix 1P" charset="-128"/>
            </a:endParaRPr>
          </a:p>
        </p:txBody>
      </p:sp>
      <p:cxnSp>
        <p:nvCxnSpPr>
          <p:cNvPr id="43" name="直線矢印コネクタ 42"/>
          <p:cNvCxnSpPr/>
          <p:nvPr/>
        </p:nvCxnSpPr>
        <p:spPr>
          <a:xfrm flipH="1">
            <a:off x="3268071" y="3151939"/>
            <a:ext cx="459687" cy="727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正方形/長方形 43"/>
              <p:cNvSpPr/>
              <p:nvPr/>
            </p:nvSpPr>
            <p:spPr>
              <a:xfrm>
                <a:off x="628650" y="1843056"/>
                <a:ext cx="8072712" cy="1015663"/>
              </a:xfrm>
              <a:prstGeom prst="rect">
                <a:avLst/>
              </a:prstGeom>
            </p:spPr>
            <p:txBody>
              <a:bodyPr wrap="square">
                <a:spAutoFit/>
              </a:bodyPr>
              <a:lstStyle/>
              <a:p>
                <a:pPr marL="285750" indent="-285750">
                  <a:buFont typeface="Arial" charset="0"/>
                  <a:buChar char="•"/>
                </a:pPr>
                <a:r>
                  <a:rPr lang="ja-JP" altLang="en-US" sz="2000" dirty="0">
                    <a:solidFill>
                      <a:srgbClr val="0070C0"/>
                    </a:solidFill>
                    <a:latin typeface="MigMix 1P" charset="-128"/>
                    <a:ea typeface="MigMix 1P" charset="-128"/>
                    <a:cs typeface="MigMix 1P" charset="-128"/>
                  </a:rPr>
                  <a:t>伝熱のベースモデル</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流体領域、伝熱面、断熱層を</a:t>
                </a:r>
                <a:r>
                  <a:rPr lang="en-US" altLang="ja-JP" sz="2000" dirty="0">
                    <a:solidFill>
                      <a:srgbClr val="0070C0"/>
                    </a:solidFill>
                    <a:latin typeface="MigMix 1P" charset="-128"/>
                    <a:ea typeface="MigMix 1P" charset="-128"/>
                    <a:cs typeface="MigMix 1P" charset="-128"/>
                  </a:rPr>
                  <a:t> </a:t>
                </a:r>
                <a14:m>
                  <m:oMath xmlns:m="http://schemas.openxmlformats.org/officeDocument/2006/math">
                    <m:r>
                      <a:rPr lang="en-US" altLang="ja-JP" sz="2000" i="1">
                        <a:solidFill>
                          <a:srgbClr val="0070C0"/>
                        </a:solidFill>
                        <a:latin typeface="Cambria Math" charset="0"/>
                        <a:ea typeface="Cambria Math" charset="0"/>
                        <a:cs typeface="Cambria Math" charset="0"/>
                      </a:rPr>
                      <m:t>𝑛</m:t>
                    </m:r>
                  </m:oMath>
                </a14:m>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個のセグメントに分割し流体に供給される熱量を計算する。</a:t>
                </a:r>
                <a:endParaRPr lang="ja-JP" altLang="en-US" sz="2000" dirty="0">
                  <a:latin typeface="MigMix 1P" panose="020B0502020203020207" pitchFamily="34" charset="-128"/>
                </a:endParaRPr>
              </a:p>
            </p:txBody>
          </p:sp>
        </mc:Choice>
        <mc:Fallback xmlns="">
          <p:sp>
            <p:nvSpPr>
              <p:cNvPr id="44" name="正方形/長方形 43"/>
              <p:cNvSpPr>
                <a:spLocks noRot="1" noChangeAspect="1" noMove="1" noResize="1" noEditPoints="1" noAdjustHandles="1" noChangeArrowheads="1" noChangeShapeType="1" noTextEdit="1"/>
              </p:cNvSpPr>
              <p:nvPr/>
            </p:nvSpPr>
            <p:spPr>
              <a:xfrm>
                <a:off x="628650" y="1843056"/>
                <a:ext cx="8072712" cy="1015663"/>
              </a:xfrm>
              <a:prstGeom prst="rect">
                <a:avLst/>
              </a:prstGeom>
              <a:blipFill>
                <a:blip r:embed="rId3"/>
                <a:stretch>
                  <a:fillRect l="-629" t="-2469" b="-8642"/>
                </a:stretch>
              </a:blipFill>
            </p:spPr>
            <p:txBody>
              <a:bodyPr/>
              <a:lstStyle/>
              <a:p>
                <a:r>
                  <a:rPr lang="ja-JP" altLang="en-US">
                    <a:noFill/>
                  </a:rPr>
                  <a:t> </a:t>
                </a:r>
              </a:p>
            </p:txBody>
          </p:sp>
        </mc:Fallback>
      </mc:AlternateContent>
      <p:grpSp>
        <p:nvGrpSpPr>
          <p:cNvPr id="45" name="図形グループ 44"/>
          <p:cNvGrpSpPr/>
          <p:nvPr/>
        </p:nvGrpSpPr>
        <p:grpSpPr>
          <a:xfrm>
            <a:off x="2493903" y="3276356"/>
            <a:ext cx="6054403" cy="3075998"/>
            <a:chOff x="4234579" y="2600521"/>
            <a:chExt cx="7033147" cy="3579994"/>
          </a:xfrm>
        </p:grpSpPr>
        <p:sp>
          <p:nvSpPr>
            <p:cNvPr id="46" name="正方形/長方形 45"/>
            <p:cNvSpPr/>
            <p:nvPr/>
          </p:nvSpPr>
          <p:spPr>
            <a:xfrm>
              <a:off x="7467339" y="3612050"/>
              <a:ext cx="2315092" cy="4183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7" name="正方形/長方形 46"/>
            <p:cNvSpPr/>
            <p:nvPr/>
          </p:nvSpPr>
          <p:spPr>
            <a:xfrm>
              <a:off x="8089500" y="3452074"/>
              <a:ext cx="266553" cy="5785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8" name="正方形/長方形 47"/>
            <p:cNvSpPr/>
            <p:nvPr/>
          </p:nvSpPr>
          <p:spPr>
            <a:xfrm>
              <a:off x="7467339" y="4035524"/>
              <a:ext cx="2327270" cy="939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9" name="正方形/長方形 48"/>
            <p:cNvSpPr/>
            <p:nvPr/>
          </p:nvSpPr>
          <p:spPr>
            <a:xfrm>
              <a:off x="7467339" y="4118764"/>
              <a:ext cx="2315092" cy="154898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50" name="テキスト ボックス 49"/>
                <p:cNvSpPr txBox="1"/>
                <p:nvPr/>
              </p:nvSpPr>
              <p:spPr>
                <a:xfrm>
                  <a:off x="4234579" y="4225371"/>
                  <a:ext cx="2859177" cy="429846"/>
                </a:xfrm>
                <a:prstGeom prst="rect">
                  <a:avLst/>
                </a:prstGeom>
                <a:noFill/>
                <a:ln>
                  <a:solidFill>
                    <a:schemeClr val="tx1"/>
                  </a:solidFill>
                </a:ln>
              </p:spPr>
              <p:txBody>
                <a:bodyPr wrap="square" rtlCol="0">
                  <a:spAutoFit/>
                </a:bodyPr>
                <a:lstStyle/>
                <a:p>
                  <a:r>
                    <a:rPr lang="ja-JP" altLang="en-US" dirty="0">
                      <a:latin typeface="MigMix 1P" charset="-128"/>
                      <a:ea typeface="MigMix 1P" charset="-128"/>
                      <a:cs typeface="MigMix 1P" charset="-128"/>
                    </a:rPr>
                    <a:t>熱透過率</a:t>
                  </a:r>
                  <a:r>
                    <a:rPr lang="en-US" altLang="ja-JP" dirty="0">
                      <a:latin typeface="MigMix 1P" charset="-128"/>
                      <a:ea typeface="MigMix 1P" charset="-128"/>
                      <a:cs typeface="MigMix 1P" charset="-128"/>
                    </a:rPr>
                    <a:t> </a:t>
                  </a:r>
                  <a14:m>
                    <m:oMath xmlns:m="http://schemas.openxmlformats.org/officeDocument/2006/math">
                      <m:r>
                        <a:rPr lang="en-US" altLang="ja-JP" i="1">
                          <a:latin typeface="Cambria Math" charset="0"/>
                        </a:rPr>
                        <m:t>𝑘</m:t>
                      </m:r>
                    </m:oMath>
                  </a14:m>
                  <a:r>
                    <a:rPr lang="en-US" altLang="ja-JP" dirty="0">
                      <a:latin typeface="MigMix 1P" panose="020B0502020203020207" pitchFamily="34" charset="-128"/>
                    </a:rPr>
                    <a:t> </a:t>
                  </a:r>
                  <a:r>
                    <a:rPr lang="en-US" altLang="ja-JP" dirty="0">
                      <a:latin typeface="MigMix 1P" charset="-128"/>
                      <a:ea typeface="MigMix 1P" charset="-128"/>
                      <a:cs typeface="MigMix 1P" charset="-128"/>
                    </a:rPr>
                    <a:t>[W/m2.K]</a:t>
                  </a:r>
                  <a:endParaRPr kumimoji="1" lang="ja-JP" altLang="en-US" dirty="0">
                    <a:latin typeface="MigMix 1P" charset="-128"/>
                    <a:ea typeface="MigMix 1P" charset="-128"/>
                    <a:cs typeface="MigMix 1P" charset="-128"/>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4234579" y="4225371"/>
                  <a:ext cx="2859177" cy="429846"/>
                </a:xfrm>
                <a:prstGeom prst="rect">
                  <a:avLst/>
                </a:prstGeom>
                <a:blipFill>
                  <a:blip r:embed="rId4"/>
                  <a:stretch>
                    <a:fillRect l="-1531" t="-6452" r="-1020" b="-19355"/>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6233547" y="3204240"/>
                  <a:ext cx="1190972" cy="429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𝑎𝑚𝑏𝑖𝑒𝑛𝑡</m:t>
                            </m:r>
                          </m:sub>
                        </m:sSub>
                      </m:oMath>
                    </m:oMathPara>
                  </a14:m>
                  <a:endParaRPr kumimoji="1" lang="ja-JP" altLang="en-US" dirty="0">
                    <a:latin typeface="MigMix 1P" charset="-128"/>
                    <a:ea typeface="MigMix 1P" charset="-128"/>
                    <a:cs typeface="MigMix 1P"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6233547" y="3204240"/>
                  <a:ext cx="1190972" cy="429846"/>
                </a:xfrm>
                <a:prstGeom prst="rect">
                  <a:avLst/>
                </a:prstGeom>
                <a:blipFill rotWithShape="0">
                  <a:blip r:embed="rId5"/>
                  <a:stretch>
                    <a:fillRect b="-3333"/>
                  </a:stretch>
                </a:blipFill>
              </p:spPr>
              <p:txBody>
                <a:bodyPr/>
                <a:lstStyle/>
                <a:p>
                  <a:r>
                    <a:rPr lang="ja-JP" altLang="en-US">
                      <a:noFill/>
                    </a:rPr>
                    <a:t> </a:t>
                  </a:r>
                </a:p>
              </p:txBody>
            </p:sp>
          </mc:Fallback>
        </mc:AlternateContent>
        <p:cxnSp>
          <p:nvCxnSpPr>
            <p:cNvPr id="52" name="直線矢印コネクタ 51"/>
            <p:cNvCxnSpPr/>
            <p:nvPr/>
          </p:nvCxnSpPr>
          <p:spPr>
            <a:xfrm>
              <a:off x="8514171" y="4125065"/>
              <a:ext cx="0" cy="720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p:cNvSpPr txBox="1"/>
                <p:nvPr/>
              </p:nvSpPr>
              <p:spPr>
                <a:xfrm>
                  <a:off x="9907150" y="4091818"/>
                  <a:ext cx="1095093" cy="4557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𝑓𝑙𝑜𝑤𝑠</m:t>
                            </m:r>
                          </m:sub>
                        </m:sSub>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m:oMathPara>
                  </a14:m>
                  <a:endParaRPr kumimoji="1" lang="ja-JP" altLang="en-US" dirty="0">
                    <a:latin typeface="MigMix 1P" panose="020B0502020203020207" pitchFamily="34" charset="-128"/>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9907150" y="4091818"/>
                  <a:ext cx="1095093" cy="455742"/>
                </a:xfrm>
                <a:prstGeom prst="rect">
                  <a:avLst/>
                </a:prstGeom>
                <a:blipFill>
                  <a:blip r:embed="rId6"/>
                  <a:stretch>
                    <a:fillRect r="-13333" b="-6250"/>
                  </a:stretch>
                </a:blipFill>
              </p:spPr>
              <p:txBody>
                <a:bodyPr/>
                <a:lstStyle/>
                <a:p>
                  <a:r>
                    <a:rPr lang="ja-JP" altLang="en-US">
                      <a:noFill/>
                    </a:rPr>
                    <a:t> </a:t>
                  </a:r>
                </a:p>
              </p:txBody>
            </p:sp>
          </mc:Fallback>
        </mc:AlternateContent>
        <p:cxnSp>
          <p:nvCxnSpPr>
            <p:cNvPr id="54" name="直線矢印コネクタ 53"/>
            <p:cNvCxnSpPr/>
            <p:nvPr/>
          </p:nvCxnSpPr>
          <p:spPr>
            <a:xfrm flipH="1" flipV="1">
              <a:off x="8739363" y="3488702"/>
              <a:ext cx="1" cy="5400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テキスト ボックス 54"/>
                <p:cNvSpPr txBox="1"/>
                <p:nvPr/>
              </p:nvSpPr>
              <p:spPr>
                <a:xfrm>
                  <a:off x="9785165" y="3099414"/>
                  <a:ext cx="1224840" cy="3223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𝑎𝑚𝑏𝑖𝑒𝑛𝑡</m:t>
                            </m:r>
                          </m:sub>
                        </m:sSub>
                        <m:r>
                          <a:rPr kumimoji="1" lang="en-US" altLang="ja-JP" b="0" i="0" smtClean="0">
                            <a:latin typeface="Cambria Math" charset="0"/>
                          </a:rPr>
                          <m:t> </m:t>
                        </m:r>
                      </m:oMath>
                    </m:oMathPara>
                  </a14:m>
                  <a:endParaRPr kumimoji="1" lang="ja-JP" altLang="en-US" dirty="0">
                    <a:latin typeface="MigMix 1P" panose="020B0502020203020207" pitchFamily="34" charset="-128"/>
                  </a:endParaRPr>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9785165" y="3099414"/>
                  <a:ext cx="1224840" cy="322385"/>
                </a:xfrm>
                <a:prstGeom prst="rect">
                  <a:avLst/>
                </a:prstGeom>
                <a:blipFill>
                  <a:blip r:embed="rId7"/>
                  <a:stretch>
                    <a:fillRect l="-2381" t="-8696" r="-3571" b="-347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4860406" y="4858573"/>
                  <a:ext cx="1721515" cy="429846"/>
                </a:xfrm>
                <a:prstGeom prst="rect">
                  <a:avLst/>
                </a:prstGeom>
                <a:noFill/>
              </p:spPr>
              <p:txBody>
                <a:bodyPr wrap="square" rtlCol="0">
                  <a:spAutoFit/>
                </a:bodyPr>
                <a:lstStyle/>
                <a:p>
                  <a14:m>
                    <m:oMath xmlns:m="http://schemas.openxmlformats.org/officeDocument/2006/math">
                      <m:r>
                        <a:rPr kumimoji="1" lang="en-US" altLang="ja-JP" b="0" i="1" smtClean="0">
                          <a:latin typeface="Cambria Math" charset="0"/>
                        </a:rPr>
                        <m:t>𝑠𝑢𝑟𝑓𝑎𝑐𝑒𝐴𝑟𝑒𝑎</m:t>
                      </m:r>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a14:m>
                  <a:r>
                    <a:rPr kumimoji="1" lang="en-US" altLang="ja-JP" dirty="0">
                      <a:latin typeface="MigMix 1P" panose="020B0502020203020207" pitchFamily="34" charset="-128"/>
                    </a:rPr>
                    <a:t> </a:t>
                  </a:r>
                  <a:endParaRPr kumimoji="1" lang="ja-JP" altLang="en-US" dirty="0">
                    <a:latin typeface="MigMix 1P" charset="-128"/>
                    <a:ea typeface="MigMix 1P" charset="-128"/>
                    <a:cs typeface="MigMix 1P" charset="-128"/>
                  </a:endParaRPr>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4860406" y="4858573"/>
                  <a:ext cx="1721515" cy="429846"/>
                </a:xfrm>
                <a:prstGeom prst="rect">
                  <a:avLst/>
                </a:prstGeom>
                <a:blipFill>
                  <a:blip r:embed="rId8"/>
                  <a:stretch>
                    <a:fillRect l="-855" r="-17949" b="-13333"/>
                  </a:stretch>
                </a:blipFill>
              </p:spPr>
              <p:txBody>
                <a:bodyPr/>
                <a:lstStyle/>
                <a:p>
                  <a:r>
                    <a:rPr lang="ja-JP" altLang="en-US">
                      <a:noFill/>
                    </a:rPr>
                    <a:t> </a:t>
                  </a:r>
                </a:p>
              </p:txBody>
            </p:sp>
          </mc:Fallback>
        </mc:AlternateContent>
        <p:cxnSp>
          <p:nvCxnSpPr>
            <p:cNvPr id="57" name="直線矢印コネクタ 56"/>
            <p:cNvCxnSpPr>
              <a:stCxn id="50" idx="3"/>
            </p:cNvCxnSpPr>
            <p:nvPr/>
          </p:nvCxnSpPr>
          <p:spPr>
            <a:xfrm flipV="1">
              <a:off x="7093756" y="3744844"/>
              <a:ext cx="534537" cy="695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正方形/長方形 57"/>
                <p:cNvSpPr/>
                <p:nvPr/>
              </p:nvSpPr>
              <p:spPr>
                <a:xfrm>
                  <a:off x="7575692" y="4882179"/>
                  <a:ext cx="2005547" cy="430294"/>
                </a:xfrm>
                <a:prstGeom prst="rect">
                  <a:avLst/>
                </a:prstGeom>
              </p:spPr>
              <p:txBody>
                <a:bodyPr wrap="square">
                  <a:spAutoFit/>
                </a:bodyPr>
                <a:lstStyle/>
                <a:p>
                  <a:r>
                    <a:rPr lang="ja-JP" altLang="en-US" dirty="0">
                      <a:latin typeface="MigMix 1P" panose="020B0502020203020207" pitchFamily="34" charset="-128"/>
                    </a:rPr>
                    <a:t>流体</a:t>
                  </a:r>
                  <a14:m>
                    <m:oMath xmlns:m="http://schemas.openxmlformats.org/officeDocument/2006/math">
                      <m:r>
                        <a:rPr lang="ja-JP" altLang="en-US" i="1" dirty="0" smtClean="0">
                          <a:latin typeface="Cambria Math" charset="0"/>
                        </a:rPr>
                        <m:t>温度</m:t>
                      </m:r>
                      <m:r>
                        <a:rPr lang="en-US" altLang="ja-JP" b="0" i="1" dirty="0" smtClean="0">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𝑇</m:t>
                          </m:r>
                        </m:e>
                        <m:sub>
                          <m:r>
                            <a:rPr lang="en-US" altLang="ja-JP" i="1">
                              <a:latin typeface="Cambria Math" charset="0"/>
                            </a:rPr>
                            <m:t>𝑠</m:t>
                          </m:r>
                        </m:sub>
                      </m:sSub>
                      <m:d>
                        <m:dPr>
                          <m:begChr m:val="["/>
                          <m:endChr m:val="]"/>
                          <m:ctrlPr>
                            <a:rPr lang="en-US" altLang="ja-JP" i="1">
                              <a:latin typeface="Cambria Math" panose="02040503050406030204" pitchFamily="18" charset="0"/>
                            </a:rPr>
                          </m:ctrlPr>
                        </m:dPr>
                        <m:e>
                          <m:r>
                            <a:rPr lang="en-US" altLang="ja-JP" i="1">
                              <a:latin typeface="Cambria Math" charset="0"/>
                            </a:rPr>
                            <m:t>𝑖</m:t>
                          </m:r>
                        </m:e>
                      </m:d>
                    </m:oMath>
                  </a14:m>
                  <a:r>
                    <a:rPr lang="en-US" altLang="ja-JP" dirty="0">
                      <a:latin typeface="MigMix 1P" panose="020B0502020203020207" pitchFamily="34" charset="-128"/>
                    </a:rPr>
                    <a:t> </a:t>
                  </a:r>
                  <a:endParaRPr lang="ja-JP" altLang="en-US" dirty="0">
                    <a:latin typeface="MigMix 1P" panose="020B0502020203020207" pitchFamily="34" charset="-128"/>
                  </a:endParaRPr>
                </a:p>
              </p:txBody>
            </p:sp>
          </mc:Choice>
          <mc:Fallback xmlns="">
            <p:sp>
              <p:nvSpPr>
                <p:cNvPr id="58" name="正方形/長方形 57"/>
                <p:cNvSpPr>
                  <a:spLocks noRot="1" noChangeAspect="1" noMove="1" noResize="1" noEditPoints="1" noAdjustHandles="1" noChangeArrowheads="1" noChangeShapeType="1" noTextEdit="1"/>
                </p:cNvSpPr>
                <p:nvPr/>
              </p:nvSpPr>
              <p:spPr>
                <a:xfrm>
                  <a:off x="7575692" y="4882179"/>
                  <a:ext cx="2005547" cy="430294"/>
                </a:xfrm>
                <a:prstGeom prst="rect">
                  <a:avLst/>
                </a:prstGeom>
                <a:blipFill>
                  <a:blip r:embed="rId9"/>
                  <a:stretch>
                    <a:fillRect l="-2920" t="-3333"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752346" y="2600521"/>
                  <a:ext cx="2515380" cy="4557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charset="0"/>
                          </a:rPr>
                          <m:t>h𝑒𝑎𝑡𝑃𝑜𝑟𝑡𝑠</m:t>
                        </m:r>
                        <m:r>
                          <a:rPr lang="en-US" altLang="ja-JP" i="1">
                            <a:latin typeface="Cambria Math" charset="0"/>
                          </a:rPr>
                          <m:t>[</m:t>
                        </m:r>
                        <m:r>
                          <a:rPr lang="en-US" altLang="ja-JP" i="1">
                            <a:latin typeface="Cambria Math" charset="0"/>
                          </a:rPr>
                          <m:t>𝑖</m:t>
                        </m:r>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m:t>
                            </m:r>
                          </m:sub>
                        </m:sSub>
                      </m:oMath>
                    </m:oMathPara>
                  </a14:m>
                  <a:endParaRPr lang="ja-JP" altLang="en-US" dirty="0">
                    <a:latin typeface="MigMix 1P" panose="020B0502020203020207" pitchFamily="34"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8752346" y="2600521"/>
                  <a:ext cx="2515380" cy="455742"/>
                </a:xfrm>
                <a:prstGeom prst="rect">
                  <a:avLst/>
                </a:prstGeom>
                <a:blipFill>
                  <a:blip r:embed="rId10"/>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8154488" y="5283632"/>
                  <a:ext cx="982690" cy="322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𝑠𝑡𝑎𝑡𝑒</m:t>
                        </m:r>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m:oMathPara>
                  </a14:m>
                  <a:endParaRPr kumimoji="1" lang="ja-JP" altLang="en-US" dirty="0">
                    <a:latin typeface="MigMix 1P" panose="020B0502020203020207" pitchFamily="34" charset="-128"/>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8154488" y="5283632"/>
                  <a:ext cx="982690" cy="322385"/>
                </a:xfrm>
                <a:prstGeom prst="rect">
                  <a:avLst/>
                </a:prstGeom>
                <a:blipFill>
                  <a:blip r:embed="rId11"/>
                  <a:stretch>
                    <a:fillRect l="-2941" r="-7353" b="-3636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正方形/長方形 60"/>
                <p:cNvSpPr/>
                <p:nvPr/>
              </p:nvSpPr>
              <p:spPr>
                <a:xfrm>
                  <a:off x="4883182" y="5275508"/>
                  <a:ext cx="2049620" cy="429846"/>
                </a:xfrm>
                <a:prstGeom prst="rect">
                  <a:avLst/>
                </a:prstGeom>
              </p:spPr>
              <p:txBody>
                <a:bodyPr wrap="none">
                  <a:spAutoFit/>
                </a:bodyPr>
                <a:lstStyle/>
                <a:p>
                  <a14:m>
                    <m:oMath xmlns:m="http://schemas.openxmlformats.org/officeDocument/2006/math">
                      <m:r>
                        <a:rPr lang="en-US" altLang="ja-JP" i="1">
                          <a:latin typeface="Cambria Math" charset="0"/>
                          <a:ea typeface="MigMix 1P" charset="-128"/>
                          <a:cs typeface="MigMix 1P" charset="-128"/>
                        </a:rPr>
                        <m:t>h𝑒𝑎𝑡𝑃𝑜𝑟𝑡𝑠</m:t>
                      </m:r>
                      <m:d>
                        <m:dPr>
                          <m:begChr m:val="["/>
                          <m:endChr m:val="]"/>
                          <m:ctrlPr>
                            <a:rPr lang="en-US" altLang="ja-JP" i="1">
                              <a:latin typeface="Cambria Math" panose="02040503050406030204" pitchFamily="18" charset="0"/>
                              <a:ea typeface="MigMix 1P" charset="-128"/>
                              <a:cs typeface="MigMix 1P" charset="-128"/>
                            </a:rPr>
                          </m:ctrlPr>
                        </m:dPr>
                        <m:e>
                          <m:r>
                            <a:rPr lang="en-US" altLang="ja-JP" i="1">
                              <a:latin typeface="Cambria Math" charset="0"/>
                              <a:ea typeface="MigMix 1P" charset="-128"/>
                              <a:cs typeface="MigMix 1P" charset="-128"/>
                            </a:rPr>
                            <m:t>𝑖</m:t>
                          </m:r>
                        </m:e>
                      </m:d>
                      <m:r>
                        <a:rPr lang="en-US" altLang="ja-JP" i="1">
                          <a:latin typeface="Cambria Math" charset="0"/>
                          <a:ea typeface="MigMix 1P" charset="-128"/>
                          <a:cs typeface="MigMix 1P" charset="-128"/>
                        </a:rPr>
                        <m:t>.</m:t>
                      </m:r>
                      <m:r>
                        <a:rPr lang="en-US" altLang="ja-JP" i="1">
                          <a:latin typeface="Cambria Math" charset="0"/>
                          <a:ea typeface="MigMix 1P" charset="-128"/>
                          <a:cs typeface="MigMix 1P" charset="-128"/>
                        </a:rPr>
                        <m:t>𝑇</m:t>
                      </m:r>
                    </m:oMath>
                  </a14:m>
                  <a:r>
                    <a:rPr lang="en-US" altLang="ja-JP" dirty="0">
                      <a:latin typeface="MigMix 1P" charset="-128"/>
                      <a:ea typeface="MigMix 1P" charset="-128"/>
                      <a:cs typeface="MigMix 1P" charset="-128"/>
                    </a:rPr>
                    <a:t> </a:t>
                  </a:r>
                  <a:endParaRPr lang="ja-JP" altLang="en-US" dirty="0">
                    <a:latin typeface="MigMix 1P" panose="020B0502020203020207" pitchFamily="34" charset="-128"/>
                  </a:endParaRPr>
                </a:p>
              </p:txBody>
            </p:sp>
          </mc:Choice>
          <mc:Fallback xmlns="">
            <p:sp>
              <p:nvSpPr>
                <p:cNvPr id="61" name="正方形/長方形 60"/>
                <p:cNvSpPr>
                  <a:spLocks noRot="1" noChangeAspect="1" noMove="1" noResize="1" noEditPoints="1" noAdjustHandles="1" noChangeArrowheads="1" noChangeShapeType="1" noTextEdit="1"/>
                </p:cNvSpPr>
                <p:nvPr/>
              </p:nvSpPr>
              <p:spPr>
                <a:xfrm>
                  <a:off x="4883182" y="5275508"/>
                  <a:ext cx="2049620" cy="429846"/>
                </a:xfrm>
                <a:prstGeom prst="rect">
                  <a:avLst/>
                </a:prstGeom>
                <a:blipFill>
                  <a:blip r:embed="rId12"/>
                  <a:stretch>
                    <a:fillRect/>
                  </a:stretch>
                </a:blipFill>
              </p:spPr>
              <p:txBody>
                <a:bodyPr/>
                <a:lstStyle/>
                <a:p>
                  <a:r>
                    <a:rPr lang="ja-JP" altLang="en-US">
                      <a:noFill/>
                    </a:rPr>
                    <a:t> </a:t>
                  </a:r>
                </a:p>
              </p:txBody>
            </p:sp>
          </mc:Fallback>
        </mc:AlternateContent>
        <p:sp>
          <p:nvSpPr>
            <p:cNvPr id="62" name="テキスト ボックス 61"/>
            <p:cNvSpPr txBox="1"/>
            <p:nvPr/>
          </p:nvSpPr>
          <p:spPr>
            <a:xfrm>
              <a:off x="7222200" y="5714848"/>
              <a:ext cx="2788519" cy="465667"/>
            </a:xfrm>
            <a:prstGeom prst="rect">
              <a:avLst/>
            </a:prstGeom>
            <a:noFill/>
          </p:spPr>
          <p:txBody>
            <a:bodyPr wrap="square" rtlCol="0">
              <a:spAutoFit/>
            </a:bodyPr>
            <a:lstStyle/>
            <a:p>
              <a:r>
                <a:rPr kumimoji="1" lang="ja-JP" altLang="en-US" sz="2000" b="1" dirty="0">
                  <a:latin typeface="MigMix 1P" charset="-128"/>
                  <a:ea typeface="MigMix 1P" charset="-128"/>
                  <a:cs typeface="MigMix 1P" charset="-128"/>
                </a:rPr>
                <a:t>流体セグメント</a:t>
              </a:r>
              <a:r>
                <a:rPr lang="en-US" altLang="ja-JP" sz="2000" b="1" dirty="0">
                  <a:latin typeface="MigMix 1P" charset="-128"/>
                  <a:ea typeface="MigMix 1P" charset="-128"/>
                  <a:cs typeface="MigMix 1P" charset="-128"/>
                </a:rPr>
                <a:t>[</a:t>
              </a:r>
              <a:r>
                <a:rPr lang="en-US" altLang="ja-JP" sz="2000" b="1" dirty="0" err="1">
                  <a:latin typeface="MigMix 1P" charset="-128"/>
                  <a:ea typeface="MigMix 1P" charset="-128"/>
                  <a:cs typeface="MigMix 1P" charset="-128"/>
                </a:rPr>
                <a:t>i</a:t>
              </a:r>
              <a:r>
                <a:rPr lang="en-US" altLang="ja-JP" sz="2000" b="1" dirty="0">
                  <a:latin typeface="MigMix 1P" charset="-128"/>
                  <a:ea typeface="MigMix 1P" charset="-128"/>
                  <a:cs typeface="MigMix 1P" charset="-128"/>
                </a:rPr>
                <a:t>]</a:t>
              </a:r>
              <a:endParaRPr kumimoji="1" lang="ja-JP" altLang="en-US" sz="2000" b="1" dirty="0">
                <a:latin typeface="MigMix 1P" charset="-128"/>
                <a:ea typeface="MigMix 1P" charset="-128"/>
                <a:cs typeface="MigMix 1P" charset="-128"/>
              </a:endParaRPr>
            </a:p>
          </p:txBody>
        </p:sp>
        <p:cxnSp>
          <p:nvCxnSpPr>
            <p:cNvPr id="66" name="直線矢印コネクタ 65"/>
            <p:cNvCxnSpPr/>
            <p:nvPr/>
          </p:nvCxnSpPr>
          <p:spPr>
            <a:xfrm rot="5400000">
              <a:off x="7585237" y="3346450"/>
              <a:ext cx="12600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6217676" y="2869859"/>
              <a:ext cx="2200945" cy="465667"/>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雰囲気温度</a:t>
              </a:r>
            </a:p>
          </p:txBody>
        </p:sp>
      </p:grpSp>
      <p:sp>
        <p:nvSpPr>
          <p:cNvPr id="70" name="正方形/長方形 69"/>
          <p:cNvSpPr/>
          <p:nvPr/>
        </p:nvSpPr>
        <p:spPr>
          <a:xfrm>
            <a:off x="3346130" y="3702200"/>
            <a:ext cx="684613" cy="7289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1" name="正方形/長方形 70"/>
          <p:cNvSpPr/>
          <p:nvPr/>
        </p:nvSpPr>
        <p:spPr>
          <a:xfrm>
            <a:off x="628650" y="1447442"/>
            <a:ext cx="2834430"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PartialHeatTransfer</a:t>
            </a:r>
            <a:endParaRPr lang="ja-JP" altLang="en-US" sz="2000" dirty="0">
              <a:solidFill>
                <a:srgbClr val="0070C0"/>
              </a:solidFill>
              <a:latin typeface="MigMix 1P" panose="020B0502020203020207" pitchFamily="34" charset="-128"/>
            </a:endParaRPr>
          </a:p>
        </p:txBody>
      </p:sp>
      <p:sp>
        <p:nvSpPr>
          <p:cNvPr id="81" name="円柱 80"/>
          <p:cNvSpPr/>
          <p:nvPr/>
        </p:nvSpPr>
        <p:spPr>
          <a:xfrm rot="5400000">
            <a:off x="7941364" y="845511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2" name="正方形/長方形 81"/>
          <p:cNvSpPr/>
          <p:nvPr/>
        </p:nvSpPr>
        <p:spPr>
          <a:xfrm>
            <a:off x="6188691" y="9237656"/>
            <a:ext cx="2877711" cy="307777"/>
          </a:xfrm>
          <a:prstGeom prst="rect">
            <a:avLst/>
          </a:prstGeom>
        </p:spPr>
        <p:txBody>
          <a:bodyPr wrap="none">
            <a:spAutoFit/>
          </a:bodyPr>
          <a:lstStyle/>
          <a:p>
            <a:r>
              <a:rPr lang="en-US" altLang="ja-JP" sz="1400" dirty="0" err="1">
                <a:solidFill>
                  <a:srgbClr val="000000"/>
                </a:solidFill>
                <a:latin typeface="Migu 1M" panose="020B0509020203020207" pitchFamily="49" charset="-128"/>
              </a:rPr>
              <a:t>surfaceAreas</a:t>
            </a:r>
            <a:r>
              <a:rPr lang="en-US" altLang="ja-JP" sz="1400" dirty="0">
                <a:solidFill>
                  <a:srgbClr val="000000"/>
                </a:solidFill>
                <a:latin typeface="Migu 1M" panose="020B0509020203020207" pitchFamily="49" charset="-128"/>
              </a:rPr>
              <a:t>=perimeter*lengths</a:t>
            </a:r>
            <a:endParaRPr lang="ja-JP" altLang="en-US" sz="1400" dirty="0">
              <a:latin typeface="MigMix 1P" panose="020B0502020203020207" pitchFamily="34" charset="-128"/>
            </a:endParaRPr>
          </a:p>
        </p:txBody>
      </p:sp>
      <p:cxnSp>
        <p:nvCxnSpPr>
          <p:cNvPr id="83" name="直線矢印コネクタ 82"/>
          <p:cNvCxnSpPr/>
          <p:nvPr/>
        </p:nvCxnSpPr>
        <p:spPr>
          <a:xfrm flipH="1">
            <a:off x="8694205" y="8482603"/>
            <a:ext cx="146395" cy="29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551164" y="8231218"/>
            <a:ext cx="1147852" cy="276999"/>
          </a:xfrm>
          <a:prstGeom prst="rect">
            <a:avLst/>
          </a:prstGeom>
          <a:noFill/>
        </p:spPr>
        <p:txBody>
          <a:bodyPr wrap="square" rtlCol="0">
            <a:spAutoFit/>
          </a:bodyPr>
          <a:lstStyle/>
          <a:p>
            <a:r>
              <a:rPr kumimoji="1" lang="en-US" altLang="ja-JP" sz="1200" dirty="0">
                <a:latin typeface="MigMix 1P" charset="-128"/>
                <a:ea typeface="MigMix 1P" charset="-128"/>
                <a:cs typeface="MigMix 1P" charset="-128"/>
              </a:rPr>
              <a:t>perimeter</a:t>
            </a:r>
            <a:endParaRPr kumimoji="1" lang="ja-JP" altLang="en-US" sz="1200" dirty="0">
              <a:latin typeface="MigMix 1P" charset="-128"/>
              <a:ea typeface="MigMix 1P" charset="-128"/>
              <a:cs typeface="MigMix 1P" charset="-128"/>
            </a:endParaRPr>
          </a:p>
        </p:txBody>
      </p:sp>
      <p:cxnSp>
        <p:nvCxnSpPr>
          <p:cNvPr id="85" name="直線矢印コネクタ 84"/>
          <p:cNvCxnSpPr/>
          <p:nvPr/>
        </p:nvCxnSpPr>
        <p:spPr>
          <a:xfrm>
            <a:off x="7795571" y="8557462"/>
            <a:ext cx="8397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780301" y="8246071"/>
            <a:ext cx="1147852" cy="276999"/>
          </a:xfrm>
          <a:prstGeom prst="rect">
            <a:avLst/>
          </a:prstGeom>
          <a:noFill/>
        </p:spPr>
        <p:txBody>
          <a:bodyPr wrap="square" rtlCol="0">
            <a:spAutoFit/>
          </a:bodyPr>
          <a:lstStyle/>
          <a:p>
            <a:r>
              <a:rPr kumimoji="1" lang="en-US" altLang="ja-JP" sz="1200" dirty="0">
                <a:latin typeface="MigMix 1P" charset="-128"/>
                <a:ea typeface="MigMix 1P" charset="-128"/>
                <a:cs typeface="MigMix 1P" charset="-128"/>
              </a:rPr>
              <a:t>length[</a:t>
            </a:r>
            <a:r>
              <a:rPr kumimoji="1" lang="en-US" altLang="ja-JP" sz="1200" dirty="0" err="1">
                <a:latin typeface="MigMix 1P" charset="-128"/>
                <a:ea typeface="MigMix 1P" charset="-128"/>
                <a:cs typeface="MigMix 1P" charset="-128"/>
              </a:rPr>
              <a:t>i</a:t>
            </a:r>
            <a:r>
              <a:rPr kumimoji="1" lang="en-US" altLang="ja-JP" sz="1200" dirty="0">
                <a:latin typeface="MigMix 1P" charset="-128"/>
                <a:ea typeface="MigMix 1P" charset="-128"/>
                <a:cs typeface="MigMix 1P" charset="-128"/>
              </a:rPr>
              <a:t>]</a:t>
            </a:r>
            <a:endParaRPr kumimoji="1" lang="ja-JP" altLang="en-US" sz="1200" dirty="0">
              <a:latin typeface="MigMix 1P" charset="-128"/>
              <a:ea typeface="MigMix 1P" charset="-128"/>
              <a:cs typeface="MigMix 1P" charset="-128"/>
            </a:endParaRPr>
          </a:p>
        </p:txBody>
      </p:sp>
      <p:cxnSp>
        <p:nvCxnSpPr>
          <p:cNvPr id="112" name="直線矢印コネクタ 111"/>
          <p:cNvCxnSpPr>
            <a:stCxn id="59" idx="1"/>
          </p:cNvCxnSpPr>
          <p:nvPr/>
        </p:nvCxnSpPr>
        <p:spPr>
          <a:xfrm flipH="1">
            <a:off x="5953567" y="3472148"/>
            <a:ext cx="429403" cy="26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a:stCxn id="55" idx="1"/>
          </p:cNvCxnSpPr>
          <p:nvPr/>
        </p:nvCxnSpPr>
        <p:spPr>
          <a:xfrm flipH="1">
            <a:off x="6505071" y="3843515"/>
            <a:ext cx="766992" cy="47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53" idx="1"/>
          </p:cNvCxnSpPr>
          <p:nvPr/>
        </p:nvCxnSpPr>
        <p:spPr>
          <a:xfrm flipH="1">
            <a:off x="6288261" y="4753498"/>
            <a:ext cx="1088812" cy="9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右中かっこ 122"/>
          <p:cNvSpPr/>
          <p:nvPr/>
        </p:nvSpPr>
        <p:spPr>
          <a:xfrm>
            <a:off x="4792945" y="5236799"/>
            <a:ext cx="251261" cy="6219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25" name="直線矢印コネクタ 124"/>
          <p:cNvCxnSpPr/>
          <p:nvPr/>
        </p:nvCxnSpPr>
        <p:spPr>
          <a:xfrm flipV="1">
            <a:off x="5065762" y="4580859"/>
            <a:ext cx="746605" cy="993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8452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正方形/長方形 2"/>
          <p:cNvSpPr/>
          <p:nvPr/>
        </p:nvSpPr>
        <p:spPr>
          <a:xfrm>
            <a:off x="630001" y="1195036"/>
            <a:ext cx="7885350" cy="2835101"/>
          </a:xfrm>
          <a:prstGeom prst="rect">
            <a:avLst/>
          </a:prstGeom>
          <a:ln>
            <a:solidFill>
              <a:srgbClr val="0070C0"/>
            </a:solidFill>
          </a:ln>
        </p:spPr>
        <p:txBody>
          <a:bodyPr wrap="square">
            <a:noAutofit/>
          </a:bodyPr>
          <a:lstStyle/>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medium.h</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Xi_outflow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C_outflow</a:t>
            </a:r>
            <a:r>
              <a:rPr lang="en-US" altLang="ja-JP" sz="1400" dirty="0">
                <a:solidFill>
                  <a:srgbClr val="000000"/>
                </a:solidFill>
                <a:latin typeface="Migu 1M" charset="-128"/>
                <a:ea typeface="Migu 1M" charset="-128"/>
                <a:cs typeface="Migu 1M" charset="-128"/>
              </a:rPr>
              <a:t>  = C;</a:t>
            </a:r>
          </a:p>
          <a:p>
            <a:endParaRPr lang="en-US" altLang="ja-JP" sz="1400" dirty="0">
              <a:solidFill>
                <a:srgbClr val="000000"/>
              </a:solidFill>
              <a:latin typeface="Migu 1M" charset="-128"/>
              <a:ea typeface="Migu 1M" charset="-128"/>
              <a:cs typeface="Migu 1M" charset="-128"/>
            </a:endParaRPr>
          </a:p>
          <a:p>
            <a:r>
              <a:rPr lang="en-US" altLang="ja-JP" sz="1400" dirty="0" err="1">
                <a:solidFill>
                  <a:srgbClr val="000000"/>
                </a:solidFill>
                <a:latin typeface="Migu 1M" charset="-128"/>
                <a:ea typeface="Migu 1M" charset="-128"/>
                <a:cs typeface="Migu 1M" charset="-128"/>
              </a:rPr>
              <a:t>ports_H_flow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"Enthalpy flow"</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ports_E_flow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0.5</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portVelocities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portVelocities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portsData_height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"Flow of kinetic and potential energy"</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ports_mXi_flow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"Component mass flow"</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ports_mC_flow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"Trace substance mass 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panose="020B0509020203020207" pitchFamily="49" charset="-128"/>
              </a:rPr>
              <a:t> </a:t>
            </a:r>
            <a:endParaRPr lang="ja-JP" altLang="en-US" sz="1400" dirty="0">
              <a:latin typeface="MigMix 1P" panose="020B0502020203020207" pitchFamily="34" charset="-128"/>
            </a:endParaRPr>
          </a:p>
        </p:txBody>
      </p:sp>
      <p:sp>
        <p:nvSpPr>
          <p:cNvPr id="21" name="テキスト ボックス 20"/>
          <p:cNvSpPr txBox="1"/>
          <p:nvPr/>
        </p:nvSpPr>
        <p:spPr>
          <a:xfrm>
            <a:off x="630001" y="864000"/>
            <a:ext cx="5602545" cy="369332"/>
          </a:xfrm>
          <a:prstGeom prst="rect">
            <a:avLst/>
          </a:prstGeom>
          <a:noFill/>
        </p:spPr>
        <p:txBody>
          <a:bodyPr wrap="square" rtlCol="0">
            <a:spAutoFit/>
          </a:bodyPr>
          <a:lstStyle/>
          <a:p>
            <a:r>
              <a:rPr kumimoji="1" lang="en-US" altLang="ja-JP" b="1" dirty="0" err="1">
                <a:solidFill>
                  <a:srgbClr val="0070C0"/>
                </a:solidFill>
                <a:latin typeface="MigMix 1P" charset="-128"/>
                <a:ea typeface="MigMix 1P" charset="-128"/>
                <a:cs typeface="MigMix 1P" charset="-128"/>
              </a:rPr>
              <a:t>PartialLumpedVessel</a:t>
            </a:r>
            <a:r>
              <a:rPr kumimoji="1" lang="ja-JP" altLang="en-US" b="1" dirty="0">
                <a:solidFill>
                  <a:srgbClr val="0070C0"/>
                </a:solidFill>
                <a:latin typeface="MigMix 1P" charset="-128"/>
                <a:ea typeface="MigMix 1P" charset="-128"/>
                <a:cs typeface="MigMix 1P" charset="-128"/>
              </a:rPr>
              <a:t>のソースコードより抜粋</a:t>
            </a:r>
          </a:p>
        </p:txBody>
      </p:sp>
      <p:sp>
        <p:nvSpPr>
          <p:cNvPr id="26" name="テキスト ボックス 25"/>
          <p:cNvSpPr txBox="1"/>
          <p:nvPr/>
        </p:nvSpPr>
        <p:spPr>
          <a:xfrm>
            <a:off x="3990089" y="1271954"/>
            <a:ext cx="4177308"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コンポーネント内部</a:t>
            </a:r>
            <a:r>
              <a:rPr kumimoji="1" lang="ja-JP" altLang="en-US">
                <a:solidFill>
                  <a:srgbClr val="0070C0"/>
                </a:solidFill>
                <a:latin typeface="MigMix 1P" charset="-128"/>
                <a:ea typeface="MigMix 1P" charset="-128"/>
                <a:cs typeface="MigMix 1P" charset="-128"/>
              </a:rPr>
              <a:t>で保存式から計算</a:t>
            </a:r>
            <a:r>
              <a:rPr kumimoji="1" lang="ja-JP" altLang="en-US" dirty="0">
                <a:solidFill>
                  <a:srgbClr val="0070C0"/>
                </a:solidFill>
                <a:latin typeface="MigMix 1P" charset="-128"/>
                <a:ea typeface="MigMix 1P" charset="-128"/>
                <a:cs typeface="MigMix 1P" charset="-128"/>
              </a:rPr>
              <a:t>した流出時の値を設定する。</a:t>
            </a:r>
          </a:p>
        </p:txBody>
      </p:sp>
      <p:sp>
        <p:nvSpPr>
          <p:cNvPr id="4" name="右中かっこ 3"/>
          <p:cNvSpPr/>
          <p:nvPr/>
        </p:nvSpPr>
        <p:spPr>
          <a:xfrm>
            <a:off x="3666325" y="1300733"/>
            <a:ext cx="280220" cy="52955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27" name="テキスト ボックス 26"/>
          <p:cNvSpPr txBox="1"/>
          <p:nvPr/>
        </p:nvSpPr>
        <p:spPr>
          <a:xfrm>
            <a:off x="1415976" y="4263471"/>
            <a:ext cx="732073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エネルギー、成分の質量、付加的物質などの保存式の移流</a:t>
            </a:r>
            <a:r>
              <a:rPr kumimoji="1" lang="ja-JP" altLang="en-US">
                <a:solidFill>
                  <a:srgbClr val="0070C0"/>
                </a:solidFill>
                <a:latin typeface="MigMix 1P" charset="-128"/>
                <a:ea typeface="MigMix 1P" charset="-128"/>
                <a:cs typeface="MigMix 1P" charset="-128"/>
              </a:rPr>
              <a:t>項の計算</a:t>
            </a:r>
            <a:endParaRPr kumimoji="1" lang="ja-JP" altLang="en-US" dirty="0">
              <a:solidFill>
                <a:srgbClr val="0070C0"/>
              </a:solidFill>
              <a:latin typeface="MigMix 1P" charset="-128"/>
              <a:ea typeface="MigMix 1P" charset="-128"/>
              <a:cs typeface="MigMix 1P" charset="-128"/>
            </a:endParaRPr>
          </a:p>
        </p:txBody>
      </p:sp>
      <p:sp>
        <p:nvSpPr>
          <p:cNvPr id="6" name="右中かっこ 5"/>
          <p:cNvSpPr/>
          <p:nvPr/>
        </p:nvSpPr>
        <p:spPr>
          <a:xfrm>
            <a:off x="7419790" y="2178822"/>
            <a:ext cx="331838" cy="16719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1" name="カギ線コネクタ 10"/>
          <p:cNvCxnSpPr/>
          <p:nvPr/>
        </p:nvCxnSpPr>
        <p:spPr>
          <a:xfrm rot="5400000" flipH="1" flipV="1">
            <a:off x="7135185" y="3647028"/>
            <a:ext cx="123288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日付プレースホルダー 4"/>
          <p:cNvSpPr>
            <a:spLocks noGrp="1"/>
          </p:cNvSpPr>
          <p:nvPr>
            <p:ph type="dt" sz="half" idx="10"/>
          </p:nvPr>
        </p:nvSpPr>
        <p:spPr/>
        <p:txBody>
          <a:bodyPr/>
          <a:lstStyle/>
          <a:p>
            <a:r>
              <a:rPr lang="en-US" altLang="ja-JP"/>
              <a:t>2017/12/07</a:t>
            </a:r>
            <a:endParaRPr lang="ja-JP" altLang="en-US"/>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8" name="スライド番号プレースホルダー 7"/>
          <p:cNvSpPr>
            <a:spLocks noGrp="1"/>
          </p:cNvSpPr>
          <p:nvPr>
            <p:ph type="sldNum" sz="quarter" idx="12"/>
          </p:nvPr>
        </p:nvSpPr>
        <p:spPr/>
        <p:txBody>
          <a:bodyPr/>
          <a:lstStyle/>
          <a:p>
            <a:fld id="{522546E2-FFC9-E74A-B833-4B01CD764E6B}" type="slidenum">
              <a:rPr lang="ja-JP" altLang="en-US" smtClean="0"/>
              <a:pPr/>
              <a:t>12</a:t>
            </a:fld>
            <a:endParaRPr lang="ja-JP" altLang="en-US"/>
          </a:p>
        </p:txBody>
      </p:sp>
    </p:spTree>
    <p:extLst>
      <p:ext uri="{BB962C8B-B14F-4D97-AF65-F5344CB8AC3E}">
        <p14:creationId xmlns:p14="http://schemas.microsoft.com/office/powerpoint/2010/main" val="2414278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en-US" altLang="ja-JP" dirty="0" err="1"/>
              <a:t>HeatTransfer</a:t>
            </a:r>
            <a:r>
              <a:rPr kumimoji="1" lang="en-US" altLang="ja-JP" dirty="0"/>
              <a:t>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120</a:t>
            </a:fld>
            <a:endParaRPr lang="ja-JP" altLang="en-US"/>
          </a:p>
        </p:txBody>
      </p:sp>
      <mc:AlternateContent xmlns:mc="http://schemas.openxmlformats.org/markup-compatibility/2006" xmlns:a14="http://schemas.microsoft.com/office/drawing/2010/main">
        <mc:Choice Requires="a14">
          <p:sp>
            <p:nvSpPr>
              <p:cNvPr id="5" name="テキスト ボックス 4"/>
              <p:cNvSpPr txBox="1"/>
              <p:nvPr/>
            </p:nvSpPr>
            <p:spPr>
              <a:xfrm>
                <a:off x="964944" y="1264110"/>
                <a:ext cx="6624576" cy="967829"/>
              </a:xfrm>
              <a:prstGeom prst="rect">
                <a:avLst/>
              </a:prstGeom>
              <a:noFill/>
            </p:spPr>
            <p:txBody>
              <a:bodyPr wrap="square"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𝑓𝑙𝑜𝑤𝑠</m:t>
                        </m:r>
                      </m:sub>
                    </m:sSub>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𝑎𝑚𝑏𝑖𝑒𝑛𝑡</m:t>
                        </m:r>
                      </m:sub>
                    </m:sSub>
                    <m:r>
                      <a:rPr kumimoji="1" lang="en-US" altLang="ja-JP" b="0" i="1" smtClean="0">
                        <a:latin typeface="Cambria Math" charset="0"/>
                      </a:rPr>
                      <m:t>  </m:t>
                    </m:r>
                  </m:oMath>
                </a14:m>
                <a:r>
                  <a:rPr kumimoji="1" lang="en-US" altLang="ja-JP" b="0" i="1" dirty="0">
                    <a:latin typeface="Cambria Math" charset="0"/>
                  </a:rPr>
                  <a:t>  </a:t>
                </a:r>
              </a:p>
              <a:p>
                <a:r>
                  <a:rPr kumimoji="1" lang="en-US" altLang="ja-JP" dirty="0">
                    <a:latin typeface="MigMix 1P" panose="020B0502020203020207" pitchFamily="34" charset="-128"/>
                  </a:rPr>
                  <a:t>               </a:t>
                </a:r>
                <a14:m>
                  <m:oMath xmlns:m="http://schemas.openxmlformats.org/officeDocument/2006/math">
                    <m:r>
                      <a:rPr kumimoji="1" lang="en-US" altLang="ja-JP" b="0" i="0" smtClean="0">
                        <a:latin typeface="Cambria Math" charset="0"/>
                      </a:rPr>
                      <m:t>   </m:t>
                    </m:r>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m:t>
                        </m:r>
                      </m:sub>
                    </m:sSub>
                  </m:oMath>
                </a14:m>
                <a:endParaRPr kumimoji="1" lang="en-US" altLang="ja-JP" b="0" i="1" dirty="0">
                  <a:latin typeface="Cambria Math" charset="0"/>
                </a:endParaRPr>
              </a:p>
              <a:p>
                <a:r>
                  <a:rPr kumimoji="1" lang="ja-JP" altLang="en-US" dirty="0">
                    <a:latin typeface="MigMix 1P" panose="020B0502020203020207" pitchFamily="34" charset="-128"/>
                  </a:rPr>
                  <a:t>　　　　　</a:t>
                </a:r>
                <a14:m>
                  <m:oMath xmlns:m="http://schemas.openxmlformats.org/officeDocument/2006/math">
                    <m:r>
                      <a:rPr kumimoji="1" lang="en-US" altLang="ja-JP" b="0" i="1" smtClean="0">
                        <a:latin typeface="Cambria Math" charset="0"/>
                      </a:rPr>
                      <m:t>+ </m:t>
                    </m:r>
                    <m:r>
                      <a:rPr kumimoji="1" lang="en-US" altLang="ja-JP" b="0" i="1" smtClean="0">
                        <a:latin typeface="Cambria Math" charset="0"/>
                      </a:rPr>
                      <m:t>𝑘</m:t>
                    </m:r>
                    <m:r>
                      <a:rPr kumimoji="1" lang="en-US" altLang="ja-JP" b="0" i="1" smtClean="0">
                        <a:latin typeface="Cambria Math" charset="0"/>
                      </a:rPr>
                      <m:t>⋅</m:t>
                    </m:r>
                    <m:r>
                      <a:rPr kumimoji="1" lang="en-US" altLang="ja-JP" b="0" i="1" smtClean="0">
                        <a:latin typeface="Cambria Math" charset="0"/>
                      </a:rPr>
                      <m:t>𝑠𝑢𝑟𝑓𝑎𝑐𝑒𝐴𝑟𝑒𝑎𝑠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𝑎𝑚𝑏𝑖𝑒𝑛𝑡</m:t>
                        </m:r>
                      </m:sub>
                    </m:sSub>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r>
                      <a:rPr kumimoji="1" lang="en-US" altLang="ja-JP" b="0" i="1" smtClean="0">
                        <a:latin typeface="Cambria Math" charset="0"/>
                      </a:rPr>
                      <m:t>𝑇</m:t>
                    </m:r>
                    <m:r>
                      <a:rPr kumimoji="1" lang="en-US" altLang="ja-JP" b="0" i="1" smtClean="0">
                        <a:latin typeface="Cambria Math" charset="0"/>
                      </a:rPr>
                      <m:t>)</m:t>
                    </m:r>
                  </m:oMath>
                </a14:m>
                <a:endParaRPr kumimoji="1" lang="ja-JP" altLang="en-US" dirty="0">
                  <a:latin typeface="MigMix 1P" panose="020B0502020203020207" pitchFamily="34"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964944" y="1264110"/>
                <a:ext cx="6624576" cy="967829"/>
              </a:xfrm>
              <a:prstGeom prst="rect">
                <a:avLst/>
              </a:prstGeom>
              <a:blipFill>
                <a:blip r:embed="rId2"/>
                <a:stretch>
                  <a:fillRect b="-38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81990" y="864000"/>
                <a:ext cx="2858017" cy="400110"/>
              </a:xfrm>
              <a:prstGeom prst="rect">
                <a:avLst/>
              </a:prstGeom>
              <a:noFill/>
            </p:spPr>
            <p:txBody>
              <a:bodyPr wrap="square" rtlCol="0">
                <a:spAutoFit/>
              </a:bodyPr>
              <a:lstStyle/>
              <a:p>
                <a14:m>
                  <m:oMath xmlns:m="http://schemas.openxmlformats.org/officeDocument/2006/math">
                    <m:r>
                      <a:rPr kumimoji="1" lang="en-US" altLang="ja-JP" sz="2000" b="1" i="1" smtClean="0">
                        <a:solidFill>
                          <a:srgbClr val="0070C0"/>
                        </a:solidFill>
                        <a:latin typeface="Cambria Math" charset="0"/>
                      </a:rPr>
                      <m:t>𝒖𝒔𝒆</m:t>
                    </m:r>
                    <m:r>
                      <a:rPr kumimoji="1" lang="en-US" altLang="ja-JP" sz="2000" b="1" i="1" smtClean="0">
                        <a:solidFill>
                          <a:srgbClr val="0070C0"/>
                        </a:solidFill>
                        <a:latin typeface="Cambria Math" charset="0"/>
                      </a:rPr>
                      <m:t>_</m:t>
                    </m:r>
                    <m:r>
                      <a:rPr kumimoji="1" lang="en-US" altLang="ja-JP" sz="2000" b="1" i="1" smtClean="0">
                        <a:solidFill>
                          <a:srgbClr val="0070C0"/>
                        </a:solidFill>
                        <a:latin typeface="Cambria Math" charset="0"/>
                      </a:rPr>
                      <m:t>𝒌</m:t>
                    </m:r>
                    <m:r>
                      <a:rPr kumimoji="1" lang="en-US" altLang="ja-JP" sz="2000" b="1" i="1" smtClean="0">
                        <a:solidFill>
                          <a:srgbClr val="0070C0"/>
                        </a:solidFill>
                        <a:latin typeface="Cambria Math" charset="0"/>
                      </a:rPr>
                      <m:t>=</m:t>
                    </m:r>
                    <m:r>
                      <a:rPr kumimoji="1" lang="en-US" altLang="ja-JP" sz="2000" b="1" i="1" smtClean="0">
                        <a:solidFill>
                          <a:srgbClr val="0070C0"/>
                        </a:solidFill>
                        <a:latin typeface="Cambria Math" charset="0"/>
                      </a:rPr>
                      <m:t>𝒕𝒓𝒖𝒆</m:t>
                    </m:r>
                  </m:oMath>
                </a14:m>
                <a:r>
                  <a:rPr kumimoji="1" lang="en-US" altLang="ja-JP" sz="2000" dirty="0">
                    <a:solidFill>
                      <a:srgbClr val="0070C0"/>
                    </a:solidFill>
                    <a:latin typeface="MigMix 1P" panose="020B0502020203020207" pitchFamily="34" charset="-128"/>
                  </a:rPr>
                  <a:t> </a:t>
                </a:r>
                <a:r>
                  <a:rPr kumimoji="1" lang="ja-JP" altLang="en-US" sz="2000" dirty="0">
                    <a:solidFill>
                      <a:srgbClr val="0070C0"/>
                    </a:solidFill>
                    <a:latin typeface="MigMix 1P" panose="020B0502020203020207" pitchFamily="34" charset="-128"/>
                  </a:rPr>
                  <a:t>の場合</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81990" y="864000"/>
                <a:ext cx="2858017" cy="400110"/>
              </a:xfrm>
              <a:prstGeom prst="rect">
                <a:avLst/>
              </a:prstGeom>
              <a:blipFill>
                <a:blip r:embed="rId3"/>
                <a:stretch>
                  <a:fillRect t="-3030" b="-2424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926122" y="2632049"/>
                <a:ext cx="3351110"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𝑓𝑙𝑜𝑤𝑠</m:t>
                          </m:r>
                        </m:sub>
                      </m:sSub>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r>
                        <a:rPr lang="en-US" altLang="ja-JP" i="1">
                          <a:latin typeface="Cambria Math" charset="0"/>
                        </a:rPr>
                        <m:t>h𝑒𝑎𝑡𝑃𝑜𝑟𝑡𝑠</m:t>
                      </m:r>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m:t>
                          </m:r>
                        </m:sub>
                      </m:sSub>
                    </m:oMath>
                  </m:oMathPara>
                </a14:m>
                <a:endParaRPr lang="ja-JP" altLang="en-US" dirty="0">
                  <a:latin typeface="MigMix 1P" panose="020B0502020203020207" pitchFamily="34"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926122" y="2632049"/>
                <a:ext cx="3351110" cy="391582"/>
              </a:xfrm>
              <a:prstGeom prst="rect">
                <a:avLst/>
              </a:prstGeom>
              <a:blipFill>
                <a:blip r:embed="rId4"/>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681990" y="2213894"/>
                <a:ext cx="5974597" cy="400110"/>
              </a:xfrm>
              <a:prstGeom prst="rect">
                <a:avLst/>
              </a:prstGeom>
              <a:noFill/>
            </p:spPr>
            <p:txBody>
              <a:bodyPr wrap="square" rtlCol="0">
                <a:spAutoFit/>
              </a:bodyPr>
              <a:lstStyle/>
              <a:p>
                <a14:m>
                  <m:oMath xmlns:m="http://schemas.openxmlformats.org/officeDocument/2006/math">
                    <m:r>
                      <a:rPr kumimoji="1" lang="en-US" altLang="ja-JP" sz="2000" b="1" i="1" smtClean="0">
                        <a:solidFill>
                          <a:srgbClr val="0070C0"/>
                        </a:solidFill>
                        <a:latin typeface="Cambria Math" charset="0"/>
                      </a:rPr>
                      <m:t>𝒖𝒔𝒆</m:t>
                    </m:r>
                    <m:r>
                      <a:rPr kumimoji="1" lang="en-US" altLang="ja-JP" sz="2000" b="1" i="1" smtClean="0">
                        <a:solidFill>
                          <a:srgbClr val="0070C0"/>
                        </a:solidFill>
                        <a:latin typeface="Cambria Math" charset="0"/>
                      </a:rPr>
                      <m:t>_</m:t>
                    </m:r>
                    <m:r>
                      <a:rPr kumimoji="1" lang="en-US" altLang="ja-JP" sz="2000" b="1" i="1" smtClean="0">
                        <a:solidFill>
                          <a:srgbClr val="0070C0"/>
                        </a:solidFill>
                        <a:latin typeface="Cambria Math" charset="0"/>
                      </a:rPr>
                      <m:t>𝒌</m:t>
                    </m:r>
                    <m:r>
                      <a:rPr kumimoji="1" lang="en-US" altLang="ja-JP" sz="2000" b="1" i="1" smtClean="0">
                        <a:solidFill>
                          <a:srgbClr val="0070C0"/>
                        </a:solidFill>
                        <a:latin typeface="Cambria Math" charset="0"/>
                      </a:rPr>
                      <m:t>=</m:t>
                    </m:r>
                    <m:r>
                      <a:rPr kumimoji="1" lang="en-US" altLang="ja-JP" sz="2000" b="1" i="1" smtClean="0">
                        <a:solidFill>
                          <a:srgbClr val="0070C0"/>
                        </a:solidFill>
                        <a:latin typeface="Cambria Math" charset="0"/>
                      </a:rPr>
                      <m:t>𝒇𝒂𝒍𝒔𝒆</m:t>
                    </m:r>
                  </m:oMath>
                </a14:m>
                <a:r>
                  <a:rPr kumimoji="1" lang="en-US" altLang="ja-JP" sz="2000" dirty="0">
                    <a:solidFill>
                      <a:srgbClr val="0070C0"/>
                    </a:solidFill>
                    <a:latin typeface="MigMix 1P" panose="020B0502020203020207" pitchFamily="34" charset="-128"/>
                  </a:rPr>
                  <a:t> </a:t>
                </a:r>
                <a:r>
                  <a:rPr kumimoji="1" lang="ja-JP" altLang="en-US" sz="2000" dirty="0">
                    <a:solidFill>
                      <a:srgbClr val="0070C0"/>
                    </a:solidFill>
                    <a:latin typeface="MigMix 1P" panose="020B0502020203020207" pitchFamily="34" charset="-128"/>
                  </a:rPr>
                  <a:t>の場合</a:t>
                </a:r>
                <a:r>
                  <a:rPr lang="ja-JP" altLang="en-US" sz="2000" dirty="0">
                    <a:solidFill>
                      <a:srgbClr val="0070C0"/>
                    </a:solidFill>
                    <a:latin typeface="MigMix 1P" panose="020B0502020203020207" pitchFamily="34" charset="-128"/>
                  </a:rPr>
                  <a:t>、雰囲気への熱流量は無し</a:t>
                </a:r>
                <a:endParaRPr kumimoji="1" lang="ja-JP" altLang="en-US" sz="2000" dirty="0">
                  <a:solidFill>
                    <a:srgbClr val="0070C0"/>
                  </a:solidFill>
                  <a:latin typeface="MigMix 1P" panose="020B0502020203020207" pitchFamily="34"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681990" y="2213894"/>
                <a:ext cx="5974597" cy="400110"/>
              </a:xfrm>
              <a:prstGeom prst="rect">
                <a:avLst/>
              </a:prstGeom>
              <a:blipFill>
                <a:blip r:embed="rId5"/>
                <a:stretch>
                  <a:fillRect t="-3030" b="-27273"/>
                </a:stretch>
              </a:blipFill>
            </p:spPr>
            <p:txBody>
              <a:bodyPr/>
              <a:lstStyle/>
              <a:p>
                <a:r>
                  <a:rPr lang="ja-JP" altLang="en-US">
                    <a:noFill/>
                  </a:rPr>
                  <a:t> </a:t>
                </a:r>
              </a:p>
            </p:txBody>
          </p:sp>
        </mc:Fallback>
      </mc:AlternateContent>
      <p:sp>
        <p:nvSpPr>
          <p:cNvPr id="9" name="正方形/長方形 8"/>
          <p:cNvSpPr/>
          <p:nvPr/>
        </p:nvSpPr>
        <p:spPr>
          <a:xfrm>
            <a:off x="628650" y="4141330"/>
            <a:ext cx="1800493"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DynamicPipe</a:t>
            </a:r>
            <a:endParaRPr lang="ja-JP" altLang="en-US" sz="2000" dirty="0">
              <a:solidFill>
                <a:srgbClr val="0070C0"/>
              </a:solidFill>
              <a:latin typeface="MigMix 1P" panose="020B0502020203020207" pitchFamily="34" charset="-128"/>
            </a:endParaRPr>
          </a:p>
        </p:txBody>
      </p:sp>
      <mc:AlternateContent xmlns:mc="http://schemas.openxmlformats.org/markup-compatibility/2006" xmlns:a14="http://schemas.microsoft.com/office/drawing/2010/main">
        <mc:Choice Requires="a14">
          <p:sp>
            <p:nvSpPr>
              <p:cNvPr id="10" name="正方形/長方形 9"/>
              <p:cNvSpPr/>
              <p:nvPr/>
            </p:nvSpPr>
            <p:spPr>
              <a:xfrm>
                <a:off x="926122" y="3611908"/>
                <a:ext cx="2493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h𝑒𝑎𝑡𝑃𝑜𝑟𝑡𝑠</m:t>
                      </m:r>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r>
                        <a:rPr lang="en-US" altLang="ja-JP" i="1">
                          <a:latin typeface="Cambria Math" charset="0"/>
                        </a:rPr>
                        <m:t>𝑇</m:t>
                      </m:r>
                      <m:r>
                        <a:rPr lang="en-US" altLang="ja-JP" b="0" i="1" smtClean="0">
                          <a:latin typeface="Cambria Math" charset="0"/>
                        </a:rPr>
                        <m:t>=</m:t>
                      </m:r>
                      <m:sSub>
                        <m:sSubPr>
                          <m:ctrlPr>
                            <a:rPr lang="en-US" altLang="ja-JP" b="0" i="1" smtClean="0">
                              <a:latin typeface="Cambria Math" panose="02040503050406030204" pitchFamily="18" charset="0"/>
                            </a:rPr>
                          </m:ctrlPr>
                        </m:sSubPr>
                        <m:e>
                          <m:r>
                            <a:rPr lang="en-US" altLang="ja-JP" b="0" i="1" smtClean="0">
                              <a:latin typeface="Cambria Math" charset="0"/>
                            </a:rPr>
                            <m:t>𝑇</m:t>
                          </m:r>
                        </m:e>
                        <m:sub>
                          <m:r>
                            <a:rPr lang="en-US" altLang="ja-JP" b="0" i="1" smtClean="0">
                              <a:latin typeface="Cambria Math" charset="0"/>
                            </a:rPr>
                            <m:t>𝑠</m:t>
                          </m:r>
                        </m:sub>
                      </m:sSub>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oMath>
                  </m:oMathPara>
                </a14:m>
                <a:endParaRPr lang="ja-JP" altLang="en-US" dirty="0">
                  <a:latin typeface="MigMix 1P" panose="020B0502020203020207" pitchFamily="34" charset="-128"/>
                </a:endParaRPr>
              </a:p>
            </p:txBody>
          </p:sp>
        </mc:Choice>
        <mc:Fallback xmlns="">
          <p:sp>
            <p:nvSpPr>
              <p:cNvPr id="10" name="正方形/長方形 9"/>
              <p:cNvSpPr>
                <a:spLocks noRot="1" noChangeAspect="1" noMove="1" noResize="1" noEditPoints="1" noAdjustHandles="1" noChangeArrowheads="1" noChangeShapeType="1" noTextEdit="1"/>
              </p:cNvSpPr>
              <p:nvPr/>
            </p:nvSpPr>
            <p:spPr>
              <a:xfrm>
                <a:off x="926122" y="3611908"/>
                <a:ext cx="2493760" cy="369332"/>
              </a:xfrm>
              <a:prstGeom prst="rect">
                <a:avLst/>
              </a:prstGeom>
              <a:blipFill>
                <a:blip r:embed="rId6"/>
                <a:stretch>
                  <a:fillRect b="-13333"/>
                </a:stretch>
              </a:blipFill>
            </p:spPr>
            <p:txBody>
              <a:bodyPr/>
              <a:lstStyle/>
              <a:p>
                <a:r>
                  <a:rPr lang="ja-JP" altLang="en-US">
                    <a:noFill/>
                  </a:rPr>
                  <a:t> </a:t>
                </a:r>
              </a:p>
            </p:txBody>
          </p:sp>
        </mc:Fallback>
      </mc:AlternateContent>
      <p:sp>
        <p:nvSpPr>
          <p:cNvPr id="11" name="テキスト ボックス 10"/>
          <p:cNvSpPr txBox="1"/>
          <p:nvPr/>
        </p:nvSpPr>
        <p:spPr>
          <a:xfrm>
            <a:off x="3540007" y="3596519"/>
            <a:ext cx="371878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伝熱面温度</a:t>
            </a:r>
            <a:r>
              <a:rPr kumimoji="1" lang="en-US" altLang="ja-JP" sz="2000" b="1" dirty="0">
                <a:solidFill>
                  <a:srgbClr val="0070C0"/>
                </a:solidFill>
                <a:latin typeface="MigMix 1P" charset="-128"/>
                <a:ea typeface="MigMix 1P" charset="-128"/>
                <a:cs typeface="MigMix 1P" charset="-128"/>
              </a:rPr>
              <a:t> = </a:t>
            </a:r>
            <a:r>
              <a:rPr kumimoji="1" lang="ja-JP" altLang="en-US" sz="2000" b="1" dirty="0">
                <a:solidFill>
                  <a:srgbClr val="0070C0"/>
                </a:solidFill>
                <a:latin typeface="MigMix 1P" charset="-128"/>
                <a:ea typeface="MigMix 1P" charset="-128"/>
                <a:cs typeface="MigMix 1P" charset="-128"/>
              </a:rPr>
              <a:t>流体温度</a:t>
            </a:r>
          </a:p>
        </p:txBody>
      </p:sp>
      <p:sp>
        <p:nvSpPr>
          <p:cNvPr id="13" name="円柱 12"/>
          <p:cNvSpPr/>
          <p:nvPr/>
        </p:nvSpPr>
        <p:spPr>
          <a:xfrm rot="5400000">
            <a:off x="3267237" y="4808798"/>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1528896" y="5628173"/>
            <a:ext cx="4031873" cy="400110"/>
          </a:xfrm>
          <a:prstGeom prst="rect">
            <a:avLst/>
          </a:prstGeom>
        </p:spPr>
        <p:txBody>
          <a:bodyPr wrap="none">
            <a:spAutoFit/>
          </a:bodyPr>
          <a:lstStyle/>
          <a:p>
            <a:r>
              <a:rPr lang="en-US" altLang="ja-JP" sz="2000" dirty="0" err="1">
                <a:solidFill>
                  <a:srgbClr val="000000"/>
                </a:solidFill>
                <a:latin typeface="Migu 1M" panose="020B0509020203020207" pitchFamily="49" charset="-128"/>
              </a:rPr>
              <a:t>surfaceAreas</a:t>
            </a:r>
            <a:r>
              <a:rPr lang="en-US" altLang="ja-JP" sz="2000" dirty="0">
                <a:solidFill>
                  <a:srgbClr val="000000"/>
                </a:solidFill>
                <a:latin typeface="Migu 1M" panose="020B0509020203020207" pitchFamily="49" charset="-128"/>
              </a:rPr>
              <a:t>=perimeter*lengths</a:t>
            </a:r>
            <a:endParaRPr lang="ja-JP" altLang="en-US" sz="2000" dirty="0">
              <a:latin typeface="MigMix 1P" panose="020B0502020203020207" pitchFamily="34" charset="-128"/>
            </a:endParaRPr>
          </a:p>
        </p:txBody>
      </p:sp>
      <p:cxnSp>
        <p:nvCxnSpPr>
          <p:cNvPr id="15" name="直線矢印コネクタ 14"/>
          <p:cNvCxnSpPr/>
          <p:nvPr/>
        </p:nvCxnSpPr>
        <p:spPr>
          <a:xfrm flipH="1">
            <a:off x="4020078" y="4836291"/>
            <a:ext cx="146395" cy="29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4020077" y="4436181"/>
            <a:ext cx="1683732"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perimeter</a:t>
            </a:r>
            <a:endParaRPr kumimoji="1" lang="ja-JP" altLang="en-US" sz="2000" dirty="0">
              <a:latin typeface="MigMix 1P" charset="-128"/>
              <a:ea typeface="MigMix 1P" charset="-128"/>
              <a:cs typeface="MigMix 1P" charset="-128"/>
            </a:endParaRPr>
          </a:p>
        </p:txBody>
      </p:sp>
      <p:cxnSp>
        <p:nvCxnSpPr>
          <p:cNvPr id="17" name="直線矢印コネクタ 16"/>
          <p:cNvCxnSpPr/>
          <p:nvPr/>
        </p:nvCxnSpPr>
        <p:spPr>
          <a:xfrm>
            <a:off x="3121444" y="4911150"/>
            <a:ext cx="8397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620098" y="4459848"/>
            <a:ext cx="147317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lengths[</a:t>
            </a:r>
            <a:r>
              <a:rPr kumimoji="1" lang="en-US" altLang="ja-JP" sz="2000" dirty="0" err="1">
                <a:latin typeface="MigMix 1P" charset="-128"/>
                <a:ea typeface="MigMix 1P" charset="-128"/>
                <a:cs typeface="MigMix 1P" charset="-128"/>
              </a:rPr>
              <a:t>i</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19" name="正方形/長方形 18"/>
          <p:cNvSpPr/>
          <p:nvPr/>
        </p:nvSpPr>
        <p:spPr>
          <a:xfrm>
            <a:off x="601980" y="3219439"/>
            <a:ext cx="2569934"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IdealHeatTransfer</a:t>
            </a:r>
            <a:endParaRPr lang="ja-JP" altLang="en-US" sz="2000" dirty="0">
              <a:solidFill>
                <a:srgbClr val="0070C0"/>
              </a:solidFill>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94671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err="1"/>
              <a:t>WaterHeating</a:t>
            </a:r>
            <a:br>
              <a:rPr lang="en-US" altLang="ja-JP" dirty="0"/>
            </a:br>
            <a:r>
              <a:rPr lang="ja-JP" altLang="en-US" sz="2700" dirty="0"/>
              <a:t>パイプを加熱してタンク内の水を温める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121</a:t>
            </a:fld>
            <a:endParaRPr lang="ja-JP" altLang="en-US"/>
          </a:p>
        </p:txBody>
      </p:sp>
      <p:grpSp>
        <p:nvGrpSpPr>
          <p:cNvPr id="22" name="図形グループ 21"/>
          <p:cNvGrpSpPr/>
          <p:nvPr/>
        </p:nvGrpSpPr>
        <p:grpSpPr>
          <a:xfrm>
            <a:off x="2686050" y="2004187"/>
            <a:ext cx="3440543" cy="3573654"/>
            <a:chOff x="2861197" y="2050741"/>
            <a:chExt cx="2766376" cy="2700305"/>
          </a:xfrm>
        </p:grpSpPr>
        <p:cxnSp>
          <p:nvCxnSpPr>
            <p:cNvPr id="6" name="直線コネクタ 5"/>
            <p:cNvCxnSpPr/>
            <p:nvPr/>
          </p:nvCxnSpPr>
          <p:spPr>
            <a:xfrm flipH="1">
              <a:off x="3770173" y="2448675"/>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5607076" y="2435975"/>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3744773" y="4241637"/>
              <a:ext cx="1882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4096736" y="2050741"/>
              <a:ext cx="1482791" cy="767450"/>
            </a:xfrm>
            <a:prstGeom prst="rect">
              <a:avLst/>
            </a:prstGeom>
            <a:noFill/>
          </p:spPr>
          <p:txBody>
            <a:bodyPr wrap="square" rtlCol="0">
              <a:spAutoFit/>
            </a:bodyPr>
            <a:lstStyle/>
            <a:p>
              <a:r>
                <a:rPr lang="ja-JP" altLang="en-US" sz="2000" dirty="0">
                  <a:latin typeface="Migu 1M" charset="-128"/>
                  <a:ea typeface="Migu 1M" charset="-128"/>
                  <a:cs typeface="Migu 1M" charset="-128"/>
                </a:rPr>
                <a:t>断面積</a:t>
              </a:r>
              <a:r>
                <a:rPr lang="en-US" altLang="ja-JP" sz="2000" dirty="0">
                  <a:latin typeface="Migu 1M" charset="-128"/>
                  <a:ea typeface="Migu 1M" charset="-128"/>
                  <a:cs typeface="Migu 1M" charset="-128"/>
                </a:rPr>
                <a:t> 1 m2</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1 m</a:t>
              </a:r>
            </a:p>
            <a:p>
              <a:r>
                <a:rPr lang="ja-JP" altLang="en-US" sz="2000" dirty="0">
                  <a:latin typeface="Migu 1M" charset="-128"/>
                  <a:ea typeface="Migu 1M" charset="-128"/>
                  <a:cs typeface="Migu 1M" charset="-128"/>
                </a:rPr>
                <a:t>水深</a:t>
              </a:r>
              <a:r>
                <a:rPr lang="en-US" altLang="ja-JP" sz="2000" dirty="0">
                  <a:latin typeface="Migu 1M" charset="-128"/>
                  <a:ea typeface="Migu 1M" charset="-128"/>
                  <a:cs typeface="Migu 1M" charset="-128"/>
                </a:rPr>
                <a:t> 0.7m</a:t>
              </a:r>
            </a:p>
          </p:txBody>
        </p:sp>
        <p:sp>
          <p:nvSpPr>
            <p:cNvPr id="10" name="テキスト ボックス 9"/>
            <p:cNvSpPr txBox="1"/>
            <p:nvPr/>
          </p:nvSpPr>
          <p:spPr>
            <a:xfrm>
              <a:off x="3062353" y="4474047"/>
              <a:ext cx="2202591" cy="276999"/>
            </a:xfrm>
            <a:prstGeom prst="rect">
              <a:avLst/>
            </a:prstGeom>
            <a:noFill/>
          </p:spPr>
          <p:txBody>
            <a:bodyPr wrap="square" rtlCol="0">
              <a:spAutoFit/>
            </a:bodyPr>
            <a:lstStyle/>
            <a:p>
              <a:r>
                <a:rPr lang="ja-JP" altLang="en-US" sz="1200" dirty="0">
                  <a:latin typeface="Migu 1M" charset="-128"/>
                  <a:ea typeface="Migu 1M" charset="-128"/>
                  <a:cs typeface="Migu 1M" charset="-128"/>
                </a:rPr>
                <a:t>加熱</a:t>
              </a:r>
              <a:endParaRPr kumimoji="1" lang="en-US" altLang="ja-JP" sz="1200" dirty="0">
                <a:latin typeface="Migu 1M" charset="-128"/>
                <a:ea typeface="Migu 1M" charset="-128"/>
                <a:cs typeface="Migu 1M" charset="-128"/>
              </a:endParaRPr>
            </a:p>
          </p:txBody>
        </p:sp>
        <p:sp>
          <p:nvSpPr>
            <p:cNvPr id="11" name="正方形/長方形 10"/>
            <p:cNvSpPr/>
            <p:nvPr/>
          </p:nvSpPr>
          <p:spPr>
            <a:xfrm>
              <a:off x="3005723" y="3500495"/>
              <a:ext cx="792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アーチ 11"/>
            <p:cNvSpPr/>
            <p:nvPr/>
          </p:nvSpPr>
          <p:spPr>
            <a:xfrm rot="16200000">
              <a:off x="2861197" y="3503878"/>
              <a:ext cx="288000" cy="288000"/>
            </a:xfrm>
            <a:prstGeom prst="blockArc">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igMix 1P" panose="020B0502020203020207" pitchFamily="34" charset="-128"/>
              </a:endParaRPr>
            </a:p>
          </p:txBody>
        </p:sp>
        <p:sp>
          <p:nvSpPr>
            <p:cNvPr id="13" name="アーチ 12"/>
            <p:cNvSpPr/>
            <p:nvPr/>
          </p:nvSpPr>
          <p:spPr>
            <a:xfrm rot="5400000">
              <a:off x="3392509" y="3721290"/>
              <a:ext cx="288000" cy="288000"/>
            </a:xfrm>
            <a:prstGeom prst="blockArc">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igMix 1P" panose="020B0502020203020207" pitchFamily="34" charset="-128"/>
              </a:endParaRPr>
            </a:p>
          </p:txBody>
        </p:sp>
        <p:sp>
          <p:nvSpPr>
            <p:cNvPr id="14" name="正方形/長方形 13"/>
            <p:cNvSpPr/>
            <p:nvPr/>
          </p:nvSpPr>
          <p:spPr>
            <a:xfrm>
              <a:off x="2999373" y="3716980"/>
              <a:ext cx="540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3010182" y="3935513"/>
              <a:ext cx="540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アーチ 15"/>
            <p:cNvSpPr/>
            <p:nvPr/>
          </p:nvSpPr>
          <p:spPr>
            <a:xfrm rot="16200000">
              <a:off x="2870330" y="3937761"/>
              <a:ext cx="288000" cy="288000"/>
            </a:xfrm>
            <a:prstGeom prst="blockArc">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igMix 1P" panose="020B0502020203020207" pitchFamily="34" charset="-128"/>
              </a:endParaRPr>
            </a:p>
          </p:txBody>
        </p:sp>
        <p:sp>
          <p:nvSpPr>
            <p:cNvPr id="17" name="正方形/長方形 16"/>
            <p:cNvSpPr/>
            <p:nvPr/>
          </p:nvSpPr>
          <p:spPr>
            <a:xfrm>
              <a:off x="3005723" y="4151637"/>
              <a:ext cx="792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3791163" y="2841487"/>
              <a:ext cx="1797235" cy="137685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上矢印 18"/>
            <p:cNvSpPr/>
            <p:nvPr/>
          </p:nvSpPr>
          <p:spPr>
            <a:xfrm>
              <a:off x="3165276" y="4253788"/>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上矢印 19"/>
            <p:cNvSpPr/>
            <p:nvPr/>
          </p:nvSpPr>
          <p:spPr>
            <a:xfrm>
              <a:off x="2905885" y="4256242"/>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上矢印 20"/>
            <p:cNvSpPr/>
            <p:nvPr/>
          </p:nvSpPr>
          <p:spPr>
            <a:xfrm>
              <a:off x="3424667" y="4256242"/>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395687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630001" y="0"/>
            <a:ext cx="6169163" cy="3934368"/>
          </a:xfrm>
          <a:prstGeom prst="rect">
            <a:avLst/>
          </a:prstGeom>
        </p:spPr>
      </p:pic>
      <p:sp>
        <p:nvSpPr>
          <p:cNvPr id="6" name="タイトル 5"/>
          <p:cNvSpPr>
            <a:spLocks noGrp="1"/>
          </p:cNvSpPr>
          <p:nvPr>
            <p:ph type="title"/>
          </p:nvPr>
        </p:nvSpPr>
        <p:spPr/>
        <p:txBody>
          <a:bodyPr/>
          <a:lstStyle/>
          <a:p>
            <a:r>
              <a:rPr kumimoji="1" lang="en-US" altLang="ja-JP" dirty="0" err="1"/>
              <a:t>WaterHeating</a:t>
            </a:r>
            <a:endParaRPr kumimoji="1" lang="ja-JP" altLang="en-US" dirty="0"/>
          </a:p>
        </p:txBody>
      </p:sp>
      <p:sp>
        <p:nvSpPr>
          <p:cNvPr id="8" name="テキスト ボックス 7"/>
          <p:cNvSpPr txBox="1"/>
          <p:nvPr/>
        </p:nvSpPr>
        <p:spPr>
          <a:xfrm>
            <a:off x="442155" y="2229907"/>
            <a:ext cx="3429000" cy="338554"/>
          </a:xfrm>
          <a:prstGeom prst="rect">
            <a:avLst/>
          </a:prstGeom>
          <a:noFill/>
          <a:ln>
            <a:solidFill>
              <a:schemeClr val="accent1"/>
            </a:solidFill>
          </a:ln>
        </p:spPr>
        <p:txBody>
          <a:bodyPr wrap="square" rtlCol="0">
            <a:spAutoFit/>
          </a:bodyPr>
          <a:lstStyle/>
          <a:p>
            <a:r>
              <a:rPr kumimoji="1" lang="en-US" altLang="ja-JP" sz="1600" dirty="0" err="1">
                <a:latin typeface="Migu 1M" panose="020B0509020203020207" pitchFamily="49" charset="-128"/>
                <a:ea typeface="Migu 1M" panose="020B0509020203020207" pitchFamily="49" charset="-128"/>
              </a:rPr>
              <a:t>Q_flow</a:t>
            </a:r>
            <a:r>
              <a:rPr kumimoji="1" lang="en-US" altLang="ja-JP" sz="1600" dirty="0">
                <a:latin typeface="Migu 1M" panose="020B0509020203020207" pitchFamily="49" charset="-128"/>
                <a:ea typeface="Migu 1M" panose="020B0509020203020207" pitchFamily="49" charset="-128"/>
              </a:rPr>
              <a:t> = 20000.0 * </a:t>
            </a:r>
            <a:r>
              <a:rPr kumimoji="1" lang="en-US" altLang="ja-JP" sz="1600" dirty="0" err="1">
                <a:latin typeface="Migu 1M" panose="020B0509020203020207" pitchFamily="49" charset="-128"/>
                <a:ea typeface="Migu 1M" panose="020B0509020203020207" pitchFamily="49" charset="-128"/>
              </a:rPr>
              <a:t>pipe.dxs</a:t>
            </a:r>
            <a:r>
              <a:rPr kumimoji="1" lang="en-US" altLang="ja-JP" sz="1600" dirty="0">
                <a:latin typeface="Migu 1M" panose="020B0509020203020207" pitchFamily="49" charset="-128"/>
                <a:ea typeface="Migu 1M" panose="020B0509020203020207" pitchFamily="49" charset="-128"/>
              </a:rPr>
              <a:t> [W]</a:t>
            </a:r>
            <a:endParaRPr kumimoji="1" lang="ja-JP" altLang="en-US" sz="1600" dirty="0">
              <a:latin typeface="Migu 1M" panose="020B0509020203020207" pitchFamily="49" charset="-128"/>
              <a:ea typeface="Migu 1M" panose="020B0509020203020207" pitchFamily="49" charset="-128"/>
            </a:endParaRPr>
          </a:p>
        </p:txBody>
      </p:sp>
      <p:sp>
        <p:nvSpPr>
          <p:cNvPr id="9" name="テキスト ボックス 8"/>
          <p:cNvSpPr txBox="1"/>
          <p:nvPr/>
        </p:nvSpPr>
        <p:spPr>
          <a:xfrm>
            <a:off x="442155" y="3582155"/>
            <a:ext cx="3429000" cy="2800767"/>
          </a:xfrm>
          <a:prstGeom prst="rect">
            <a:avLst/>
          </a:prstGeom>
          <a:noFill/>
          <a:ln>
            <a:solidFill>
              <a:schemeClr val="accent1"/>
            </a:solidFill>
          </a:ln>
        </p:spPr>
        <p:txBody>
          <a:bodyPr wrap="square" rtlCol="0">
            <a:spAutoFit/>
          </a:bodyPr>
          <a:lstStyle/>
          <a:p>
            <a:r>
              <a:rPr lang="en-US" altLang="ja-JP" sz="1600" dirty="0">
                <a:latin typeface="Migu 1M" charset="-128"/>
                <a:ea typeface="Migu 1M" charset="-128"/>
                <a:cs typeface="Migu 1M" charset="-128"/>
              </a:rPr>
              <a:t>length</a:t>
            </a:r>
            <a:r>
              <a:rPr kumimoji="1" lang="en-US" altLang="ja-JP" sz="1600" dirty="0">
                <a:latin typeface="Migu 1M" charset="-128"/>
                <a:ea typeface="Migu 1M" charset="-128"/>
                <a:cs typeface="Migu 1M" charset="-128"/>
              </a:rPr>
              <a:t> = 5 [m]</a:t>
            </a:r>
          </a:p>
          <a:p>
            <a:r>
              <a:rPr lang="en-US" altLang="ja-JP" sz="1600" dirty="0">
                <a:latin typeface="Migu 1M" charset="-128"/>
                <a:ea typeface="Migu 1M" charset="-128"/>
                <a:cs typeface="Migu 1M" charset="-128"/>
              </a:rPr>
              <a:t>diameter = 0.03 [m]</a:t>
            </a:r>
          </a:p>
          <a:p>
            <a:r>
              <a:rPr lang="en-US" altLang="ja-JP" sz="1600" dirty="0" err="1">
                <a:latin typeface="Migu 1M" charset="-128"/>
                <a:ea typeface="Migu 1M" charset="-128"/>
                <a:cs typeface="Migu 1M" charset="-128"/>
              </a:rPr>
              <a:t>height_ab</a:t>
            </a:r>
            <a:r>
              <a:rPr lang="en-US" altLang="ja-JP" sz="1600" dirty="0">
                <a:latin typeface="Migu 1M" charset="-128"/>
                <a:ea typeface="Migu 1M" charset="-128"/>
                <a:cs typeface="Migu 1M" charset="-128"/>
              </a:rPr>
              <a:t> = 0.3</a:t>
            </a:r>
          </a:p>
          <a:p>
            <a:r>
              <a:rPr lang="en-US" altLang="ja-JP" sz="1600" dirty="0" err="1">
                <a:latin typeface="Migu 1M" charset="-128"/>
                <a:ea typeface="Migu 1M" charset="-128"/>
                <a:cs typeface="Migu 1M" charset="-128"/>
              </a:rPr>
              <a:t>energyDynamics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massDynamics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momentumDynamics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use_HeatTransfer</a:t>
            </a:r>
            <a:r>
              <a:rPr lang="en-US" altLang="ja-JP" sz="1600" dirty="0">
                <a:latin typeface="Migu 1M" charset="-128"/>
                <a:ea typeface="Migu 1M" charset="-128"/>
                <a:cs typeface="Migu 1M" charset="-128"/>
              </a:rPr>
              <a:t> = true</a:t>
            </a:r>
          </a:p>
          <a:p>
            <a:r>
              <a:rPr lang="en-US" altLang="ja-JP" sz="1600" dirty="0" err="1">
                <a:latin typeface="Migu 1M" charset="-128"/>
                <a:ea typeface="Migu 1M" charset="-128"/>
                <a:cs typeface="Migu 1M" charset="-128"/>
              </a:rPr>
              <a:t>T_start</a:t>
            </a:r>
            <a:r>
              <a:rPr lang="en-US" altLang="ja-JP" sz="1600" dirty="0">
                <a:latin typeface="Migu 1M" charset="-128"/>
                <a:ea typeface="Migu 1M" charset="-128"/>
                <a:cs typeface="Migu 1M" charset="-128"/>
              </a:rPr>
              <a:t> = 293.15 [K]</a:t>
            </a:r>
          </a:p>
          <a:p>
            <a:r>
              <a:rPr lang="en-US" altLang="ja-JP" sz="1600" dirty="0" err="1">
                <a:latin typeface="Migu 1M" charset="-128"/>
                <a:ea typeface="Migu 1M" charset="-128"/>
                <a:cs typeface="Migu 1M" charset="-128"/>
              </a:rPr>
              <a:t>m_flow_start</a:t>
            </a:r>
            <a:r>
              <a:rPr lang="en-US" altLang="ja-JP" sz="1600" dirty="0">
                <a:latin typeface="Migu 1M" charset="-128"/>
                <a:ea typeface="Migu 1M" charset="-128"/>
                <a:cs typeface="Migu 1M" charset="-128"/>
              </a:rPr>
              <a:t> = 0.02 [kg/s]</a:t>
            </a:r>
          </a:p>
          <a:p>
            <a:r>
              <a:rPr lang="en-US" altLang="ja-JP" sz="1600" dirty="0" err="1">
                <a:latin typeface="Migu 1M" charset="-128"/>
                <a:ea typeface="Migu 1M" charset="-128"/>
                <a:cs typeface="Migu 1M" charset="-128"/>
              </a:rPr>
              <a:t>nNodes</a:t>
            </a:r>
            <a:r>
              <a:rPr lang="en-US" altLang="ja-JP" sz="1600" dirty="0">
                <a:latin typeface="Migu 1M" charset="-128"/>
                <a:ea typeface="Migu 1M" charset="-128"/>
                <a:cs typeface="Migu 1M" charset="-128"/>
              </a:rPr>
              <a:t> = 5</a:t>
            </a:r>
          </a:p>
          <a:p>
            <a:r>
              <a:rPr lang="en-US" altLang="ja-JP" sz="1600" dirty="0" err="1">
                <a:latin typeface="Migu 1M" charset="-128"/>
                <a:ea typeface="Migu 1M" charset="-128"/>
                <a:cs typeface="Migu 1M" charset="-128"/>
              </a:rPr>
              <a:t>modelStructure</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a_v_b</a:t>
            </a:r>
            <a:endParaRPr kumimoji="1" lang="ja-JP" altLang="en-US" sz="1600" dirty="0">
              <a:latin typeface="Migu 1M" charset="-128"/>
              <a:ea typeface="Migu 1M" charset="-128"/>
              <a:cs typeface="Migu 1M" charset="-128"/>
            </a:endParaRPr>
          </a:p>
        </p:txBody>
      </p:sp>
      <p:sp>
        <p:nvSpPr>
          <p:cNvPr id="10" name="テキスト ボックス 9"/>
          <p:cNvSpPr txBox="1"/>
          <p:nvPr/>
        </p:nvSpPr>
        <p:spPr>
          <a:xfrm>
            <a:off x="5735176" y="3140207"/>
            <a:ext cx="3294525" cy="2308324"/>
          </a:xfrm>
          <a:prstGeom prst="rect">
            <a:avLst/>
          </a:prstGeom>
          <a:noFill/>
          <a:ln>
            <a:solidFill>
              <a:schemeClr val="accent1"/>
            </a:solidFill>
          </a:ln>
        </p:spPr>
        <p:txBody>
          <a:bodyPr wrap="square" rtlCol="0">
            <a:spAutoFit/>
          </a:bodyPr>
          <a:lstStyle/>
          <a:p>
            <a:r>
              <a:rPr lang="en-US" altLang="ja-JP" sz="1600" dirty="0">
                <a:latin typeface="Migu 1M" charset="-128"/>
                <a:ea typeface="Migu 1M" charset="-128"/>
                <a:cs typeface="Migu 1M" charset="-128"/>
              </a:rPr>
              <a:t>height</a:t>
            </a:r>
            <a:r>
              <a:rPr kumimoji="1" lang="en-US" altLang="ja-JP" sz="1600" dirty="0">
                <a:latin typeface="Migu 1M" charset="-128"/>
                <a:ea typeface="Migu 1M" charset="-128"/>
                <a:cs typeface="Migu 1M" charset="-128"/>
              </a:rPr>
              <a:t> = 1 [m]</a:t>
            </a:r>
          </a:p>
          <a:p>
            <a:r>
              <a:rPr lang="en-US" altLang="ja-JP" sz="1600" dirty="0" err="1">
                <a:latin typeface="Migu 1M" charset="-128"/>
                <a:ea typeface="Migu 1M" charset="-128"/>
                <a:cs typeface="Migu 1M" charset="-128"/>
              </a:rPr>
              <a:t>crossArea</a:t>
            </a:r>
            <a:r>
              <a:rPr lang="en-US" altLang="ja-JP" sz="1600" dirty="0">
                <a:latin typeface="Migu 1M" charset="-128"/>
                <a:ea typeface="Migu 1M" charset="-128"/>
                <a:cs typeface="Migu 1M" charset="-128"/>
              </a:rPr>
              <a:t> = 1 [m]</a:t>
            </a:r>
          </a:p>
          <a:p>
            <a:r>
              <a:rPr lang="en-US" altLang="ja-JP" sz="1600" dirty="0" err="1">
                <a:latin typeface="Migu 1M" charset="-128"/>
                <a:ea typeface="Migu 1M" charset="-128"/>
                <a:cs typeface="Migu 1M" charset="-128"/>
              </a:rPr>
              <a:t>nPorts</a:t>
            </a:r>
            <a:r>
              <a:rPr lang="en-US" altLang="ja-JP" sz="1600" dirty="0">
                <a:latin typeface="Migu 1M" charset="-128"/>
                <a:ea typeface="Migu 1M" charset="-128"/>
                <a:cs typeface="Migu 1M" charset="-128"/>
              </a:rPr>
              <a:t> = 2</a:t>
            </a:r>
          </a:p>
          <a:p>
            <a:r>
              <a:rPr lang="en-US" altLang="ja-JP" sz="1600" dirty="0" err="1">
                <a:latin typeface="Migu 1M" charset="-128"/>
                <a:ea typeface="Migu 1M" charset="-128"/>
                <a:cs typeface="Migu 1M" charset="-128"/>
              </a:rPr>
              <a:t>use_portsData</a:t>
            </a:r>
            <a:r>
              <a:rPr lang="en-US" altLang="ja-JP" sz="1600" dirty="0">
                <a:latin typeface="Migu 1M" charset="-128"/>
                <a:ea typeface="Migu 1M" charset="-128"/>
                <a:cs typeface="Migu 1M" charset="-128"/>
              </a:rPr>
              <a:t> = true</a:t>
            </a:r>
          </a:p>
          <a:p>
            <a:r>
              <a:rPr lang="en-US" altLang="ja-JP" sz="1600" dirty="0" err="1">
                <a:latin typeface="Migu 1M" charset="-128"/>
                <a:ea typeface="Migu 1M" charset="-128"/>
                <a:cs typeface="Migu 1M" charset="-128"/>
              </a:rPr>
              <a:t>energyDynamics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massDynamics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level_start</a:t>
            </a:r>
            <a:r>
              <a:rPr lang="en-US" altLang="ja-JP" sz="1600" dirty="0">
                <a:latin typeface="Migu 1M" charset="-128"/>
                <a:ea typeface="Migu 1M" charset="-128"/>
                <a:cs typeface="Migu 1M" charset="-128"/>
              </a:rPr>
              <a:t> = 0.7 [m]</a:t>
            </a:r>
          </a:p>
          <a:p>
            <a:r>
              <a:rPr lang="en-US" altLang="ja-JP" sz="1600" dirty="0" err="1">
                <a:latin typeface="Migu 1M" charset="-128"/>
                <a:ea typeface="Migu 1M" charset="-128"/>
                <a:cs typeface="Migu 1M" charset="-128"/>
              </a:rPr>
              <a:t>use_T_start</a:t>
            </a:r>
            <a:r>
              <a:rPr lang="en-US" altLang="ja-JP" sz="1600" dirty="0">
                <a:latin typeface="Migu 1M" charset="-128"/>
                <a:ea typeface="Migu 1M" charset="-128"/>
                <a:cs typeface="Migu 1M" charset="-128"/>
              </a:rPr>
              <a:t> = true</a:t>
            </a:r>
          </a:p>
          <a:p>
            <a:r>
              <a:rPr lang="en-US" altLang="ja-JP" sz="1600" dirty="0" err="1">
                <a:latin typeface="Migu 1M" charset="-128"/>
                <a:ea typeface="Migu 1M" charset="-128"/>
                <a:cs typeface="Migu 1M" charset="-128"/>
              </a:rPr>
              <a:t>T_start</a:t>
            </a:r>
            <a:r>
              <a:rPr lang="en-US" altLang="ja-JP" sz="1600" dirty="0">
                <a:latin typeface="Migu 1M" charset="-128"/>
                <a:ea typeface="Migu 1M" charset="-128"/>
                <a:cs typeface="Migu 1M" charset="-128"/>
              </a:rPr>
              <a:t> = 293.15 [K]</a:t>
            </a:r>
          </a:p>
        </p:txBody>
      </p:sp>
      <p:sp>
        <p:nvSpPr>
          <p:cNvPr id="11" name="正方形/長方形 10"/>
          <p:cNvSpPr/>
          <p:nvPr/>
        </p:nvSpPr>
        <p:spPr>
          <a:xfrm>
            <a:off x="3949651" y="5551925"/>
            <a:ext cx="5080050" cy="830997"/>
          </a:xfrm>
          <a:prstGeom prst="rect">
            <a:avLst/>
          </a:prstGeom>
          <a:ln>
            <a:solidFill>
              <a:schemeClr val="accent1"/>
            </a:solidFill>
          </a:ln>
        </p:spPr>
        <p:txBody>
          <a:bodyPr wrap="square">
            <a:spAutoFit/>
          </a:bodyPr>
          <a:lstStyle/>
          <a:p>
            <a:r>
              <a:rPr lang="en-US" altLang="ja-JP" sz="1600" dirty="0" err="1">
                <a:latin typeface="Migu 1M" panose="020B0509020203020207" pitchFamily="49" charset="-128"/>
                <a:ea typeface="Migu 1M" panose="020B0509020203020207" pitchFamily="49" charset="-128"/>
              </a:rPr>
              <a:t>portsData</a:t>
            </a:r>
            <a:r>
              <a:rPr lang="en-US" altLang="ja-JP" sz="1600" dirty="0">
                <a:latin typeface="Migu 1M" panose="020B0509020203020207" pitchFamily="49" charset="-128"/>
                <a:ea typeface="Migu 1M" panose="020B0509020203020207" pitchFamily="49" charset="-128"/>
              </a:rPr>
              <a:t> </a:t>
            </a:r>
          </a:p>
          <a:p>
            <a:r>
              <a:rPr lang="en-US" altLang="ja-JP" sz="1600" dirty="0">
                <a:latin typeface="Migu 1M" panose="020B0509020203020207" pitchFamily="49" charset="-128"/>
                <a:ea typeface="Migu 1M" panose="020B0509020203020207" pitchFamily="49" charset="-128"/>
              </a:rPr>
              <a:t>=</a:t>
            </a:r>
            <a:r>
              <a:rPr lang="ja-JP" altLang="en-US" sz="1600" dirty="0">
                <a:latin typeface="Migu 1M" panose="020B0509020203020207" pitchFamily="49" charset="-128"/>
                <a:ea typeface="Migu 1M" panose="020B0509020203020207" pitchFamily="49" charset="-128"/>
              </a:rPr>
              <a:t>{VesselPortsData(diameter = 0.03), </a:t>
            </a:r>
            <a:r>
              <a:rPr lang="en-US" altLang="ja-JP" sz="1600" dirty="0">
                <a:latin typeface="Migu 1M" panose="020B0509020203020207" pitchFamily="49" charset="-128"/>
                <a:ea typeface="Migu 1M" panose="020B0509020203020207" pitchFamily="49" charset="-128"/>
              </a:rPr>
              <a:t>  </a:t>
            </a:r>
            <a:r>
              <a:rPr lang="ja-JP" altLang="en-US" sz="1600" dirty="0">
                <a:latin typeface="Migu 1M" panose="020B0509020203020207" pitchFamily="49" charset="-128"/>
                <a:ea typeface="Migu 1M" panose="020B0509020203020207" pitchFamily="49" charset="-128"/>
              </a:rPr>
              <a:t>VesselPortsData(diameter = 0.03, height = 0.3)}</a:t>
            </a:r>
          </a:p>
        </p:txBody>
      </p:sp>
    </p:spTree>
    <p:extLst>
      <p:ext uri="{BB962C8B-B14F-4D97-AF65-F5344CB8AC3E}">
        <p14:creationId xmlns:p14="http://schemas.microsoft.com/office/powerpoint/2010/main" val="510959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WaterHeating</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123</a:t>
            </a:fld>
            <a:endParaRPr lang="ja-JP" altLang="en-US"/>
          </a:p>
        </p:txBody>
      </p:sp>
      <p:pic>
        <p:nvPicPr>
          <p:cNvPr id="5" name="図 4"/>
          <p:cNvPicPr>
            <a:picLocks noChangeAspect="1"/>
          </p:cNvPicPr>
          <p:nvPr/>
        </p:nvPicPr>
        <p:blipFill>
          <a:blip r:embed="rId2"/>
          <a:stretch>
            <a:fillRect/>
          </a:stretch>
        </p:blipFill>
        <p:spPr>
          <a:xfrm>
            <a:off x="635000" y="1503320"/>
            <a:ext cx="3045460" cy="1986280"/>
          </a:xfrm>
          <a:prstGeom prst="rect">
            <a:avLst/>
          </a:prstGeom>
        </p:spPr>
      </p:pic>
      <p:pic>
        <p:nvPicPr>
          <p:cNvPr id="6" name="図 5"/>
          <p:cNvPicPr>
            <a:picLocks noChangeAspect="1"/>
          </p:cNvPicPr>
          <p:nvPr/>
        </p:nvPicPr>
        <p:blipFill>
          <a:blip r:embed="rId3"/>
          <a:stretch>
            <a:fillRect/>
          </a:stretch>
        </p:blipFill>
        <p:spPr>
          <a:xfrm>
            <a:off x="4815443" y="1503320"/>
            <a:ext cx="3025140" cy="1973580"/>
          </a:xfrm>
          <a:prstGeom prst="rect">
            <a:avLst/>
          </a:prstGeom>
        </p:spPr>
      </p:pic>
      <p:pic>
        <p:nvPicPr>
          <p:cNvPr id="7" name="図 6"/>
          <p:cNvPicPr>
            <a:picLocks noChangeAspect="1"/>
          </p:cNvPicPr>
          <p:nvPr/>
        </p:nvPicPr>
        <p:blipFill>
          <a:blip r:embed="rId4"/>
          <a:stretch>
            <a:fillRect/>
          </a:stretch>
        </p:blipFill>
        <p:spPr>
          <a:xfrm>
            <a:off x="635000" y="3934915"/>
            <a:ext cx="3040380" cy="1976120"/>
          </a:xfrm>
          <a:prstGeom prst="rect">
            <a:avLst/>
          </a:prstGeom>
        </p:spPr>
      </p:pic>
      <p:pic>
        <p:nvPicPr>
          <p:cNvPr id="8" name="図 7"/>
          <p:cNvPicPr>
            <a:picLocks noChangeAspect="1"/>
          </p:cNvPicPr>
          <p:nvPr/>
        </p:nvPicPr>
        <p:blipFill>
          <a:blip r:embed="rId5"/>
          <a:stretch>
            <a:fillRect/>
          </a:stretch>
        </p:blipFill>
        <p:spPr>
          <a:xfrm>
            <a:off x="4814351" y="3926394"/>
            <a:ext cx="3032760" cy="1978660"/>
          </a:xfrm>
          <a:prstGeom prst="rect">
            <a:avLst/>
          </a:prstGeom>
        </p:spPr>
      </p:pic>
      <p:sp>
        <p:nvSpPr>
          <p:cNvPr id="9" name="右中かっこ 8"/>
          <p:cNvSpPr/>
          <p:nvPr/>
        </p:nvSpPr>
        <p:spPr>
          <a:xfrm>
            <a:off x="3701534" y="1592780"/>
            <a:ext cx="227132" cy="11885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10" name="テキスト ボックス 9"/>
          <p:cNvSpPr txBox="1"/>
          <p:nvPr/>
        </p:nvSpPr>
        <p:spPr>
          <a:xfrm>
            <a:off x="720131" y="866871"/>
            <a:ext cx="272415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11" name="テキスト ボックス 10"/>
          <p:cNvSpPr txBox="1"/>
          <p:nvPr/>
        </p:nvSpPr>
        <p:spPr>
          <a:xfrm>
            <a:off x="2974698" y="1195707"/>
            <a:ext cx="169926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パイプ内温度</a:t>
            </a:r>
          </a:p>
        </p:txBody>
      </p:sp>
      <p:cxnSp>
        <p:nvCxnSpPr>
          <p:cNvPr id="13" name="直線矢印コネクタ 12"/>
          <p:cNvCxnSpPr/>
          <p:nvPr/>
        </p:nvCxnSpPr>
        <p:spPr>
          <a:xfrm flipH="1">
            <a:off x="3928666" y="1565039"/>
            <a:ext cx="254714" cy="62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2867977" y="3412130"/>
            <a:ext cx="169926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タンク内温度</a:t>
            </a:r>
          </a:p>
        </p:txBody>
      </p:sp>
      <p:cxnSp>
        <p:nvCxnSpPr>
          <p:cNvPr id="16" name="直線矢印コネクタ 15"/>
          <p:cNvCxnSpPr>
            <a:stCxn id="14" idx="0"/>
          </p:cNvCxnSpPr>
          <p:nvPr/>
        </p:nvCxnSpPr>
        <p:spPr>
          <a:xfrm flipH="1" flipV="1">
            <a:off x="3444281" y="3048000"/>
            <a:ext cx="273326" cy="364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7132438" y="1144670"/>
            <a:ext cx="1699260" cy="369332"/>
          </a:xfrm>
          <a:prstGeom prst="rect">
            <a:avLst/>
          </a:prstGeom>
          <a:noFill/>
        </p:spPr>
        <p:txBody>
          <a:bodyPr wrap="square" rtlCol="0">
            <a:spAutoFit/>
          </a:bodyPr>
          <a:lstStyle/>
          <a:p>
            <a:r>
              <a:rPr kumimoji="1" lang="ja-JP" altLang="en-US">
                <a:solidFill>
                  <a:srgbClr val="FF0000"/>
                </a:solidFill>
                <a:latin typeface="MigMix 1P" charset="-128"/>
                <a:ea typeface="MigMix 1P" charset="-128"/>
                <a:cs typeface="MigMix 1P" charset="-128"/>
              </a:rPr>
              <a:t>タンク内密度</a:t>
            </a:r>
            <a:endParaRPr kumimoji="1" lang="ja-JP" altLang="en-US" dirty="0">
              <a:solidFill>
                <a:srgbClr val="FF0000"/>
              </a:solidFill>
              <a:latin typeface="MigMix 1P" charset="-128"/>
              <a:ea typeface="MigMix 1P" charset="-128"/>
              <a:cs typeface="MigMix 1P" charset="-128"/>
            </a:endParaRPr>
          </a:p>
        </p:txBody>
      </p:sp>
      <p:sp>
        <p:nvSpPr>
          <p:cNvPr id="18" name="右中かっこ 17"/>
          <p:cNvSpPr/>
          <p:nvPr/>
        </p:nvSpPr>
        <p:spPr>
          <a:xfrm>
            <a:off x="7868502" y="2041545"/>
            <a:ext cx="227132" cy="11885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19" name="テキスト ボックス 18"/>
          <p:cNvSpPr txBox="1"/>
          <p:nvPr/>
        </p:nvSpPr>
        <p:spPr>
          <a:xfrm>
            <a:off x="7028100" y="3412984"/>
            <a:ext cx="1699260" cy="369332"/>
          </a:xfrm>
          <a:prstGeom prst="rect">
            <a:avLst/>
          </a:prstGeom>
          <a:noFill/>
        </p:spPr>
        <p:txBody>
          <a:bodyPr wrap="square" rtlCol="0">
            <a:spAutoFit/>
          </a:bodyPr>
          <a:lstStyle/>
          <a:p>
            <a:r>
              <a:rPr kumimoji="1" lang="ja-JP" altLang="en-US">
                <a:latin typeface="MigMix 1P" charset="-128"/>
                <a:ea typeface="MigMix 1P" charset="-128"/>
                <a:cs typeface="MigMix 1P" charset="-128"/>
              </a:rPr>
              <a:t>パイプ内密度</a:t>
            </a:r>
            <a:endParaRPr kumimoji="1" lang="ja-JP" altLang="en-US" dirty="0">
              <a:latin typeface="MigMix 1P" charset="-128"/>
              <a:ea typeface="MigMix 1P" charset="-128"/>
              <a:cs typeface="MigMix 1P" charset="-128"/>
            </a:endParaRPr>
          </a:p>
        </p:txBody>
      </p:sp>
      <p:cxnSp>
        <p:nvCxnSpPr>
          <p:cNvPr id="21" name="直線矢印コネクタ 20"/>
          <p:cNvCxnSpPr>
            <a:stCxn id="17" idx="2"/>
          </p:cNvCxnSpPr>
          <p:nvPr/>
        </p:nvCxnSpPr>
        <p:spPr>
          <a:xfrm flipH="1">
            <a:off x="7589520" y="1514002"/>
            <a:ext cx="392548" cy="280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8095634" y="2660684"/>
            <a:ext cx="266481" cy="72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2371547" y="5345547"/>
            <a:ext cx="169926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水面</a:t>
            </a:r>
          </a:p>
        </p:txBody>
      </p:sp>
      <p:sp>
        <p:nvSpPr>
          <p:cNvPr id="25" name="正方形/長方形 24"/>
          <p:cNvSpPr/>
          <p:nvPr/>
        </p:nvSpPr>
        <p:spPr>
          <a:xfrm>
            <a:off x="2015685" y="4430259"/>
            <a:ext cx="1107996" cy="369332"/>
          </a:xfrm>
          <a:prstGeom prst="rect">
            <a:avLst/>
          </a:prstGeom>
        </p:spPr>
        <p:txBody>
          <a:bodyPr wrap="none">
            <a:spAutoFit/>
          </a:bodyPr>
          <a:lstStyle/>
          <a:p>
            <a:r>
              <a:rPr lang="ja-JP" altLang="en-US" dirty="0">
                <a:solidFill>
                  <a:srgbClr val="C00000"/>
                </a:solidFill>
                <a:latin typeface="MigMix 1P" charset="-128"/>
                <a:ea typeface="MigMix 1P" charset="-128"/>
                <a:cs typeface="MigMix 1P" charset="-128"/>
              </a:rPr>
              <a:t>下ポート</a:t>
            </a:r>
          </a:p>
        </p:txBody>
      </p:sp>
      <p:sp>
        <p:nvSpPr>
          <p:cNvPr id="26" name="正方形/長方形 25"/>
          <p:cNvSpPr/>
          <p:nvPr/>
        </p:nvSpPr>
        <p:spPr>
          <a:xfrm>
            <a:off x="1132875" y="5176130"/>
            <a:ext cx="1107996" cy="369332"/>
          </a:xfrm>
          <a:prstGeom prst="rect">
            <a:avLst/>
          </a:prstGeom>
        </p:spPr>
        <p:txBody>
          <a:bodyPr wrap="none">
            <a:spAutoFit/>
          </a:bodyPr>
          <a:lstStyle/>
          <a:p>
            <a:r>
              <a:rPr lang="ja-JP" altLang="en-US" dirty="0">
                <a:solidFill>
                  <a:srgbClr val="002060"/>
                </a:solidFill>
                <a:latin typeface="MigMix 1P" charset="-128"/>
                <a:ea typeface="MigMix 1P" charset="-128"/>
                <a:cs typeface="MigMix 1P" charset="-128"/>
              </a:rPr>
              <a:t>上ポート</a:t>
            </a:r>
          </a:p>
        </p:txBody>
      </p:sp>
      <p:sp>
        <p:nvSpPr>
          <p:cNvPr id="27" name="正方形/長方形 26"/>
          <p:cNvSpPr/>
          <p:nvPr/>
        </p:nvSpPr>
        <p:spPr>
          <a:xfrm>
            <a:off x="3221177" y="4464669"/>
            <a:ext cx="1107996" cy="369332"/>
          </a:xfrm>
          <a:prstGeom prst="rect">
            <a:avLst/>
          </a:prstGeom>
        </p:spPr>
        <p:txBody>
          <a:bodyPr wrap="none">
            <a:spAutoFit/>
          </a:bodyPr>
          <a:lstStyle/>
          <a:p>
            <a:r>
              <a:rPr lang="ja-JP" altLang="en-US" dirty="0">
                <a:latin typeface="MigMix 1P" charset="-128"/>
                <a:ea typeface="MigMix 1P" charset="-128"/>
                <a:cs typeface="MigMix 1P" charset="-128"/>
              </a:rPr>
              <a:t>パイプ内</a:t>
            </a:r>
          </a:p>
        </p:txBody>
      </p:sp>
      <p:sp>
        <p:nvSpPr>
          <p:cNvPr id="28" name="正方形/長方形 27"/>
          <p:cNvSpPr/>
          <p:nvPr/>
        </p:nvSpPr>
        <p:spPr>
          <a:xfrm>
            <a:off x="801765" y="4191067"/>
            <a:ext cx="662221" cy="369332"/>
          </a:xfrm>
          <a:prstGeom prst="rect">
            <a:avLst/>
          </a:prstGeom>
        </p:spPr>
        <p:txBody>
          <a:bodyPr wrap="square">
            <a:spAutoFit/>
          </a:bodyPr>
          <a:lstStyle/>
          <a:p>
            <a:r>
              <a:rPr lang="ja-JP" altLang="en-US" dirty="0">
                <a:latin typeface="MigMix 1P" charset="-128"/>
                <a:ea typeface="MigMix 1P" charset="-128"/>
                <a:cs typeface="MigMix 1P" charset="-128"/>
              </a:rPr>
              <a:t>圧力</a:t>
            </a:r>
          </a:p>
        </p:txBody>
      </p:sp>
      <p:cxnSp>
        <p:nvCxnSpPr>
          <p:cNvPr id="30" name="直線矢印コネクタ 29"/>
          <p:cNvCxnSpPr/>
          <p:nvPr/>
        </p:nvCxnSpPr>
        <p:spPr>
          <a:xfrm flipV="1">
            <a:off x="2240871" y="5192094"/>
            <a:ext cx="130676" cy="144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H="1">
            <a:off x="1878037" y="4614925"/>
            <a:ext cx="204169" cy="18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1"/>
          </p:cNvCxnSpPr>
          <p:nvPr/>
        </p:nvCxnSpPr>
        <p:spPr>
          <a:xfrm flipH="1">
            <a:off x="2240737" y="5530213"/>
            <a:ext cx="130810" cy="107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右中かっこ 34"/>
          <p:cNvSpPr/>
          <p:nvPr/>
        </p:nvSpPr>
        <p:spPr>
          <a:xfrm>
            <a:off x="3675380" y="4864013"/>
            <a:ext cx="226852" cy="2853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37" name="直線矢印コネクタ 36"/>
          <p:cNvCxnSpPr/>
          <p:nvPr/>
        </p:nvCxnSpPr>
        <p:spPr>
          <a:xfrm flipH="1">
            <a:off x="3928666" y="4795966"/>
            <a:ext cx="193168" cy="198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5080151" y="4690360"/>
            <a:ext cx="2797579" cy="646331"/>
          </a:xfrm>
          <a:prstGeom prst="rect">
            <a:avLst/>
          </a:prstGeom>
        </p:spPr>
        <p:txBody>
          <a:bodyPr wrap="square">
            <a:spAutoFit/>
          </a:bodyPr>
          <a:lstStyle/>
          <a:p>
            <a:r>
              <a:rPr lang="ja-JP" altLang="en-US">
                <a:latin typeface="MigMix 1P" charset="-128"/>
                <a:ea typeface="MigMix 1P" charset="-128"/>
                <a:cs typeface="MigMix 1P" charset="-128"/>
              </a:rPr>
              <a:t>パイプ内と上ポート出口の質量流量</a:t>
            </a:r>
            <a:endParaRPr lang="ja-JP" altLang="en-US" dirty="0">
              <a:latin typeface="MigMix 1P" charset="-128"/>
              <a:ea typeface="MigMix 1P" charset="-128"/>
              <a:cs typeface="MigMix 1P" charset="-128"/>
            </a:endParaRPr>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670727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err="1"/>
              <a:t>IncompressibleFluidNetwork</a:t>
            </a:r>
            <a:br>
              <a:rPr kumimoji="1" lang="en-US" altLang="ja-JP" dirty="0"/>
            </a:br>
            <a:r>
              <a:rPr lang="en-US" altLang="ja-JP" sz="2700" dirty="0" err="1"/>
              <a:t>Modelica.Fluid.Examples</a:t>
            </a:r>
            <a:r>
              <a:rPr lang="en-US" altLang="ja-JP" sz="2700" dirty="0"/>
              <a:t> </a:t>
            </a:r>
            <a:r>
              <a:rPr lang="ja-JP" altLang="en-US" sz="2700" dirty="0"/>
              <a:t>のモデルをコピーする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124</a:t>
            </a:fld>
            <a:endParaRPr lang="ja-JP" altLang="en-US"/>
          </a:p>
        </p:txBody>
      </p:sp>
      <p:sp>
        <p:nvSpPr>
          <p:cNvPr id="6" name="テキスト ボックス 5"/>
          <p:cNvSpPr txBox="1"/>
          <p:nvPr/>
        </p:nvSpPr>
        <p:spPr>
          <a:xfrm>
            <a:off x="628650" y="1440000"/>
            <a:ext cx="7886700" cy="1631216"/>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Modelica.Fluid.Examples.IncompressibleFluidNetwork</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をユーザが作った</a:t>
            </a:r>
            <a:r>
              <a:rPr kumimoji="1" lang="en-US" altLang="ja-JP" sz="2000" dirty="0">
                <a:solidFill>
                  <a:srgbClr val="0070C0"/>
                </a:solidFill>
                <a:latin typeface="MigMix 1P" charset="-128"/>
                <a:ea typeface="MigMix 1P" charset="-128"/>
                <a:cs typeface="MigMix 1P" charset="-128"/>
              </a:rPr>
              <a:t> package </a:t>
            </a:r>
            <a:r>
              <a:rPr kumimoji="1" lang="ja-JP" altLang="en-US" sz="2000" dirty="0">
                <a:solidFill>
                  <a:srgbClr val="0070C0"/>
                </a:solidFill>
                <a:latin typeface="MigMix 1P" charset="-128"/>
                <a:ea typeface="MigMix 1P" charset="-128"/>
                <a:cs typeface="MigMix 1P" charset="-128"/>
              </a:rPr>
              <a:t>の中にコピーする。</a:t>
            </a:r>
            <a:endParaRPr kumimoji="1" lang="en-US" altLang="ja-JP" sz="2000" dirty="0">
              <a:solidFill>
                <a:srgbClr val="0070C0"/>
              </a:solidFill>
              <a:latin typeface="MigMix 1P" charset="-128"/>
              <a:ea typeface="MigMix 1P" charset="-128"/>
              <a:cs typeface="MigMix 1P" charset="-128"/>
            </a:endParaRPr>
          </a:p>
          <a:p>
            <a:endParaRPr kumimoji="1" lang="en-US" altLang="ja-JP" sz="2000" dirty="0">
              <a:solidFill>
                <a:srgbClr val="0070C0"/>
              </a:solidFill>
              <a:latin typeface="MigMix 1P" charset="-128"/>
              <a:ea typeface="MigMix 1P" charset="-128"/>
              <a:cs typeface="MigMix 1P" charset="-128"/>
            </a:endParaRPr>
          </a:p>
          <a:p>
            <a:r>
              <a:rPr kumimoji="1" lang="ja-JP" altLang="en-US" sz="2000" dirty="0">
                <a:solidFill>
                  <a:srgbClr val="0070C0"/>
                </a:solidFill>
                <a:latin typeface="MigMix 1P" charset="-128"/>
                <a:ea typeface="MigMix 1P" charset="-128"/>
                <a:cs typeface="MigMix 1P" charset="-128"/>
              </a:rPr>
              <a:t>スコープの問題でシミュレーションできない場合</a:t>
            </a:r>
            <a:r>
              <a:rPr lang="ja-JP" altLang="en-US" sz="2000" dirty="0">
                <a:solidFill>
                  <a:srgbClr val="0070C0"/>
                </a:solidFill>
                <a:latin typeface="MigMix 1P" charset="-128"/>
                <a:ea typeface="MigMix 1P" charset="-128"/>
                <a:cs typeface="MigMix 1P" charset="-128"/>
              </a:rPr>
              <a:t>は、</a:t>
            </a:r>
            <a:r>
              <a:rPr lang="en-US" altLang="ja-JP" sz="2000" dirty="0">
                <a:solidFill>
                  <a:srgbClr val="0070C0"/>
                </a:solidFill>
                <a:latin typeface="MigMix 1P" charset="-128"/>
                <a:ea typeface="MigMix 1P" charset="-128"/>
                <a:cs typeface="MigMix 1P" charset="-128"/>
              </a:rPr>
              <a:t>import</a:t>
            </a:r>
            <a:r>
              <a:rPr lang="ja-JP" altLang="en-US" sz="2000" dirty="0">
                <a:solidFill>
                  <a:srgbClr val="0070C0"/>
                </a:solidFill>
                <a:latin typeface="MigMix 1P" charset="-128"/>
                <a:ea typeface="MigMix 1P" charset="-128"/>
                <a:cs typeface="MigMix 1P" charset="-128"/>
              </a:rPr>
              <a:t>文を記述して使用するコンポーネンントが参照できるようにする。</a:t>
            </a:r>
            <a:endParaRPr lang="en-US" altLang="ja-JP" sz="2000" dirty="0">
              <a:solidFill>
                <a:srgbClr val="0070C0"/>
              </a:solidFill>
              <a:latin typeface="MigMix 1P" charset="-128"/>
              <a:ea typeface="MigMix 1P" charset="-128"/>
              <a:cs typeface="MigMix 1P" charset="-128"/>
            </a:endParaRPr>
          </a:p>
        </p:txBody>
      </p:sp>
      <p:sp>
        <p:nvSpPr>
          <p:cNvPr id="7" name="正方形/長方形 6"/>
          <p:cNvSpPr/>
          <p:nvPr/>
        </p:nvSpPr>
        <p:spPr>
          <a:xfrm>
            <a:off x="628650" y="3071216"/>
            <a:ext cx="7886700" cy="2246769"/>
          </a:xfrm>
          <a:prstGeom prst="rect">
            <a:avLst/>
          </a:prstGeom>
          <a:ln>
            <a:solidFill>
              <a:srgbClr val="002060"/>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MyPackage</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Modelica.Fluid.Types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Modelica.Fluid.Valves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Modelica.Thermal</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IncompressibleFluidNetwork</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"Multi-way connections of pipes and incompressible medium model"</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382771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125</a:t>
            </a:fld>
            <a:endParaRPr lang="ja-JP" altLang="en-US"/>
          </a:p>
        </p:txBody>
      </p:sp>
      <p:pic>
        <p:nvPicPr>
          <p:cNvPr id="5" name="図 4"/>
          <p:cNvPicPr>
            <a:picLocks noChangeAspect="1"/>
          </p:cNvPicPr>
          <p:nvPr/>
        </p:nvPicPr>
        <p:blipFill>
          <a:blip r:embed="rId2"/>
          <a:stretch>
            <a:fillRect/>
          </a:stretch>
        </p:blipFill>
        <p:spPr>
          <a:xfrm>
            <a:off x="2900137" y="3179174"/>
            <a:ext cx="3684256" cy="3055490"/>
          </a:xfrm>
          <a:prstGeom prst="rect">
            <a:avLst/>
          </a:prstGeom>
          <a:ln>
            <a:solidFill>
              <a:srgbClr val="002060"/>
            </a:solidFill>
          </a:ln>
        </p:spPr>
      </p:pic>
      <p:sp>
        <p:nvSpPr>
          <p:cNvPr id="6" name="テキスト ボックス 5"/>
          <p:cNvSpPr txBox="1"/>
          <p:nvPr/>
        </p:nvSpPr>
        <p:spPr>
          <a:xfrm>
            <a:off x="495799" y="3525170"/>
            <a:ext cx="1732546" cy="923330"/>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source</a:t>
            </a:r>
          </a:p>
          <a:p>
            <a:pPr marL="285750" indent="-285750">
              <a:buFont typeface="Arial" charset="0"/>
              <a:buChar char="•"/>
            </a:pPr>
            <a:r>
              <a:rPr lang="en-US" altLang="ja-JP" dirty="0">
                <a:latin typeface="MigMix 1P" charset="-128"/>
                <a:ea typeface="MigMix 1P" charset="-128"/>
                <a:cs typeface="MigMix 1P" charset="-128"/>
              </a:rPr>
              <a:t>5.0e5 [Pa]</a:t>
            </a:r>
          </a:p>
          <a:p>
            <a:pPr marL="285750" indent="-285750">
              <a:buFont typeface="Arial" charset="0"/>
              <a:buChar char="•"/>
            </a:pPr>
            <a:r>
              <a:rPr kumimoji="1" lang="en-US" altLang="ja-JP" dirty="0">
                <a:latin typeface="MigMix 1P" charset="-128"/>
                <a:ea typeface="MigMix 1P" charset="-128"/>
                <a:cs typeface="MigMix 1P" charset="-128"/>
              </a:rPr>
              <a:t>300 [K]</a:t>
            </a:r>
            <a:endParaRPr kumimoji="1" lang="ja-JP" altLang="en-US" dirty="0">
              <a:latin typeface="MigMix 1P" charset="-128"/>
              <a:ea typeface="MigMix 1P" charset="-128"/>
              <a:cs typeface="MigMix 1P" charset="-128"/>
            </a:endParaRPr>
          </a:p>
        </p:txBody>
      </p:sp>
      <p:sp>
        <p:nvSpPr>
          <p:cNvPr id="7" name="テキスト ボックス 6"/>
          <p:cNvSpPr txBox="1"/>
          <p:nvPr/>
        </p:nvSpPr>
        <p:spPr>
          <a:xfrm>
            <a:off x="6838950" y="4595713"/>
            <a:ext cx="1732546" cy="923330"/>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sink</a:t>
            </a:r>
          </a:p>
          <a:p>
            <a:pPr marL="285750" indent="-285750">
              <a:buFont typeface="Arial" charset="0"/>
              <a:buChar char="•"/>
            </a:pPr>
            <a:r>
              <a:rPr lang="en-US" altLang="ja-JP" dirty="0">
                <a:latin typeface="MigMix 1P" charset="-128"/>
                <a:ea typeface="MigMix 1P" charset="-128"/>
                <a:cs typeface="MigMix 1P" charset="-128"/>
              </a:rPr>
              <a:t>1.0e5 [Pa]</a:t>
            </a:r>
          </a:p>
          <a:p>
            <a:pPr marL="285750" indent="-285750">
              <a:buFont typeface="Arial" charset="0"/>
              <a:buChar char="•"/>
            </a:pPr>
            <a:r>
              <a:rPr kumimoji="1" lang="en-US" altLang="ja-JP" dirty="0">
                <a:latin typeface="MigMix 1P" charset="-128"/>
                <a:ea typeface="MigMix 1P" charset="-128"/>
                <a:cs typeface="MigMix 1P" charset="-128"/>
              </a:rPr>
              <a:t>300 [K]</a:t>
            </a:r>
            <a:endParaRPr kumimoji="1" lang="ja-JP" altLang="en-US" dirty="0">
              <a:latin typeface="MigMix 1P" charset="-128"/>
              <a:ea typeface="MigMix 1P" charset="-128"/>
              <a:cs typeface="MigMix 1P" charset="-128"/>
            </a:endParaRPr>
          </a:p>
        </p:txBody>
      </p:sp>
      <p:pic>
        <p:nvPicPr>
          <p:cNvPr id="10" name="図 9"/>
          <p:cNvPicPr>
            <a:picLocks noChangeAspect="1"/>
          </p:cNvPicPr>
          <p:nvPr/>
        </p:nvPicPr>
        <p:blipFill>
          <a:blip r:embed="rId3"/>
          <a:stretch>
            <a:fillRect/>
          </a:stretch>
        </p:blipFill>
        <p:spPr>
          <a:xfrm>
            <a:off x="455970" y="1852911"/>
            <a:ext cx="2279650" cy="1543050"/>
          </a:xfrm>
          <a:prstGeom prst="rect">
            <a:avLst/>
          </a:prstGeom>
          <a:ln>
            <a:solidFill>
              <a:srgbClr val="002060"/>
            </a:solidFill>
          </a:ln>
        </p:spPr>
      </p:pic>
      <p:pic>
        <p:nvPicPr>
          <p:cNvPr id="11" name="図 10"/>
          <p:cNvPicPr>
            <a:picLocks noChangeAspect="1"/>
          </p:cNvPicPr>
          <p:nvPr/>
        </p:nvPicPr>
        <p:blipFill>
          <a:blip r:embed="rId4"/>
          <a:stretch>
            <a:fillRect/>
          </a:stretch>
        </p:blipFill>
        <p:spPr>
          <a:xfrm>
            <a:off x="406400" y="4706919"/>
            <a:ext cx="2279650" cy="1543050"/>
          </a:xfrm>
          <a:prstGeom prst="rect">
            <a:avLst/>
          </a:prstGeom>
          <a:ln>
            <a:solidFill>
              <a:srgbClr val="002060"/>
            </a:solidFill>
          </a:ln>
        </p:spPr>
      </p:pic>
      <p:pic>
        <p:nvPicPr>
          <p:cNvPr id="12" name="図 11"/>
          <p:cNvPicPr>
            <a:picLocks noChangeAspect="1"/>
          </p:cNvPicPr>
          <p:nvPr/>
        </p:nvPicPr>
        <p:blipFill>
          <a:blip r:embed="rId5"/>
          <a:stretch>
            <a:fillRect/>
          </a:stretch>
        </p:blipFill>
        <p:spPr>
          <a:xfrm>
            <a:off x="6748910" y="2771859"/>
            <a:ext cx="2279650" cy="1536700"/>
          </a:xfrm>
          <a:prstGeom prst="rect">
            <a:avLst/>
          </a:prstGeom>
          <a:ln>
            <a:solidFill>
              <a:srgbClr val="002060"/>
            </a:solidFill>
          </a:ln>
        </p:spPr>
      </p:pic>
      <p:cxnSp>
        <p:nvCxnSpPr>
          <p:cNvPr id="14" name="直線矢印コネクタ 13"/>
          <p:cNvCxnSpPr>
            <a:stCxn id="12" idx="1"/>
          </p:cNvCxnSpPr>
          <p:nvPr/>
        </p:nvCxnSpPr>
        <p:spPr>
          <a:xfrm flipH="1">
            <a:off x="6200621" y="3540209"/>
            <a:ext cx="548289" cy="726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0" idx="3"/>
          </p:cNvCxnSpPr>
          <p:nvPr/>
        </p:nvCxnSpPr>
        <p:spPr>
          <a:xfrm>
            <a:off x="2735620" y="2624436"/>
            <a:ext cx="830748" cy="90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11" idx="3"/>
          </p:cNvCxnSpPr>
          <p:nvPr/>
        </p:nvCxnSpPr>
        <p:spPr>
          <a:xfrm flipV="1">
            <a:off x="2686050" y="4903869"/>
            <a:ext cx="880318" cy="574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6" idx="3"/>
          </p:cNvCxnSpPr>
          <p:nvPr/>
        </p:nvCxnSpPr>
        <p:spPr>
          <a:xfrm>
            <a:off x="2228345" y="3986835"/>
            <a:ext cx="751062"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7" idx="1"/>
          </p:cNvCxnSpPr>
          <p:nvPr/>
        </p:nvCxnSpPr>
        <p:spPr>
          <a:xfrm flipH="1" flipV="1">
            <a:off x="6443752" y="4595714"/>
            <a:ext cx="395198" cy="461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979407" y="1808465"/>
            <a:ext cx="2947498" cy="646331"/>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heat8</a:t>
            </a:r>
          </a:p>
          <a:p>
            <a:pPr marL="285750" indent="-285750">
              <a:buFont typeface="Arial" charset="0"/>
              <a:buChar char="•"/>
            </a:pPr>
            <a:r>
              <a:rPr lang="en-US" altLang="ja-JP" dirty="0">
                <a:latin typeface="MigMix 1P" charset="-128"/>
                <a:ea typeface="MigMix 1P" charset="-128"/>
                <a:cs typeface="MigMix 1P" charset="-128"/>
              </a:rPr>
              <a:t>16e3*pipe8.dxs  [W]</a:t>
            </a:r>
            <a:endParaRPr kumimoji="1" lang="ja-JP" altLang="en-US" dirty="0">
              <a:latin typeface="MigMix 1P" charset="-128"/>
              <a:ea typeface="MigMix 1P" charset="-128"/>
              <a:cs typeface="MigMix 1P" charset="-128"/>
            </a:endParaRPr>
          </a:p>
        </p:txBody>
      </p:sp>
      <p:cxnSp>
        <p:nvCxnSpPr>
          <p:cNvPr id="29" name="直線矢印コネクタ 28"/>
          <p:cNvCxnSpPr>
            <a:stCxn id="27" idx="2"/>
          </p:cNvCxnSpPr>
          <p:nvPr/>
        </p:nvCxnSpPr>
        <p:spPr>
          <a:xfrm>
            <a:off x="4453156" y="2454796"/>
            <a:ext cx="43688" cy="181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979407" y="2505955"/>
            <a:ext cx="4729143" cy="307777"/>
          </a:xfrm>
          <a:prstGeom prst="rect">
            <a:avLst/>
          </a:prstGeom>
        </p:spPr>
        <p:txBody>
          <a:bodyPr wrap="square">
            <a:spAutoFit/>
          </a:bodyPr>
          <a:lstStyle/>
          <a:p>
            <a:r>
              <a:rPr lang="en-US" altLang="ja-JP" sz="1400" dirty="0">
                <a:solidFill>
                  <a:srgbClr val="760002"/>
                </a:solidFill>
                <a:latin typeface="Migu 1M" charset="-128"/>
                <a:ea typeface="Migu 1M" charset="-128"/>
                <a:cs typeface="Migu 1M" charset="-128"/>
              </a:rPr>
              <a:t>final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Real</a:t>
            </a:r>
            <a:r>
              <a:rPr lang="en-US" altLang="ja-JP" sz="1400" dirty="0">
                <a:solidFill>
                  <a:srgbClr val="000000"/>
                </a:solidFill>
                <a:latin typeface="Migu 1M" charset="-128"/>
                <a:ea typeface="Migu 1M" charset="-128"/>
                <a:cs typeface="Migu 1M" charset="-128"/>
              </a:rPr>
              <a:t>[n] </a:t>
            </a:r>
            <a:r>
              <a:rPr lang="en-US" altLang="ja-JP" sz="1400" dirty="0" err="1">
                <a:solidFill>
                  <a:srgbClr val="000000"/>
                </a:solidFill>
                <a:latin typeface="Migu 1M" charset="-128"/>
                <a:ea typeface="Migu 1M" charset="-128"/>
                <a:cs typeface="Migu 1M" charset="-128"/>
              </a:rPr>
              <a:t>dxs</a:t>
            </a:r>
            <a:r>
              <a:rPr lang="en-US" altLang="ja-JP" sz="1400" dirty="0">
                <a:solidFill>
                  <a:srgbClr val="000000"/>
                </a:solidFill>
                <a:latin typeface="Migu 1M" charset="-128"/>
                <a:ea typeface="Migu 1M" charset="-128"/>
                <a:cs typeface="Migu 1M" charset="-128"/>
              </a:rPr>
              <a:t> = lengths/</a:t>
            </a:r>
            <a:r>
              <a:rPr lang="en-US" altLang="ja-JP" sz="1400" dirty="0">
                <a:solidFill>
                  <a:srgbClr val="0000FF"/>
                </a:solidFill>
                <a:latin typeface="Migu 1M" charset="-128"/>
                <a:ea typeface="Migu 1M" charset="-128"/>
                <a:cs typeface="Migu 1M" charset="-128"/>
              </a:rPr>
              <a:t>sum</a:t>
            </a:r>
            <a:r>
              <a:rPr lang="en-US" altLang="ja-JP" sz="1400" dirty="0">
                <a:solidFill>
                  <a:srgbClr val="000000"/>
                </a:solidFill>
                <a:latin typeface="Migu 1M" charset="-128"/>
                <a:ea typeface="Migu 1M" charset="-128"/>
                <a:cs typeface="Migu 1M" charset="-128"/>
              </a:rPr>
              <a:t>(lengths);</a:t>
            </a:r>
          </a:p>
        </p:txBody>
      </p:sp>
      <p:sp>
        <p:nvSpPr>
          <p:cNvPr id="34" name="正方形/長方形 33"/>
          <p:cNvSpPr/>
          <p:nvPr/>
        </p:nvSpPr>
        <p:spPr>
          <a:xfrm>
            <a:off x="7117464" y="1802205"/>
            <a:ext cx="1396536" cy="646331"/>
          </a:xfrm>
          <a:prstGeom prst="rect">
            <a:avLst/>
          </a:prstGeom>
        </p:spPr>
        <p:txBody>
          <a:bodyPr wrap="none">
            <a:spAutoFit/>
          </a:bodyPr>
          <a:lstStyle/>
          <a:p>
            <a:r>
              <a:rPr lang="ja-JP" altLang="en-US" dirty="0">
                <a:solidFill>
                  <a:srgbClr val="000000"/>
                </a:solidFill>
                <a:latin typeface="MigMix 1P" charset="-128"/>
                <a:ea typeface="MigMix 1P" charset="-128"/>
                <a:cs typeface="MigMix 1P" charset="-128"/>
              </a:rPr>
              <a:t>作動流体</a:t>
            </a:r>
            <a:endParaRPr lang="en-US" altLang="ja-JP" dirty="0">
              <a:solidFill>
                <a:srgbClr val="000000"/>
              </a:solidFill>
              <a:latin typeface="MigMix 1P" charset="-128"/>
              <a:ea typeface="MigMix 1P" charset="-128"/>
              <a:cs typeface="MigMix 1P" charset="-128"/>
            </a:endParaRPr>
          </a:p>
          <a:p>
            <a:pPr marL="285750" indent="-285750">
              <a:buFont typeface="Arial" charset="0"/>
              <a:buChar char="•"/>
            </a:pPr>
            <a:r>
              <a:rPr lang="en-US" altLang="ja-JP" dirty="0">
                <a:solidFill>
                  <a:srgbClr val="000000"/>
                </a:solidFill>
                <a:latin typeface="Migu 1M" panose="020B0509020203020207" pitchFamily="49" charset="-128"/>
              </a:rPr>
              <a:t>Glycol47</a:t>
            </a:r>
            <a:endParaRPr lang="ja-JP" altLang="en-US" dirty="0">
              <a:latin typeface="MigMix 1P" panose="020B0502020203020207" pitchFamily="34" charset="-128"/>
            </a:endParaRPr>
          </a:p>
        </p:txBody>
      </p:sp>
      <p:sp>
        <p:nvSpPr>
          <p:cNvPr id="13" name="テキスト ボックス 12"/>
          <p:cNvSpPr txBox="1"/>
          <p:nvPr/>
        </p:nvSpPr>
        <p:spPr>
          <a:xfrm>
            <a:off x="628650" y="864860"/>
            <a:ext cx="8037048" cy="707886"/>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2</a:t>
            </a:r>
            <a:r>
              <a:rPr kumimoji="1" lang="ja-JP" altLang="en-US" sz="2000" dirty="0">
                <a:solidFill>
                  <a:srgbClr val="0070C0"/>
                </a:solidFill>
                <a:latin typeface="MigMix 1P" charset="-128"/>
                <a:ea typeface="MigMix 1P" charset="-128"/>
                <a:cs typeface="MigMix 1P" charset="-128"/>
              </a:rPr>
              <a:t>個の圧力源と</a:t>
            </a:r>
            <a:r>
              <a:rPr kumimoji="1" lang="en-US" altLang="ja-JP" sz="2000" dirty="0">
                <a:solidFill>
                  <a:srgbClr val="0070C0"/>
                </a:solidFill>
                <a:latin typeface="MigMix 1P" charset="-128"/>
                <a:ea typeface="MigMix 1P" charset="-128"/>
                <a:cs typeface="MigMix 1P" charset="-128"/>
              </a:rPr>
              <a:t>11</a:t>
            </a:r>
            <a:r>
              <a:rPr kumimoji="1" lang="ja-JP" altLang="en-US" sz="2000" dirty="0">
                <a:solidFill>
                  <a:srgbClr val="0070C0"/>
                </a:solidFill>
                <a:latin typeface="MigMix 1P" charset="-128"/>
                <a:ea typeface="MigMix 1P" charset="-128"/>
                <a:cs typeface="MigMix 1P" charset="-128"/>
              </a:rPr>
              <a:t>本のパイプ、</a:t>
            </a:r>
            <a:r>
              <a:rPr kumimoji="1" lang="en-US" altLang="ja-JP" sz="2000" dirty="0">
                <a:solidFill>
                  <a:srgbClr val="0070C0"/>
                </a:solidFill>
                <a:latin typeface="MigMix 1P" charset="-128"/>
                <a:ea typeface="MigMix 1P" charset="-128"/>
                <a:cs typeface="MigMix 1P" charset="-128"/>
              </a:rPr>
              <a:t>3</a:t>
            </a:r>
            <a:r>
              <a:rPr kumimoji="1" lang="ja-JP" altLang="en-US" sz="2000" dirty="0">
                <a:solidFill>
                  <a:srgbClr val="0070C0"/>
                </a:solidFill>
                <a:latin typeface="MigMix 1P" charset="-128"/>
                <a:ea typeface="MigMix 1P" charset="-128"/>
                <a:cs typeface="MigMix 1P" charset="-128"/>
              </a:rPr>
              <a:t>個のバルブから構成される非圧縮性流体のネットワークモデル</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45206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126</a:t>
            </a:fld>
            <a:endParaRPr lang="ja-JP" altLang="en-US"/>
          </a:p>
        </p:txBody>
      </p:sp>
      <p:grpSp>
        <p:nvGrpSpPr>
          <p:cNvPr id="45" name="図形グループ 44"/>
          <p:cNvGrpSpPr/>
          <p:nvPr/>
        </p:nvGrpSpPr>
        <p:grpSpPr>
          <a:xfrm>
            <a:off x="5202623" y="1064401"/>
            <a:ext cx="2924472" cy="2770701"/>
            <a:chOff x="1833585" y="1405921"/>
            <a:chExt cx="5120963" cy="4652142"/>
          </a:xfrm>
        </p:grpSpPr>
        <p:pic>
          <p:nvPicPr>
            <p:cNvPr id="5" name="図 4"/>
            <p:cNvPicPr>
              <a:picLocks noChangeAspect="1"/>
            </p:cNvPicPr>
            <p:nvPr/>
          </p:nvPicPr>
          <p:blipFill>
            <a:blip r:embed="rId2"/>
            <a:stretch>
              <a:fillRect/>
            </a:stretch>
          </p:blipFill>
          <p:spPr>
            <a:xfrm>
              <a:off x="1833585" y="1405921"/>
              <a:ext cx="5120963" cy="4652142"/>
            </a:xfrm>
            <a:prstGeom prst="rect">
              <a:avLst/>
            </a:prstGeom>
          </p:spPr>
        </p:pic>
        <p:sp>
          <p:nvSpPr>
            <p:cNvPr id="21" name="正方形/長方形 20"/>
            <p:cNvSpPr/>
            <p:nvPr/>
          </p:nvSpPr>
          <p:spPr>
            <a:xfrm>
              <a:off x="5685781"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5398169"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4903155" y="2689344"/>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4621273" y="2690490"/>
              <a:ext cx="213131" cy="218861"/>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4903155" y="4082770"/>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4621273" y="4083916"/>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4903154"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4903153"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1" name="正方形/長方形 30"/>
            <p:cNvSpPr/>
            <p:nvPr/>
          </p:nvSpPr>
          <p:spPr>
            <a:xfrm>
              <a:off x="4621272"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2" name="正方形/長方形 31"/>
            <p:cNvSpPr/>
            <p:nvPr/>
          </p:nvSpPr>
          <p:spPr>
            <a:xfrm>
              <a:off x="4621272"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3" name="正方形/長方形 32"/>
            <p:cNvSpPr/>
            <p:nvPr/>
          </p:nvSpPr>
          <p:spPr>
            <a:xfrm>
              <a:off x="3962399" y="454449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4" name="正方形/長方形 33"/>
            <p:cNvSpPr/>
            <p:nvPr/>
          </p:nvSpPr>
          <p:spPr>
            <a:xfrm>
              <a:off x="3680517" y="4537621"/>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5" name="正方形/長方形 34"/>
            <p:cNvSpPr/>
            <p:nvPr/>
          </p:nvSpPr>
          <p:spPr>
            <a:xfrm>
              <a:off x="4287502" y="351198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6" name="正方形/長方形 35"/>
            <p:cNvSpPr/>
            <p:nvPr/>
          </p:nvSpPr>
          <p:spPr>
            <a:xfrm>
              <a:off x="4274896" y="323275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7" name="正方形/長方形 36"/>
            <p:cNvSpPr/>
            <p:nvPr/>
          </p:nvSpPr>
          <p:spPr>
            <a:xfrm>
              <a:off x="3962399" y="2689343"/>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8" name="正方形/長方形 37"/>
            <p:cNvSpPr/>
            <p:nvPr/>
          </p:nvSpPr>
          <p:spPr>
            <a:xfrm>
              <a:off x="3680517" y="268934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9" name="正方形/長方形 38"/>
            <p:cNvSpPr/>
            <p:nvPr/>
          </p:nvSpPr>
          <p:spPr>
            <a:xfrm>
              <a:off x="2907568" y="301274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0" name="正方形/長方形 39"/>
            <p:cNvSpPr/>
            <p:nvPr/>
          </p:nvSpPr>
          <p:spPr>
            <a:xfrm>
              <a:off x="2889223" y="329197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1" name="正方形/長方形 40"/>
            <p:cNvSpPr/>
            <p:nvPr/>
          </p:nvSpPr>
          <p:spPr>
            <a:xfrm>
              <a:off x="2907568" y="394390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2" name="正方形/長方形 41"/>
            <p:cNvSpPr/>
            <p:nvPr/>
          </p:nvSpPr>
          <p:spPr>
            <a:xfrm>
              <a:off x="2907568" y="422313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3" name="正方形/長方形 42"/>
            <p:cNvSpPr/>
            <p:nvPr/>
          </p:nvSpPr>
          <p:spPr>
            <a:xfrm>
              <a:off x="2579484" y="362198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4" name="正方形/長方形 43"/>
            <p:cNvSpPr/>
            <p:nvPr/>
          </p:nvSpPr>
          <p:spPr>
            <a:xfrm>
              <a:off x="2298603" y="3623133"/>
              <a:ext cx="213131" cy="218862"/>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pic>
        <p:nvPicPr>
          <p:cNvPr id="46" name="図 45"/>
          <p:cNvPicPr>
            <a:picLocks noChangeAspect="1"/>
          </p:cNvPicPr>
          <p:nvPr/>
        </p:nvPicPr>
        <p:blipFill>
          <a:blip r:embed="rId3"/>
          <a:stretch>
            <a:fillRect/>
          </a:stretch>
        </p:blipFill>
        <p:spPr>
          <a:xfrm>
            <a:off x="1219901" y="3463332"/>
            <a:ext cx="3182339" cy="2639232"/>
          </a:xfrm>
          <a:prstGeom prst="rect">
            <a:avLst/>
          </a:prstGeom>
          <a:ln>
            <a:solidFill>
              <a:srgbClr val="002060"/>
            </a:solidFill>
          </a:ln>
        </p:spPr>
      </p:pic>
      <p:grpSp>
        <p:nvGrpSpPr>
          <p:cNvPr id="47" name="図形グループ 46"/>
          <p:cNvGrpSpPr/>
          <p:nvPr/>
        </p:nvGrpSpPr>
        <p:grpSpPr>
          <a:xfrm>
            <a:off x="5192615" y="3976688"/>
            <a:ext cx="2957990" cy="2687136"/>
            <a:chOff x="1833587" y="1419672"/>
            <a:chExt cx="5120963" cy="4652142"/>
          </a:xfrm>
        </p:grpSpPr>
        <p:pic>
          <p:nvPicPr>
            <p:cNvPr id="48" name="図 47"/>
            <p:cNvPicPr>
              <a:picLocks noChangeAspect="1"/>
            </p:cNvPicPr>
            <p:nvPr/>
          </p:nvPicPr>
          <p:blipFill>
            <a:blip r:embed="rId2"/>
            <a:stretch>
              <a:fillRect/>
            </a:stretch>
          </p:blipFill>
          <p:spPr>
            <a:xfrm>
              <a:off x="1833587" y="1419672"/>
              <a:ext cx="5120963" cy="4652142"/>
            </a:xfrm>
            <a:prstGeom prst="rect">
              <a:avLst/>
            </a:prstGeom>
          </p:spPr>
        </p:pic>
        <p:sp>
          <p:nvSpPr>
            <p:cNvPr id="49" name="正方形/長方形 48"/>
            <p:cNvSpPr/>
            <p:nvPr/>
          </p:nvSpPr>
          <p:spPr>
            <a:xfrm>
              <a:off x="4934465" y="2656024"/>
              <a:ext cx="634437" cy="2617245"/>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0" name="正方形/長方形 49"/>
            <p:cNvSpPr/>
            <p:nvPr/>
          </p:nvSpPr>
          <p:spPr>
            <a:xfrm>
              <a:off x="5752453" y="3321901"/>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1" name="正方形/長方形 50"/>
            <p:cNvSpPr/>
            <p:nvPr/>
          </p:nvSpPr>
          <p:spPr>
            <a:xfrm>
              <a:off x="4013848" y="3611821"/>
              <a:ext cx="737065" cy="1661447"/>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2" name="正方形/長方形 51"/>
            <p:cNvSpPr/>
            <p:nvPr/>
          </p:nvSpPr>
          <p:spPr>
            <a:xfrm>
              <a:off x="4013848" y="2657076"/>
              <a:ext cx="737065" cy="746141"/>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3" name="正方形/長方形 52"/>
            <p:cNvSpPr/>
            <p:nvPr/>
          </p:nvSpPr>
          <p:spPr>
            <a:xfrm>
              <a:off x="3489414" y="2656024"/>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4" name="正方形/長方形 53"/>
            <p:cNvSpPr/>
            <p:nvPr/>
          </p:nvSpPr>
          <p:spPr>
            <a:xfrm>
              <a:off x="3491147" y="4491829"/>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5" name="正方形/長方形 54"/>
            <p:cNvSpPr/>
            <p:nvPr/>
          </p:nvSpPr>
          <p:spPr>
            <a:xfrm>
              <a:off x="2844641" y="2656023"/>
              <a:ext cx="393965" cy="527189"/>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6" name="正方形/長方形 55"/>
            <p:cNvSpPr/>
            <p:nvPr/>
          </p:nvSpPr>
          <p:spPr>
            <a:xfrm>
              <a:off x="2844641" y="4283047"/>
              <a:ext cx="359590" cy="52777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正方形/長方形 56"/>
            <p:cNvSpPr/>
            <p:nvPr/>
          </p:nvSpPr>
          <p:spPr>
            <a:xfrm>
              <a:off x="2628200" y="3328341"/>
              <a:ext cx="576031" cy="77614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58" name="テキスト ボックス 57"/>
          <p:cNvSpPr txBox="1"/>
          <p:nvPr/>
        </p:nvSpPr>
        <p:spPr>
          <a:xfrm>
            <a:off x="628649" y="1068877"/>
            <a:ext cx="4480179" cy="2308324"/>
          </a:xfrm>
          <a:prstGeom prst="rect">
            <a:avLst/>
          </a:prstGeom>
          <a:noFill/>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11</a:t>
            </a:r>
            <a:r>
              <a:rPr kumimoji="1" lang="ja-JP" altLang="en-US" dirty="0">
                <a:latin typeface="MigMix 1P" charset="-128"/>
                <a:ea typeface="MigMix 1P" charset="-128"/>
                <a:cs typeface="MigMix 1P" charset="-128"/>
              </a:rPr>
              <a:t>本の</a:t>
            </a:r>
            <a:r>
              <a:rPr kumimoji="1" lang="en-US" altLang="ja-JP" dirty="0" err="1">
                <a:latin typeface="MigMix 1P" charset="-128"/>
                <a:ea typeface="MigMix 1P" charset="-128"/>
                <a:cs typeface="MigMix 1P" charset="-128"/>
              </a:rPr>
              <a:t>DynamicPipe</a:t>
            </a:r>
            <a:r>
              <a:rPr kumimoji="1" lang="ja-JP" altLang="en-US" dirty="0">
                <a:latin typeface="MigMix 1P" charset="-128"/>
                <a:ea typeface="MigMix 1P" charset="-128"/>
                <a:cs typeface="MigMix 1P" charset="-128"/>
              </a:rPr>
              <a:t>は</a:t>
            </a:r>
            <a:r>
              <a:rPr kumimoji="1" lang="en-US" altLang="ja-JP" dirty="0">
                <a:latin typeface="MigMix 1P" charset="-128"/>
                <a:ea typeface="MigMix 1P" charset="-128"/>
                <a:cs typeface="MigMix 1P" charset="-128"/>
              </a:rPr>
              <a:t> </a:t>
            </a:r>
            <a:r>
              <a:rPr lang="en-US" altLang="ja-JP" dirty="0" err="1">
                <a:latin typeface="MigMix 1P" charset="-128"/>
                <a:ea typeface="MigMix 1P" charset="-128"/>
                <a:cs typeface="MigMix 1P" charset="-128"/>
              </a:rPr>
              <a:t>nNodes</a:t>
            </a:r>
            <a:r>
              <a:rPr lang="en-US" altLang="ja-JP" dirty="0">
                <a:latin typeface="MigMix 1P" charset="-128"/>
                <a:ea typeface="MigMix 1P" charset="-128"/>
                <a:cs typeface="MigMix 1P" charset="-128"/>
              </a:rPr>
              <a:t> = 2 </a:t>
            </a:r>
            <a:r>
              <a:rPr lang="ja-JP" altLang="en-US" dirty="0">
                <a:latin typeface="MigMix 1P" charset="-128"/>
                <a:ea typeface="MigMix 1P" charset="-128"/>
                <a:cs typeface="MigMix 1P" charset="-128"/>
              </a:rPr>
              <a:t>で、合計</a:t>
            </a:r>
            <a:r>
              <a:rPr lang="en-US" altLang="ja-JP" dirty="0">
                <a:latin typeface="MigMix 1P" charset="-128"/>
                <a:ea typeface="MigMix 1P" charset="-128"/>
                <a:cs typeface="MigMix 1P" charset="-128"/>
              </a:rPr>
              <a:t>22</a:t>
            </a:r>
            <a:r>
              <a:rPr lang="ja-JP" altLang="en-US" dirty="0">
                <a:latin typeface="MigMix 1P" charset="-128"/>
                <a:ea typeface="MigMix 1P" charset="-128"/>
                <a:cs typeface="MigMix 1P" charset="-128"/>
              </a:rPr>
              <a:t>個の</a:t>
            </a:r>
            <a:r>
              <a:rPr lang="en-US" altLang="ja-JP" dirty="0">
                <a:latin typeface="MigMix 1P" charset="-128"/>
                <a:ea typeface="MigMix 1P" charset="-128"/>
                <a:cs typeface="MigMix 1P" charset="-128"/>
              </a:rPr>
              <a:t> </a:t>
            </a:r>
            <a:r>
              <a:rPr lang="en-US" altLang="ja-JP" dirty="0">
                <a:solidFill>
                  <a:srgbClr val="FFC000"/>
                </a:solidFill>
                <a:latin typeface="MigMix 1P" charset="-128"/>
                <a:ea typeface="MigMix 1P" charset="-128"/>
                <a:cs typeface="MigMix 1P" charset="-128"/>
              </a:rPr>
              <a:t>volume </a:t>
            </a:r>
            <a:r>
              <a:rPr lang="ja-JP" altLang="en-US" dirty="0">
                <a:solidFill>
                  <a:srgbClr val="FFC000"/>
                </a:solidFill>
                <a:latin typeface="MigMix 1P" charset="-128"/>
                <a:ea typeface="MigMix 1P" charset="-128"/>
                <a:cs typeface="MigMix 1P" charset="-128"/>
              </a:rPr>
              <a:t>モデル（右図の黄色い四角）</a:t>
            </a:r>
            <a:r>
              <a:rPr lang="ja-JP" altLang="en-US" dirty="0">
                <a:latin typeface="MigMix 1P" charset="-128"/>
                <a:ea typeface="MigMix 1P" charset="-128"/>
                <a:cs typeface="MigMix 1P" charset="-128"/>
              </a:rPr>
              <a:t>がある。</a:t>
            </a:r>
            <a:endParaRPr lang="en-US" altLang="ja-JP" dirty="0">
              <a:latin typeface="MigMix 1P" charset="-128"/>
              <a:ea typeface="MigMix 1P" charset="-128"/>
              <a:cs typeface="MigMix 1P" charset="-128"/>
            </a:endParaRPr>
          </a:p>
          <a:p>
            <a:pPr marL="285750" indent="-285750">
              <a:buFont typeface="Arial" charset="0"/>
              <a:buChar char="•"/>
            </a:pPr>
            <a:r>
              <a:rPr kumimoji="1" lang="en-US" altLang="ja-JP" dirty="0" err="1">
                <a:latin typeface="MigMix 1P" charset="-128"/>
                <a:ea typeface="MigMix 1P" charset="-128"/>
                <a:cs typeface="MigMix 1P" charset="-128"/>
              </a:rPr>
              <a:t>DynamicPipe</a:t>
            </a:r>
            <a:r>
              <a:rPr kumimoji="1"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の</a:t>
            </a:r>
            <a:r>
              <a:rPr lang="en-US" altLang="ja-JP" dirty="0">
                <a:latin typeface="MigMix 1P" charset="-128"/>
                <a:ea typeface="MigMix 1P" charset="-128"/>
                <a:cs typeface="MigMix 1P" charset="-128"/>
              </a:rPr>
              <a:t> </a:t>
            </a:r>
            <a:r>
              <a:rPr lang="en-US" altLang="ja-JP" dirty="0" err="1">
                <a:latin typeface="MigMix 1P" charset="-128"/>
                <a:ea typeface="MigMix 1P" charset="-128"/>
                <a:cs typeface="MigMix 1P" charset="-128"/>
              </a:rPr>
              <a:t>ModelStructure</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は</a:t>
            </a:r>
            <a:r>
              <a:rPr lang="en-US" altLang="ja-JP" dirty="0">
                <a:latin typeface="MigMix 1P" charset="-128"/>
                <a:ea typeface="MigMix 1P" charset="-128"/>
                <a:cs typeface="MigMix 1P" charset="-128"/>
              </a:rPr>
              <a:t> </a:t>
            </a:r>
            <a:r>
              <a:rPr lang="en-US" altLang="ja-JP" dirty="0" err="1">
                <a:solidFill>
                  <a:srgbClr val="FF0000"/>
                </a:solidFill>
                <a:latin typeface="MigMix 1P" charset="-128"/>
                <a:ea typeface="MigMix 1P" charset="-128"/>
                <a:cs typeface="MigMix 1P" charset="-128"/>
              </a:rPr>
              <a:t>av_vb</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なので、パイプどうしの接続では</a:t>
            </a:r>
            <a:r>
              <a:rPr lang="en-US" altLang="ja-JP" dirty="0">
                <a:latin typeface="MigMix 1P" charset="-128"/>
                <a:ea typeface="MigMix 1P" charset="-128"/>
                <a:cs typeface="MigMix 1P" charset="-128"/>
              </a:rPr>
              <a:t>volume </a:t>
            </a:r>
            <a:r>
              <a:rPr lang="ja-JP" altLang="en-US" dirty="0">
                <a:latin typeface="MigMix 1P" charset="-128"/>
                <a:ea typeface="MigMix 1P" charset="-128"/>
                <a:cs typeface="MigMix 1P" charset="-128"/>
              </a:rPr>
              <a:t>モデルが直接接続されるので、</a:t>
            </a:r>
            <a:r>
              <a:rPr lang="ja-JP" altLang="en-US" dirty="0">
                <a:solidFill>
                  <a:srgbClr val="FF0000"/>
                </a:solidFill>
                <a:latin typeface="MigMix 1P" charset="-128"/>
                <a:ea typeface="MigMix 1P" charset="-128"/>
                <a:cs typeface="MigMix 1P" charset="-128"/>
              </a:rPr>
              <a:t>圧力</a:t>
            </a:r>
            <a:r>
              <a:rPr lang="ja-JP" altLang="en-US" dirty="0">
                <a:latin typeface="MigMix 1P" charset="-128"/>
                <a:ea typeface="MigMix 1P" charset="-128"/>
                <a:cs typeface="MigMix 1P" charset="-128"/>
              </a:rPr>
              <a:t>が等しくなり、９個の状態</a:t>
            </a:r>
            <a:r>
              <a:rPr lang="ja-JP" altLang="en-US" dirty="0">
                <a:solidFill>
                  <a:srgbClr val="FF0000"/>
                </a:solidFill>
                <a:latin typeface="MigMix 1P" charset="-128"/>
                <a:ea typeface="MigMix 1P" charset="-128"/>
                <a:cs typeface="MigMix 1P" charset="-128"/>
              </a:rPr>
              <a:t>（右下の赤い四角）</a:t>
            </a:r>
            <a:r>
              <a:rPr lang="ja-JP" altLang="en-US" dirty="0">
                <a:latin typeface="MigMix 1P" charset="-128"/>
                <a:ea typeface="MigMix 1P" charset="-128"/>
                <a:cs typeface="MigMix 1P" charset="-128"/>
              </a:rPr>
              <a:t>のみとなる。</a:t>
            </a:r>
            <a:endParaRPr kumimoji="1" lang="ja-JP" altLang="en-US" dirty="0">
              <a:latin typeface="MigMix 1P" charset="-128"/>
              <a:ea typeface="MigMix 1P" charset="-128"/>
              <a:cs typeface="MigMix 1P" charset="-128"/>
            </a:endParaRPr>
          </a:p>
        </p:txBody>
      </p:sp>
      <p:sp>
        <p:nvSpPr>
          <p:cNvPr id="59" name="テキスト ボックス 58"/>
          <p:cNvSpPr txBox="1"/>
          <p:nvPr/>
        </p:nvSpPr>
        <p:spPr>
          <a:xfrm>
            <a:off x="5876809" y="3521002"/>
            <a:ext cx="1708106" cy="369332"/>
          </a:xfrm>
          <a:prstGeom prst="rect">
            <a:avLst/>
          </a:prstGeom>
          <a:noFill/>
        </p:spPr>
        <p:txBody>
          <a:bodyPr wrap="square" rtlCol="0">
            <a:spAutoFit/>
          </a:bodyPr>
          <a:lstStyle/>
          <a:p>
            <a:r>
              <a:rPr kumimoji="1" lang="en-US" altLang="ja-JP" dirty="0">
                <a:solidFill>
                  <a:srgbClr val="FFC000"/>
                </a:solidFill>
                <a:latin typeface="MigMix 1P" charset="-128"/>
                <a:ea typeface="MigMix 1P" charset="-128"/>
                <a:cs typeface="MigMix 1P" charset="-128"/>
              </a:rPr>
              <a:t>volume </a:t>
            </a:r>
            <a:r>
              <a:rPr kumimoji="1" lang="ja-JP" altLang="en-US" dirty="0">
                <a:solidFill>
                  <a:srgbClr val="FFC000"/>
                </a:solidFill>
                <a:latin typeface="MigMix 1P" charset="-128"/>
                <a:ea typeface="MigMix 1P" charset="-128"/>
                <a:cs typeface="MigMix 1P" charset="-128"/>
              </a:rPr>
              <a:t>モデル</a:t>
            </a:r>
          </a:p>
        </p:txBody>
      </p:sp>
      <p:sp>
        <p:nvSpPr>
          <p:cNvPr id="60" name="テキスト ボックス 59"/>
          <p:cNvSpPr txBox="1"/>
          <p:nvPr/>
        </p:nvSpPr>
        <p:spPr>
          <a:xfrm>
            <a:off x="6309337" y="6340451"/>
            <a:ext cx="64625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圧力</a:t>
            </a:r>
          </a:p>
        </p:txBody>
      </p:sp>
      <p:sp>
        <p:nvSpPr>
          <p:cNvPr id="61" name="テキスト ボックス 60"/>
          <p:cNvSpPr txBox="1"/>
          <p:nvPr/>
        </p:nvSpPr>
        <p:spPr>
          <a:xfrm>
            <a:off x="1166299" y="6044792"/>
            <a:ext cx="339758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flow </a:t>
            </a:r>
            <a:r>
              <a:rPr kumimoji="1" lang="ja-JP" altLang="en-US" dirty="0">
                <a:solidFill>
                  <a:srgbClr val="0432FF"/>
                </a:solidFill>
                <a:latin typeface="MigMix 1P" charset="-128"/>
                <a:ea typeface="MigMix 1P" charset="-128"/>
                <a:cs typeface="MigMix 1P" charset="-128"/>
              </a:rPr>
              <a:t>モデル</a:t>
            </a:r>
            <a:r>
              <a:rPr kumimoji="1" lang="en-US" altLang="ja-JP" dirty="0">
                <a:solidFill>
                  <a:srgbClr val="0432FF"/>
                </a:solidFill>
                <a:latin typeface="MigMix 1P" charset="-128"/>
                <a:ea typeface="MigMix 1P" charset="-128"/>
                <a:cs typeface="MigMix 1P" charset="-128"/>
              </a:rPr>
              <a:t> (</a:t>
            </a:r>
            <a:r>
              <a:rPr kumimoji="1" lang="ja-JP" altLang="en-US" dirty="0">
                <a:solidFill>
                  <a:srgbClr val="0432FF"/>
                </a:solidFill>
                <a:latin typeface="MigMix 1P" charset="-128"/>
                <a:ea typeface="MigMix 1P" charset="-128"/>
                <a:cs typeface="MigMix 1P" charset="-128"/>
              </a:rPr>
              <a:t>各パイプに１個</a:t>
            </a:r>
            <a:r>
              <a:rPr kumimoji="1" lang="en-US" altLang="ja-JP" dirty="0">
                <a:solidFill>
                  <a:srgbClr val="0432FF"/>
                </a:solidFill>
                <a:latin typeface="MigMix 1P" charset="-128"/>
                <a:ea typeface="MigMix 1P" charset="-128"/>
                <a:cs typeface="MigMix 1P" charset="-128"/>
              </a:rPr>
              <a:t>)</a:t>
            </a:r>
            <a:endParaRPr kumimoji="1" lang="ja-JP" altLang="en-US" dirty="0">
              <a:solidFill>
                <a:srgbClr val="0432FF"/>
              </a:solidFill>
              <a:latin typeface="MigMix 1P" charset="-128"/>
              <a:ea typeface="MigMix 1P" charset="-128"/>
              <a:cs typeface="MigMix 1P" charset="-128"/>
            </a:endParaRPr>
          </a:p>
        </p:txBody>
      </p:sp>
    </p:spTree>
    <p:extLst>
      <p:ext uri="{BB962C8B-B14F-4D97-AF65-F5344CB8AC3E}">
        <p14:creationId xmlns:p14="http://schemas.microsoft.com/office/powerpoint/2010/main" val="5644703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127</a:t>
            </a:fld>
            <a:endParaRPr lang="ja-JP" altLang="en-US"/>
          </a:p>
        </p:txBody>
      </p:sp>
      <p:grpSp>
        <p:nvGrpSpPr>
          <p:cNvPr id="5" name="図形グループ 4"/>
          <p:cNvGrpSpPr/>
          <p:nvPr/>
        </p:nvGrpSpPr>
        <p:grpSpPr>
          <a:xfrm>
            <a:off x="1292091" y="1018944"/>
            <a:ext cx="2957990" cy="2687136"/>
            <a:chOff x="1833587" y="1419672"/>
            <a:chExt cx="5120963" cy="4652142"/>
          </a:xfrm>
        </p:grpSpPr>
        <p:pic>
          <p:nvPicPr>
            <p:cNvPr id="6" name="図 5"/>
            <p:cNvPicPr>
              <a:picLocks noChangeAspect="1"/>
            </p:cNvPicPr>
            <p:nvPr/>
          </p:nvPicPr>
          <p:blipFill>
            <a:blip r:embed="rId2"/>
            <a:stretch>
              <a:fillRect/>
            </a:stretch>
          </p:blipFill>
          <p:spPr>
            <a:xfrm>
              <a:off x="1833587" y="1419672"/>
              <a:ext cx="5120963" cy="4652142"/>
            </a:xfrm>
            <a:prstGeom prst="rect">
              <a:avLst/>
            </a:prstGeom>
          </p:spPr>
        </p:pic>
        <p:sp>
          <p:nvSpPr>
            <p:cNvPr id="7" name="正方形/長方形 6"/>
            <p:cNvSpPr/>
            <p:nvPr/>
          </p:nvSpPr>
          <p:spPr>
            <a:xfrm>
              <a:off x="4934465" y="2656024"/>
              <a:ext cx="634437" cy="2617245"/>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正方形/長方形 7"/>
            <p:cNvSpPr/>
            <p:nvPr/>
          </p:nvSpPr>
          <p:spPr>
            <a:xfrm>
              <a:off x="5752453" y="3321901"/>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4013848" y="3611821"/>
              <a:ext cx="737065" cy="1661447"/>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4013848" y="2657076"/>
              <a:ext cx="737065" cy="746141"/>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3489414" y="2656024"/>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3491147" y="4491829"/>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2844641" y="2656023"/>
              <a:ext cx="393965" cy="527189"/>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2844641" y="4283047"/>
              <a:ext cx="359590" cy="52777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2628200" y="3328341"/>
              <a:ext cx="576031" cy="77614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16" name="テキスト ボックス 15"/>
          <p:cNvSpPr txBox="1"/>
          <p:nvPr/>
        </p:nvSpPr>
        <p:spPr>
          <a:xfrm>
            <a:off x="2362925" y="3348809"/>
            <a:ext cx="64625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圧力</a:t>
            </a:r>
          </a:p>
        </p:txBody>
      </p:sp>
      <p:pic>
        <p:nvPicPr>
          <p:cNvPr id="17" name="図 16"/>
          <p:cNvPicPr>
            <a:picLocks noChangeAspect="1"/>
          </p:cNvPicPr>
          <p:nvPr/>
        </p:nvPicPr>
        <p:blipFill>
          <a:blip r:embed="rId3"/>
          <a:stretch>
            <a:fillRect/>
          </a:stretch>
        </p:blipFill>
        <p:spPr>
          <a:xfrm>
            <a:off x="4857331" y="884963"/>
            <a:ext cx="2991270" cy="2833178"/>
          </a:xfrm>
          <a:prstGeom prst="rect">
            <a:avLst/>
          </a:prstGeom>
        </p:spPr>
      </p:pic>
      <p:pic>
        <p:nvPicPr>
          <p:cNvPr id="18" name="図 17"/>
          <p:cNvPicPr>
            <a:picLocks noChangeAspect="1"/>
          </p:cNvPicPr>
          <p:nvPr/>
        </p:nvPicPr>
        <p:blipFill>
          <a:blip r:embed="rId4"/>
          <a:stretch>
            <a:fillRect/>
          </a:stretch>
        </p:blipFill>
        <p:spPr>
          <a:xfrm>
            <a:off x="1324247" y="3982944"/>
            <a:ext cx="2925834" cy="2426503"/>
          </a:xfrm>
          <a:prstGeom prst="rect">
            <a:avLst/>
          </a:prstGeom>
          <a:ln>
            <a:solidFill>
              <a:srgbClr val="002060"/>
            </a:solidFill>
          </a:ln>
        </p:spPr>
      </p:pic>
      <p:pic>
        <p:nvPicPr>
          <p:cNvPr id="20" name="図 19"/>
          <p:cNvPicPr>
            <a:picLocks noChangeAspect="1"/>
          </p:cNvPicPr>
          <p:nvPr/>
        </p:nvPicPr>
        <p:blipFill>
          <a:blip r:embed="rId5"/>
          <a:stretch>
            <a:fillRect/>
          </a:stretch>
        </p:blipFill>
        <p:spPr>
          <a:xfrm>
            <a:off x="4857331" y="3804965"/>
            <a:ext cx="2991270" cy="2782459"/>
          </a:xfrm>
          <a:prstGeom prst="rect">
            <a:avLst/>
          </a:prstGeom>
        </p:spPr>
      </p:pic>
      <p:sp>
        <p:nvSpPr>
          <p:cNvPr id="21" name="テキスト ボックス 20"/>
          <p:cNvSpPr txBox="1"/>
          <p:nvPr/>
        </p:nvSpPr>
        <p:spPr>
          <a:xfrm>
            <a:off x="2122532" y="6097487"/>
            <a:ext cx="1127035"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質量流量</a:t>
            </a:r>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306007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128</a:t>
            </a:fld>
            <a:endParaRPr lang="ja-JP" altLang="en-US"/>
          </a:p>
        </p:txBody>
      </p:sp>
      <p:pic>
        <p:nvPicPr>
          <p:cNvPr id="5" name="図 4"/>
          <p:cNvPicPr>
            <a:picLocks noChangeAspect="1"/>
          </p:cNvPicPr>
          <p:nvPr/>
        </p:nvPicPr>
        <p:blipFill>
          <a:blip r:embed="rId2"/>
          <a:stretch>
            <a:fillRect/>
          </a:stretch>
        </p:blipFill>
        <p:spPr>
          <a:xfrm>
            <a:off x="4206240" y="1150619"/>
            <a:ext cx="4029769" cy="4106527"/>
          </a:xfrm>
          <a:prstGeom prst="rect">
            <a:avLst/>
          </a:prstGeom>
        </p:spPr>
      </p:pic>
      <p:grpSp>
        <p:nvGrpSpPr>
          <p:cNvPr id="6" name="図形グループ 5"/>
          <p:cNvGrpSpPr/>
          <p:nvPr/>
        </p:nvGrpSpPr>
        <p:grpSpPr>
          <a:xfrm>
            <a:off x="1011623" y="1818531"/>
            <a:ext cx="2924472" cy="2770701"/>
            <a:chOff x="1833585" y="1405921"/>
            <a:chExt cx="5120963" cy="4652142"/>
          </a:xfrm>
        </p:grpSpPr>
        <p:pic>
          <p:nvPicPr>
            <p:cNvPr id="7" name="図 6"/>
            <p:cNvPicPr>
              <a:picLocks noChangeAspect="1"/>
            </p:cNvPicPr>
            <p:nvPr/>
          </p:nvPicPr>
          <p:blipFill>
            <a:blip r:embed="rId3"/>
            <a:stretch>
              <a:fillRect/>
            </a:stretch>
          </p:blipFill>
          <p:spPr>
            <a:xfrm>
              <a:off x="1833585" y="1405921"/>
              <a:ext cx="5120963" cy="4652142"/>
            </a:xfrm>
            <a:prstGeom prst="rect">
              <a:avLst/>
            </a:prstGeom>
          </p:spPr>
        </p:pic>
        <p:sp>
          <p:nvSpPr>
            <p:cNvPr id="8" name="正方形/長方形 7"/>
            <p:cNvSpPr/>
            <p:nvPr/>
          </p:nvSpPr>
          <p:spPr>
            <a:xfrm>
              <a:off x="5685781"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5398169"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4903155" y="2689344"/>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4621273" y="2690490"/>
              <a:ext cx="213131" cy="218861"/>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4903155" y="4082770"/>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4621273" y="4083916"/>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4903154"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4903153"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4621272"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4621272"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3962399" y="454449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3680517" y="4537621"/>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4287502" y="351198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4274896" y="323275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3962399" y="2689343"/>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3680517" y="268934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2907568" y="301274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5" name="正方形/長方形 24"/>
            <p:cNvSpPr/>
            <p:nvPr/>
          </p:nvSpPr>
          <p:spPr>
            <a:xfrm>
              <a:off x="2889223" y="329197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2907568" y="394390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2907568" y="422313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2579484" y="362198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2298603" y="3623133"/>
              <a:ext cx="213131" cy="218862"/>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30" name="テキスト ボックス 29"/>
          <p:cNvSpPr txBox="1"/>
          <p:nvPr/>
        </p:nvSpPr>
        <p:spPr>
          <a:xfrm>
            <a:off x="1985461" y="4273536"/>
            <a:ext cx="727193" cy="369332"/>
          </a:xfrm>
          <a:prstGeom prst="rect">
            <a:avLst/>
          </a:prstGeom>
          <a:noFill/>
        </p:spPr>
        <p:txBody>
          <a:bodyPr wrap="square" rtlCol="0">
            <a:spAutoFit/>
          </a:bodyPr>
          <a:lstStyle/>
          <a:p>
            <a:r>
              <a:rPr kumimoji="1" lang="ja-JP" altLang="en-US">
                <a:solidFill>
                  <a:srgbClr val="FFC000"/>
                </a:solidFill>
                <a:latin typeface="MigMix 1P" charset="-128"/>
                <a:ea typeface="MigMix 1P" charset="-128"/>
                <a:cs typeface="MigMix 1P" charset="-128"/>
              </a:rPr>
              <a:t>温度</a:t>
            </a:r>
            <a:endParaRPr kumimoji="1" lang="ja-JP" altLang="en-US" dirty="0">
              <a:solidFill>
                <a:srgbClr val="FFC000"/>
              </a:solidFill>
              <a:latin typeface="MigMix 1P" charset="-128"/>
              <a:ea typeface="MigMix 1P" charset="-128"/>
              <a:cs typeface="MigMix 1P" charset="-128"/>
            </a:endParaRPr>
          </a:p>
        </p:txBody>
      </p:sp>
      <p:sp>
        <p:nvSpPr>
          <p:cNvPr id="31" name="フッター プレースホルダー 3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344340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まとめ</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129</a:t>
            </a:fld>
            <a:endParaRPr lang="ja-JP" altLang="en-US"/>
          </a:p>
        </p:txBody>
      </p:sp>
      <p:sp>
        <p:nvSpPr>
          <p:cNvPr id="6" name="テキスト ボックス 5"/>
          <p:cNvSpPr txBox="1"/>
          <p:nvPr/>
        </p:nvSpPr>
        <p:spPr>
          <a:xfrm>
            <a:off x="720246" y="1146132"/>
            <a:ext cx="7795104" cy="3046988"/>
          </a:xfrm>
          <a:prstGeom prst="rect">
            <a:avLst/>
          </a:prstGeom>
          <a:noFill/>
        </p:spPr>
        <p:txBody>
          <a:bodyPr wrap="square" rtlCol="0">
            <a:spAutoFit/>
          </a:bodyPr>
          <a:lstStyle/>
          <a:p>
            <a:r>
              <a:rPr kumimoji="1" lang="en-US" altLang="ja-JP" sz="2400" dirty="0" err="1">
                <a:latin typeface="MigMix 1P" charset="-128"/>
                <a:ea typeface="MigMix 1P" charset="-128"/>
                <a:cs typeface="MigMix 1P" charset="-128"/>
              </a:rPr>
              <a:t>Modelica.Fluid</a:t>
            </a:r>
            <a:r>
              <a:rPr kumimoji="1" lang="en-US" altLang="ja-JP" sz="2400" dirty="0">
                <a:latin typeface="MigMix 1P" charset="-128"/>
                <a:ea typeface="MigMix 1P" charset="-128"/>
                <a:cs typeface="MigMix 1P" charset="-128"/>
              </a:rPr>
              <a:t> </a:t>
            </a:r>
            <a:r>
              <a:rPr kumimoji="1" lang="ja-JP" altLang="en-US" sz="2400" dirty="0">
                <a:latin typeface="MigMix 1P" charset="-128"/>
                <a:ea typeface="MigMix 1P" charset="-128"/>
                <a:cs typeface="MigMix 1P" charset="-128"/>
              </a:rPr>
              <a:t>ライブラリに</a:t>
            </a:r>
            <a:r>
              <a:rPr lang="ja-JP" altLang="en-US" sz="2400" dirty="0">
                <a:latin typeface="MigMix 1P" charset="-128"/>
                <a:ea typeface="MigMix 1P" charset="-128"/>
                <a:cs typeface="MigMix 1P" charset="-128"/>
              </a:rPr>
              <a:t>関する以下の内容に</a:t>
            </a:r>
            <a:r>
              <a:rPr kumimoji="1" lang="ja-JP" altLang="en-US" sz="2400" dirty="0">
                <a:latin typeface="MigMix 1P" charset="-128"/>
                <a:ea typeface="MigMix 1P" charset="-128"/>
                <a:cs typeface="MigMix 1P" charset="-128"/>
              </a:rPr>
              <a:t>ついて例題を用いて概念や使い方を述べた。</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err="1">
                <a:latin typeface="MigMix 1P" charset="-128"/>
                <a:ea typeface="MigMix 1P" charset="-128"/>
                <a:cs typeface="MigMix 1P" charset="-128"/>
              </a:rPr>
              <a:t>FluidPort</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a:latin typeface="MigMix 1P" charset="-128"/>
                <a:ea typeface="MigMix 1P" charset="-128"/>
                <a:cs typeface="MigMix 1P" charset="-128"/>
              </a:rPr>
              <a:t>volume </a:t>
            </a:r>
            <a:r>
              <a:rPr kumimoji="1" lang="ja-JP" altLang="en-US" sz="2400" dirty="0">
                <a:latin typeface="MigMix 1P" charset="-128"/>
                <a:ea typeface="MigMix 1P" charset="-128"/>
                <a:cs typeface="MigMix 1P" charset="-128"/>
              </a:rPr>
              <a:t>モデル</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a:latin typeface="MigMix 1P" charset="-128"/>
                <a:ea typeface="MigMix 1P" charset="-128"/>
                <a:cs typeface="MigMix 1P" charset="-128"/>
              </a:rPr>
              <a:t>flow </a:t>
            </a:r>
            <a:r>
              <a:rPr lang="ja-JP" altLang="en-US" sz="2400" dirty="0">
                <a:latin typeface="MigMix 1P" charset="-128"/>
                <a:ea typeface="MigMix 1P" charset="-128"/>
                <a:cs typeface="MigMix 1P" charset="-128"/>
              </a:rPr>
              <a:t>モデル</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err="1">
                <a:latin typeface="MigMix 1P" charset="-128"/>
                <a:ea typeface="MigMix 1P" charset="-128"/>
                <a:cs typeface="MigMix 1P" charset="-128"/>
              </a:rPr>
              <a:t>DynamicPipe</a:t>
            </a:r>
            <a:r>
              <a:rPr kumimoji="1" lang="en-US" altLang="ja-JP" sz="2400" dirty="0">
                <a:latin typeface="MigMix 1P" charset="-128"/>
                <a:ea typeface="MigMix 1P" charset="-128"/>
                <a:cs typeface="MigMix 1P" charset="-128"/>
              </a:rPr>
              <a:t> </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err="1">
                <a:latin typeface="MigMix 1P" charset="-128"/>
                <a:ea typeface="MigMix 1P" charset="-128"/>
                <a:cs typeface="MigMix 1P" charset="-128"/>
              </a:rPr>
              <a:t>VesselPortsData</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err="1">
                <a:latin typeface="MigMix 1P" charset="-128"/>
                <a:ea typeface="MigMix 1P" charset="-128"/>
                <a:cs typeface="MigMix 1P" charset="-128"/>
              </a:rPr>
              <a:t>HeatTransfer</a:t>
            </a:r>
            <a:r>
              <a:rPr lang="en-US" altLang="ja-JP" sz="2400" dirty="0">
                <a:latin typeface="MigMix 1P" charset="-128"/>
                <a:ea typeface="MigMix 1P" charset="-128"/>
                <a:cs typeface="MigMix 1P" charset="-128"/>
              </a:rPr>
              <a:t> </a:t>
            </a:r>
            <a:r>
              <a:rPr lang="ja-JP" altLang="en-US" sz="2400" dirty="0">
                <a:latin typeface="MigMix 1P" charset="-128"/>
                <a:ea typeface="MigMix 1P" charset="-128"/>
                <a:cs typeface="MigMix 1P" charset="-128"/>
              </a:rPr>
              <a:t>モデル</a:t>
            </a:r>
            <a:endParaRPr kumimoji="1" lang="en-US" altLang="ja-JP" sz="2400" dirty="0">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7" name="正方形/長方形 6">
            <a:extLst>
              <a:ext uri="{FF2B5EF4-FFF2-40B4-BE49-F238E27FC236}">
                <a16:creationId xmlns:a16="http://schemas.microsoft.com/office/drawing/2014/main" id="{1D2FB617-A0E3-994B-8D11-8CBAB5E1A84E}"/>
              </a:ext>
            </a:extLst>
          </p:cNvPr>
          <p:cNvSpPr/>
          <p:nvPr/>
        </p:nvSpPr>
        <p:spPr>
          <a:xfrm>
            <a:off x="518774" y="4624808"/>
            <a:ext cx="7992888" cy="1754326"/>
          </a:xfrm>
          <a:prstGeom prst="rect">
            <a:avLst/>
          </a:prstGeom>
          <a:ln>
            <a:solidFill>
              <a:schemeClr val="accent1">
                <a:shade val="50000"/>
              </a:schemeClr>
            </a:solidFill>
          </a:ln>
        </p:spPr>
        <p:txBody>
          <a:bodyPr wrap="square">
            <a:spAutoFit/>
          </a:bodyPr>
          <a:lstStyle/>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The purpose of this document is introducing Media and Fluid Libraries in the </a:t>
            </a:r>
            <a:r>
              <a:rPr lang="en-US" altLang="ja-JP" dirty="0" err="1">
                <a:latin typeface="MigMix 1P" panose="020B0502020203020207" pitchFamily="34" charset="-128"/>
                <a:ea typeface="MigMix 1P" panose="020B0502020203020207" pitchFamily="34" charset="-128"/>
                <a:cs typeface="MigMix 1P" panose="020B0502020203020207" pitchFamily="34" charset="-128"/>
              </a:rPr>
              <a:t>Modelica</a:t>
            </a:r>
            <a:r>
              <a:rPr lang="en-US" altLang="ja-JP" dirty="0">
                <a:latin typeface="MigMix 1P" panose="020B0502020203020207" pitchFamily="34" charset="-128"/>
                <a:ea typeface="MigMix 1P" panose="020B0502020203020207" pitchFamily="34" charset="-128"/>
                <a:cs typeface="MigMix 1P" panose="020B0502020203020207" pitchFamily="34" charset="-128"/>
              </a:rPr>
              <a:t> Standard Library (MSL). This document uses libraries, software, figures, and documents included in MSL and those modifications. Licenses and copyrights of those are written in next page.  </a:t>
            </a:r>
          </a:p>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Copyright and License of this document are written in the last page.</a:t>
            </a:r>
          </a:p>
        </p:txBody>
      </p:sp>
    </p:spTree>
    <p:extLst>
      <p:ext uri="{BB962C8B-B14F-4D97-AF65-F5344CB8AC3E}">
        <p14:creationId xmlns:p14="http://schemas.microsoft.com/office/powerpoint/2010/main" val="476410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75054"/>
            <a:ext cx="7885350" cy="1080000"/>
          </a:xfrm>
        </p:spPr>
        <p:txBody>
          <a:bodyPr>
            <a:normAutofit/>
          </a:bodyPr>
          <a:lstStyle/>
          <a:p>
            <a:r>
              <a:rPr kumimoji="1" lang="en-US" altLang="ja-JP" dirty="0"/>
              <a:t>WaterMix1</a:t>
            </a:r>
            <a:br>
              <a:rPr kumimoji="1" lang="en-US" altLang="ja-JP" dirty="0"/>
            </a:br>
            <a:r>
              <a:rPr lang="ja-JP" altLang="en-US" sz="2400" dirty="0"/>
              <a:t>熱湯と冷水を混ぜる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13</a:t>
            </a:fld>
            <a:endParaRPr lang="ja-JP" altLang="en-US" dirty="0"/>
          </a:p>
        </p:txBody>
      </p:sp>
      <p:pic>
        <p:nvPicPr>
          <p:cNvPr id="14" name="図 13"/>
          <p:cNvPicPr>
            <a:picLocks noChangeAspect="1"/>
          </p:cNvPicPr>
          <p:nvPr/>
        </p:nvPicPr>
        <p:blipFill>
          <a:blip r:embed="rId2"/>
          <a:stretch>
            <a:fillRect/>
          </a:stretch>
        </p:blipFill>
        <p:spPr>
          <a:xfrm>
            <a:off x="1089703" y="1396399"/>
            <a:ext cx="6964593" cy="4616681"/>
          </a:xfrm>
          <a:prstGeom prst="rect">
            <a:avLst/>
          </a:prstGeom>
        </p:spPr>
      </p:pic>
      <p:sp>
        <p:nvSpPr>
          <p:cNvPr id="15" name="テキスト ボックス 14"/>
          <p:cNvSpPr txBox="1"/>
          <p:nvPr/>
        </p:nvSpPr>
        <p:spPr>
          <a:xfrm>
            <a:off x="1899560" y="5701499"/>
            <a:ext cx="2672439" cy="338554"/>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温度</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280 K (6.85</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16" name="テキスト ボックス 15"/>
          <p:cNvSpPr txBox="1"/>
          <p:nvPr/>
        </p:nvSpPr>
        <p:spPr>
          <a:xfrm>
            <a:off x="2106387" y="2342281"/>
            <a:ext cx="1375745" cy="584775"/>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温度</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370 K </a:t>
            </a:r>
          </a:p>
          <a:p>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(96.85</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20" name="テキスト ボックス 19"/>
          <p:cNvSpPr txBox="1"/>
          <p:nvPr/>
        </p:nvSpPr>
        <p:spPr>
          <a:xfrm>
            <a:off x="630000" y="1331989"/>
            <a:ext cx="7885350" cy="707886"/>
          </a:xfrm>
          <a:prstGeom prst="rect">
            <a:avLst/>
          </a:prstGeom>
          <a:noFill/>
        </p:spPr>
        <p:txBody>
          <a:bodyPr wrap="square" rtlCol="0">
            <a:spAutoFit/>
          </a:bodyPr>
          <a:lstStyle/>
          <a:p>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FluidPort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の機能を確かめる。</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pipe1</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に熱湯、</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pipe2</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に冷水が流れている。これを </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pipe3</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で混ぜ合わせるモデルを作る。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1" name="テキスト ボックス 20"/>
          <p:cNvSpPr txBox="1"/>
          <p:nvPr/>
        </p:nvSpPr>
        <p:spPr>
          <a:xfrm>
            <a:off x="1899560" y="5989744"/>
            <a:ext cx="2347367" cy="338554"/>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質量流量</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0.2 kg/s</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23" name="テキスト ボックス 22"/>
          <p:cNvSpPr txBox="1"/>
          <p:nvPr/>
        </p:nvSpPr>
        <p:spPr>
          <a:xfrm>
            <a:off x="1933753" y="294608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6155906" y="195133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821694" y="450701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3633000" y="308240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633001" y="456981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5079273" y="3829139"/>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183726" y="343710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7329943" y="343710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1171531" y="247829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1031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4E04CF71-3CA0-F24F-8E92-640F4E09F891}"/>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200016F7-BCA2-BE4A-9EBF-1957D4DA5B78}"/>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AD56E978-9D06-2D41-B060-B90F8B6A7D52}"/>
              </a:ext>
            </a:extLst>
          </p:cNvPr>
          <p:cNvSpPr>
            <a:spLocks noGrp="1"/>
          </p:cNvSpPr>
          <p:nvPr>
            <p:ph type="sldNum" sz="quarter" idx="12"/>
          </p:nvPr>
        </p:nvSpPr>
        <p:spPr/>
        <p:txBody>
          <a:bodyPr/>
          <a:lstStyle/>
          <a:p>
            <a:fld id="{522546E2-FFC9-E74A-B833-4B01CD764E6B}" type="slidenum">
              <a:rPr lang="ja-JP" altLang="en-US" smtClean="0"/>
              <a:pPr/>
              <a:t>130</a:t>
            </a:fld>
            <a:endParaRPr lang="ja-JP" altLang="en-US"/>
          </a:p>
        </p:txBody>
      </p:sp>
      <p:sp>
        <p:nvSpPr>
          <p:cNvPr id="6" name="タイトル 1">
            <a:extLst>
              <a:ext uri="{FF2B5EF4-FFF2-40B4-BE49-F238E27FC236}">
                <a16:creationId xmlns:a16="http://schemas.microsoft.com/office/drawing/2014/main" id="{E8E69A0C-0B5B-BC43-8F44-CD20A93BF878}"/>
              </a:ext>
            </a:extLst>
          </p:cNvPr>
          <p:cNvSpPr>
            <a:spLocks noGrp="1"/>
          </p:cNvSpPr>
          <p:nvPr>
            <p:ph type="title"/>
          </p:nvPr>
        </p:nvSpPr>
        <p:spPr>
          <a:xfrm>
            <a:off x="630001" y="360001"/>
            <a:ext cx="7883999" cy="503999"/>
          </a:xfrm>
        </p:spPr>
        <p:txBody>
          <a:bodyPr>
            <a:normAutofit fontScale="90000"/>
          </a:bodyPr>
          <a:lstStyle/>
          <a:p>
            <a:r>
              <a:rPr lang="en-US" altLang="ja-JP" dirty="0" err="1"/>
              <a:t>Modelica</a:t>
            </a:r>
            <a:r>
              <a:rPr lang="en-US" altLang="ja-JP" dirty="0"/>
              <a:t> Standard Library License</a:t>
            </a:r>
            <a:endParaRPr kumimoji="1" lang="ja-JP" altLang="en-US"/>
          </a:p>
        </p:txBody>
      </p:sp>
      <p:sp>
        <p:nvSpPr>
          <p:cNvPr id="7" name="正方形/長方形 6">
            <a:extLst>
              <a:ext uri="{FF2B5EF4-FFF2-40B4-BE49-F238E27FC236}">
                <a16:creationId xmlns:a16="http://schemas.microsoft.com/office/drawing/2014/main" id="{1B0CA7C9-C899-5B43-980E-47BC522B549C}"/>
              </a:ext>
            </a:extLst>
          </p:cNvPr>
          <p:cNvSpPr/>
          <p:nvPr/>
        </p:nvSpPr>
        <p:spPr>
          <a:xfrm>
            <a:off x="630001" y="1198245"/>
            <a:ext cx="7883999" cy="4866782"/>
          </a:xfrm>
          <a:prstGeom prst="rect">
            <a:avLst/>
          </a:prstGeom>
          <a:ln>
            <a:solidFill>
              <a:schemeClr val="accent1">
                <a:shade val="50000"/>
              </a:schemeClr>
            </a:solidFill>
          </a:ln>
        </p:spPr>
        <p:txBody>
          <a:bodyPr wrap="square">
            <a:spAutoFit/>
          </a:bodyPr>
          <a:lstStyle/>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BSD 3-Clause License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Copyright (c) 1998-2018, ABB, Austrian Institute of Technology, 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Bödrich</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DLR, Dassault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Systèmes</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AB, ESI ITI, Fraunhofer, A.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Haumer</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Kral</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Modelon</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TU Hamburg-</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Harburg</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Politecnico</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di Milano, and XRG Simulation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All rights reserved.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Redistribution and use in source and binary forms, with or without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modification, are permitted provided that the following conditions are met: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of source code must retain the above copyright notice, this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list of conditions and the following disclaimer.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in binary form must reproduce the above copyright notice,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list of conditions and the following disclaimer in the documentation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and/or other materials provided with the distribution.	</a:t>
            </a:r>
          </a:p>
          <a:p>
            <a:pPr>
              <a:lnSpc>
                <a:spcPts val="1240"/>
              </a:lnSpc>
            </a:pPr>
            <a:endPar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endParaRP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Neither the name of the copyright holder nor the names of its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contributors may be used to endorse or promote products derived from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software without specific prior written permission.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THIS SOFTWARE IS PROVIDED BY THE COPYRIGHT HOLDERS AND CONTRIBUTORS "AS 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AND ANY EXPRESS OR IMPLIED WARRANTIES, INCLUDING, BUT NOT LIMITED TO, THE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IMPLIED WARRANTIES OF MERCHANTABILITY AND FITNESS FOR A PARTICULAR PURPOSE ARE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DISCLAIMED. IN NO EVENT SHALL THE COPYRIGHT HOLDER OR CONTRIBUTORS BE LIABLE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FOR ANY DIRECT, INDIRECT, INCIDENTAL, SPECIAL, EXEMPLARY, OR CONSEQUENTIAL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DAMAGES (INCLUDING, BUT NOT LIMITED TO, PROCUREMENT OF SUBSTITUTE GOODS OR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SERVICES; LOSS OF USE, DATA, OR PROFITS; OR BUSINESS INTERRUPTION) HOWEVER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CAUSED AND ON ANY THEORY OF LIABILITY, WHETHER IN CONTRACT, STRICT LIABILITY,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OR TORT (INCLUDING NEGLIGENCE OR OTHERWISE) ARISING IN ANY WAY OUT OF THE USE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OF THIS SOFTWARE, EVEN IF ADVISED OF THE POSSIBILITY OF SUCH DAMAGE.</a:t>
            </a:r>
          </a:p>
        </p:txBody>
      </p:sp>
      <p:sp>
        <p:nvSpPr>
          <p:cNvPr id="8" name="正方形/長方形 7">
            <a:extLst>
              <a:ext uri="{FF2B5EF4-FFF2-40B4-BE49-F238E27FC236}">
                <a16:creationId xmlns:a16="http://schemas.microsoft.com/office/drawing/2014/main" id="{521C1F9C-9735-5B42-B5BB-BFE87963AD08}"/>
              </a:ext>
            </a:extLst>
          </p:cNvPr>
          <p:cNvSpPr/>
          <p:nvPr/>
        </p:nvSpPr>
        <p:spPr>
          <a:xfrm>
            <a:off x="628650" y="859691"/>
            <a:ext cx="8000291" cy="338554"/>
          </a:xfrm>
          <a:prstGeom prst="rect">
            <a:avLst/>
          </a:prstGeom>
        </p:spPr>
        <p:txBody>
          <a:bodyPr wrap="square">
            <a:spAutoFit/>
          </a:bodyPr>
          <a:lstStyle/>
          <a:p>
            <a:r>
              <a:rPr lang="ja-JP" altLang="en-US" sz="1600">
                <a:latin typeface="MigMix 1P" panose="020B0502020203020207" pitchFamily="34" charset="-128"/>
                <a:ea typeface="MigMix 1P" panose="020B0502020203020207" pitchFamily="34" charset="-128"/>
                <a:cs typeface="MigMix 1P" panose="020B0502020203020207" pitchFamily="34" charset="-128"/>
                <a:hlinkClick r:id="rId2"/>
              </a:rPr>
              <a:t>https://github.com/modelica/ModelicaStandardLibrary/blob/master/LICENSE</a:t>
            </a:r>
            <a:r>
              <a:rPr lang="en-US" altLang="ja-JP" sz="1600" dirty="0">
                <a:latin typeface="MigMix 1P" panose="020B0502020203020207" pitchFamily="34" charset="-128"/>
                <a:ea typeface="MigMix 1P" panose="020B0502020203020207" pitchFamily="34" charset="-128"/>
                <a:cs typeface="MigMix 1P" panose="020B0502020203020207" pitchFamily="34" charset="-128"/>
              </a:rPr>
              <a:t> </a:t>
            </a:r>
            <a:endParaRPr lang="ja-JP" altLang="en-US" sz="1600">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23793862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71600" y="3861048"/>
            <a:ext cx="7992888" cy="2308324"/>
          </a:xfrm>
          <a:prstGeom prst="rect">
            <a:avLst/>
          </a:prstGeom>
        </p:spPr>
        <p:txBody>
          <a:bodyPr wrap="square">
            <a:spAutoFit/>
          </a:bodyPr>
          <a:lstStyle/>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Copyright © 2017-20 The Open CAE Society of Japan</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This work is licensed under a Creative Commons</a:t>
            </a: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Attribution-</a:t>
            </a:r>
            <a:r>
              <a:rPr lang="en-US" altLang="ja-JP" sz="2400" dirty="0" err="1">
                <a:latin typeface="Arial Unicode MS" panose="020B0604020202020204" pitchFamily="50" charset="-128"/>
                <a:ea typeface="Arial Unicode MS" panose="020B0604020202020204" pitchFamily="50" charset="-128"/>
                <a:cs typeface="Arial Unicode MS" panose="020B0604020202020204" pitchFamily="50" charset="-128"/>
              </a:rPr>
              <a:t>NonCommercial</a:t>
            </a:r>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 4.0 International License.</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http://creativecommons.org/licenses/by-nc/4.0/</a:t>
            </a:r>
            <a:endParaRPr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6309320"/>
            <a:ext cx="11430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206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8B9A30A9-D7F6-4380-A1FD-5F192E7838D3}"/>
              </a:ext>
            </a:extLst>
          </p:cNvPr>
          <p:cNvPicPr>
            <a:picLocks noChangeAspect="1"/>
          </p:cNvPicPr>
          <p:nvPr/>
        </p:nvPicPr>
        <p:blipFill>
          <a:blip r:embed="rId2"/>
          <a:stretch>
            <a:fillRect/>
          </a:stretch>
        </p:blipFill>
        <p:spPr>
          <a:xfrm>
            <a:off x="1080000" y="4280189"/>
            <a:ext cx="2680335" cy="1673543"/>
          </a:xfrm>
          <a:prstGeom prst="rect">
            <a:avLst/>
          </a:prstGeom>
        </p:spPr>
      </p:pic>
      <p:sp>
        <p:nvSpPr>
          <p:cNvPr id="5" name="タイトル 4">
            <a:extLst>
              <a:ext uri="{FF2B5EF4-FFF2-40B4-BE49-F238E27FC236}">
                <a16:creationId xmlns:a16="http://schemas.microsoft.com/office/drawing/2014/main" id="{B1C7D3A0-1FC0-4112-8215-592A50681287}"/>
              </a:ext>
            </a:extLst>
          </p:cNvPr>
          <p:cNvSpPr>
            <a:spLocks noGrp="1"/>
          </p:cNvSpPr>
          <p:nvPr>
            <p:ph type="title"/>
          </p:nvPr>
        </p:nvSpPr>
        <p:spPr/>
        <p:txBody>
          <a:bodyPr/>
          <a:lstStyle/>
          <a:p>
            <a:r>
              <a:rPr kumimoji="1"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6CAB563A-4DCA-40F7-A45B-8652A4ED4CF5}"/>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83F62FBC-240F-494E-905E-1DE5A708AF3A}"/>
              </a:ext>
            </a:extLst>
          </p:cNvPr>
          <p:cNvSpPr>
            <a:spLocks noGrp="1"/>
          </p:cNvSpPr>
          <p:nvPr>
            <p:ph type="sldNum" sz="quarter" idx="12"/>
          </p:nvPr>
        </p:nvSpPr>
        <p:spPr/>
        <p:txBody>
          <a:bodyPr/>
          <a:lstStyle/>
          <a:p>
            <a:fld id="{522546E2-FFC9-E74A-B833-4B01CD764E6B}" type="slidenum">
              <a:rPr lang="ja-JP" altLang="en-US" smtClean="0"/>
              <a:pPr/>
              <a:t>14</a:t>
            </a:fld>
            <a:endParaRPr lang="ja-JP" altLang="en-US"/>
          </a:p>
        </p:txBody>
      </p:sp>
      <p:sp>
        <p:nvSpPr>
          <p:cNvPr id="6" name="テキスト ボックス 5">
            <a:extLst>
              <a:ext uri="{FF2B5EF4-FFF2-40B4-BE49-F238E27FC236}">
                <a16:creationId xmlns:a16="http://schemas.microsoft.com/office/drawing/2014/main" id="{32E79ACA-CDFF-4BB4-9A15-E4FB4049D466}"/>
              </a:ext>
            </a:extLst>
          </p:cNvPr>
          <p:cNvSpPr txBox="1"/>
          <p:nvPr/>
        </p:nvSpPr>
        <p:spPr>
          <a:xfrm>
            <a:off x="628649" y="864000"/>
            <a:ext cx="7045366" cy="400110"/>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 ファイル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package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pic>
        <p:nvPicPr>
          <p:cNvPr id="7" name="図 6">
            <a:extLst>
              <a:ext uri="{FF2B5EF4-FFF2-40B4-BE49-F238E27FC236}">
                <a16:creationId xmlns:a16="http://schemas.microsoft.com/office/drawing/2014/main" id="{2942480E-F9D0-4F1E-85BA-6859DE0B519E}"/>
              </a:ext>
            </a:extLst>
          </p:cNvPr>
          <p:cNvPicPr>
            <a:picLocks noChangeAspect="1"/>
          </p:cNvPicPr>
          <p:nvPr/>
        </p:nvPicPr>
        <p:blipFill>
          <a:blip r:embed="rId3"/>
          <a:stretch>
            <a:fillRect/>
          </a:stretch>
        </p:blipFill>
        <p:spPr>
          <a:xfrm>
            <a:off x="1080000" y="1253137"/>
            <a:ext cx="2680335" cy="1673543"/>
          </a:xfrm>
          <a:prstGeom prst="rect">
            <a:avLst/>
          </a:prstGeom>
        </p:spPr>
      </p:pic>
      <p:sp>
        <p:nvSpPr>
          <p:cNvPr id="8" name="テキスト ボックス 7">
            <a:extLst>
              <a:ext uri="{FF2B5EF4-FFF2-40B4-BE49-F238E27FC236}">
                <a16:creationId xmlns:a16="http://schemas.microsoft.com/office/drawing/2014/main" id="{2BFD47C9-A633-4CA4-80B2-D57FD5217428}"/>
              </a:ext>
            </a:extLst>
          </p:cNvPr>
          <p:cNvSpPr txBox="1"/>
          <p:nvPr/>
        </p:nvSpPr>
        <p:spPr>
          <a:xfrm>
            <a:off x="3960000" y="1299675"/>
            <a:ext cx="3558448"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Package</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73882A2E-D3CD-4A2A-BAE0-A6AFFD012F76}"/>
              </a:ext>
            </a:extLst>
          </p:cNvPr>
          <p:cNvSpPr txBox="1"/>
          <p:nvPr/>
        </p:nvSpPr>
        <p:spPr>
          <a:xfrm>
            <a:off x="634762" y="3485472"/>
            <a:ext cx="6883685"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クラス新規作成」を選び、</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model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4" name="テキスト ボックス 13">
            <a:extLst>
              <a:ext uri="{FF2B5EF4-FFF2-40B4-BE49-F238E27FC236}">
                <a16:creationId xmlns:a16="http://schemas.microsoft.com/office/drawing/2014/main" id="{13A807BD-59E8-46F7-9048-CCE89439D480}"/>
              </a:ext>
            </a:extLst>
          </p:cNvPr>
          <p:cNvSpPr txBox="1"/>
          <p:nvPr/>
        </p:nvSpPr>
        <p:spPr>
          <a:xfrm>
            <a:off x="3960001" y="4280189"/>
            <a:ext cx="3935492" cy="1015663"/>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WaterMix1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Model</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挿入するクラス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grpSp>
        <p:nvGrpSpPr>
          <p:cNvPr id="17" name="図形グループ 16"/>
          <p:cNvGrpSpPr/>
          <p:nvPr/>
        </p:nvGrpSpPr>
        <p:grpSpPr>
          <a:xfrm>
            <a:off x="7134595" y="1264110"/>
            <a:ext cx="1478169" cy="2085865"/>
            <a:chOff x="7134595" y="1195224"/>
            <a:chExt cx="1478169" cy="2085865"/>
          </a:xfrm>
        </p:grpSpPr>
        <p:pic>
          <p:nvPicPr>
            <p:cNvPr id="12" name="図 11">
              <a:extLst>
                <a:ext uri="{FF2B5EF4-FFF2-40B4-BE49-F238E27FC236}">
                  <a16:creationId xmlns:a16="http://schemas.microsoft.com/office/drawing/2014/main" id="{F7DB1EEF-EED2-4A63-84C0-9411857FED61}"/>
                </a:ext>
              </a:extLst>
            </p:cNvPr>
            <p:cNvPicPr>
              <a:picLocks noChangeAspect="1"/>
            </p:cNvPicPr>
            <p:nvPr/>
          </p:nvPicPr>
          <p:blipFill>
            <a:blip r:embed="rId4"/>
            <a:stretch>
              <a:fillRect/>
            </a:stretch>
          </p:blipFill>
          <p:spPr>
            <a:xfrm>
              <a:off x="7134595" y="1195224"/>
              <a:ext cx="1478169" cy="2042450"/>
            </a:xfrm>
            <a:prstGeom prst="rect">
              <a:avLst/>
            </a:prstGeom>
            <a:ln>
              <a:solidFill>
                <a:schemeClr val="accent1">
                  <a:shade val="50000"/>
                </a:schemeClr>
              </a:solidFill>
            </a:ln>
          </p:spPr>
        </p:pic>
        <p:sp>
          <p:nvSpPr>
            <p:cNvPr id="2" name="正方形/長方形 1"/>
            <p:cNvSpPr/>
            <p:nvPr/>
          </p:nvSpPr>
          <p:spPr>
            <a:xfrm>
              <a:off x="8139996" y="2634758"/>
              <a:ext cx="415498" cy="646331"/>
            </a:xfrm>
            <a:prstGeom prst="rect">
              <a:avLst/>
            </a:prstGeom>
          </p:spPr>
          <p:txBody>
            <a:bodyPr wrap="none">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①</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②</a:t>
              </a:r>
              <a:endParaRPr lang="ja-JP" altLang="en-US" dirty="0">
                <a:latin typeface="MigMix 1P" panose="020B0502020203020207" pitchFamily="34" charset="-128"/>
              </a:endParaRPr>
            </a:p>
          </p:txBody>
        </p:sp>
        <p:cxnSp>
          <p:nvCxnSpPr>
            <p:cNvPr id="13" name="直線矢印コネクタ 12"/>
            <p:cNvCxnSpPr/>
            <p:nvPr/>
          </p:nvCxnSpPr>
          <p:spPr>
            <a:xfrm flipH="1">
              <a:off x="7942385" y="2831669"/>
              <a:ext cx="277893" cy="164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a:off x="7954108" y="3111419"/>
              <a:ext cx="289181" cy="43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正方形/長方形 9"/>
          <p:cNvSpPr/>
          <p:nvPr/>
        </p:nvSpPr>
        <p:spPr>
          <a:xfrm>
            <a:off x="2011680" y="1505243"/>
            <a:ext cx="1695157" cy="351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2011679" y="4527453"/>
            <a:ext cx="1695157" cy="351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2011680" y="5050678"/>
            <a:ext cx="1125416" cy="217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2602525" y="2678802"/>
            <a:ext cx="562708" cy="172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2609562" y="5698451"/>
            <a:ext cx="562708" cy="172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218678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B7E7F0-52DD-4459-9883-8C8C4A269395}"/>
              </a:ext>
            </a:extLst>
          </p:cNvPr>
          <p:cNvSpPr>
            <a:spLocks noGrp="1"/>
          </p:cNvSpPr>
          <p:nvPr>
            <p:ph type="title"/>
          </p:nvPr>
        </p:nvSpPr>
        <p:spPr>
          <a:xfrm>
            <a:off x="630001" y="360001"/>
            <a:ext cx="7883999" cy="503999"/>
          </a:xfrm>
        </p:spPr>
        <p:txBody>
          <a:bodyPr/>
          <a:lstStyle/>
          <a:p>
            <a:r>
              <a:rPr kumimoji="1"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415B5605-E2B3-4419-A89D-FC3C84F947A3}"/>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946D0D1F-0C53-41D8-8B60-39CF2BE175C4}"/>
              </a:ext>
            </a:extLst>
          </p:cNvPr>
          <p:cNvSpPr>
            <a:spLocks noGrp="1"/>
          </p:cNvSpPr>
          <p:nvPr>
            <p:ph type="sldNum" sz="quarter" idx="12"/>
          </p:nvPr>
        </p:nvSpPr>
        <p:spPr/>
        <p:txBody>
          <a:bodyPr/>
          <a:lstStyle/>
          <a:p>
            <a:fld id="{522546E2-FFC9-E74A-B833-4B01CD764E6B}" type="slidenum">
              <a:rPr lang="ja-JP" altLang="en-US" smtClean="0"/>
              <a:pPr/>
              <a:t>15</a:t>
            </a:fld>
            <a:endParaRPr lang="ja-JP" altLang="en-US"/>
          </a:p>
        </p:txBody>
      </p:sp>
      <p:pic>
        <p:nvPicPr>
          <p:cNvPr id="5" name="図 4">
            <a:extLst>
              <a:ext uri="{FF2B5EF4-FFF2-40B4-BE49-F238E27FC236}">
                <a16:creationId xmlns:a16="http://schemas.microsoft.com/office/drawing/2014/main" id="{04C3A616-CF02-4D8D-8588-78D67FABDD2A}"/>
              </a:ext>
            </a:extLst>
          </p:cNvPr>
          <p:cNvPicPr>
            <a:picLocks noChangeAspect="1"/>
          </p:cNvPicPr>
          <p:nvPr/>
        </p:nvPicPr>
        <p:blipFill>
          <a:blip r:embed="rId2"/>
          <a:stretch>
            <a:fillRect/>
          </a:stretch>
        </p:blipFill>
        <p:spPr>
          <a:xfrm>
            <a:off x="1516380" y="1540511"/>
            <a:ext cx="6111240" cy="4815840"/>
          </a:xfrm>
          <a:prstGeom prst="rect">
            <a:avLst/>
          </a:prstGeom>
        </p:spPr>
      </p:pic>
      <p:sp>
        <p:nvSpPr>
          <p:cNvPr id="6" name="テキスト ボックス 5">
            <a:extLst>
              <a:ext uri="{FF2B5EF4-FFF2-40B4-BE49-F238E27FC236}">
                <a16:creationId xmlns:a16="http://schemas.microsoft.com/office/drawing/2014/main" id="{AEFA70EF-ACC3-4625-83ED-92BAD2DA5B6D}"/>
              </a:ext>
            </a:extLst>
          </p:cNvPr>
          <p:cNvSpPr txBox="1"/>
          <p:nvPr/>
        </p:nvSpPr>
        <p:spPr>
          <a:xfrm>
            <a:off x="628650" y="864998"/>
            <a:ext cx="7886700"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WaterMix1</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のダイアグラムビューに、次のスライドに示すコンポーネント</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(1)〜(9)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をドラッグアンドドロップする。</a:t>
            </a:r>
          </a:p>
        </p:txBody>
      </p:sp>
      <p:sp>
        <p:nvSpPr>
          <p:cNvPr id="10" name="テキスト ボックス 9">
            <a:extLst>
              <a:ext uri="{FF2B5EF4-FFF2-40B4-BE49-F238E27FC236}">
                <a16:creationId xmlns:a16="http://schemas.microsoft.com/office/drawing/2014/main" id="{73B62290-EE66-4181-BDD0-D2E2EAEBF43C}"/>
              </a:ext>
            </a:extLst>
          </p:cNvPr>
          <p:cNvSpPr txBox="1"/>
          <p:nvPr/>
        </p:nvSpPr>
        <p:spPr>
          <a:xfrm>
            <a:off x="6149340" y="287021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(1)</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2" name="テキスト ボックス 11">
            <a:extLst>
              <a:ext uri="{FF2B5EF4-FFF2-40B4-BE49-F238E27FC236}">
                <a16:creationId xmlns:a16="http://schemas.microsoft.com/office/drawing/2014/main" id="{AB4B25DB-6A6E-434F-A795-B7C1490C29DC}"/>
              </a:ext>
            </a:extLst>
          </p:cNvPr>
          <p:cNvSpPr txBox="1"/>
          <p:nvPr/>
        </p:nvSpPr>
        <p:spPr>
          <a:xfrm>
            <a:off x="4364910" y="332741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(2)</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テキスト ボックス 12">
            <a:extLst>
              <a:ext uri="{FF2B5EF4-FFF2-40B4-BE49-F238E27FC236}">
                <a16:creationId xmlns:a16="http://schemas.microsoft.com/office/drawing/2014/main" id="{086CEE84-ED85-4871-97C1-22239E6C1A53}"/>
              </a:ext>
            </a:extLst>
          </p:cNvPr>
          <p:cNvSpPr txBox="1"/>
          <p:nvPr/>
        </p:nvSpPr>
        <p:spPr>
          <a:xfrm>
            <a:off x="4308870" y="4081763"/>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(3)</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5" name="テキスト ボックス 14">
            <a:extLst>
              <a:ext uri="{FF2B5EF4-FFF2-40B4-BE49-F238E27FC236}">
                <a16:creationId xmlns:a16="http://schemas.microsoft.com/office/drawing/2014/main" id="{3E8C8DDC-3EBF-495E-8DCC-94574BEC3723}"/>
              </a:ext>
            </a:extLst>
          </p:cNvPr>
          <p:cNvSpPr txBox="1"/>
          <p:nvPr/>
        </p:nvSpPr>
        <p:spPr>
          <a:xfrm>
            <a:off x="4880490" y="3474425"/>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(4)</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6" name="テキスト ボックス 15">
            <a:extLst>
              <a:ext uri="{FF2B5EF4-FFF2-40B4-BE49-F238E27FC236}">
                <a16:creationId xmlns:a16="http://schemas.microsoft.com/office/drawing/2014/main" id="{B5BA3AAB-C8E2-4D25-A395-5406660B73E7}"/>
              </a:ext>
            </a:extLst>
          </p:cNvPr>
          <p:cNvSpPr txBox="1"/>
          <p:nvPr/>
        </p:nvSpPr>
        <p:spPr>
          <a:xfrm>
            <a:off x="4900650" y="422877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(5)</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7" name="テキスト ボックス 16">
            <a:extLst>
              <a:ext uri="{FF2B5EF4-FFF2-40B4-BE49-F238E27FC236}">
                <a16:creationId xmlns:a16="http://schemas.microsoft.com/office/drawing/2014/main" id="{512B219B-5119-4954-986D-85705D3D8F57}"/>
              </a:ext>
            </a:extLst>
          </p:cNvPr>
          <p:cNvSpPr txBox="1"/>
          <p:nvPr/>
        </p:nvSpPr>
        <p:spPr>
          <a:xfrm>
            <a:off x="5433810" y="3816880"/>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(6)</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8" name="テキスト ボックス 17">
            <a:extLst>
              <a:ext uri="{FF2B5EF4-FFF2-40B4-BE49-F238E27FC236}">
                <a16:creationId xmlns:a16="http://schemas.microsoft.com/office/drawing/2014/main" id="{2DA311D4-AECE-480F-B0B4-B78C3E357571}"/>
              </a:ext>
            </a:extLst>
          </p:cNvPr>
          <p:cNvSpPr txBox="1"/>
          <p:nvPr/>
        </p:nvSpPr>
        <p:spPr>
          <a:xfrm>
            <a:off x="6321540" y="3659091"/>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(7)</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9" name="テキスト ボックス 18">
            <a:extLst>
              <a:ext uri="{FF2B5EF4-FFF2-40B4-BE49-F238E27FC236}">
                <a16:creationId xmlns:a16="http://schemas.microsoft.com/office/drawing/2014/main" id="{AA65CCFC-BFEF-4C68-BD21-C8D459893BDB}"/>
              </a:ext>
            </a:extLst>
          </p:cNvPr>
          <p:cNvSpPr txBox="1"/>
          <p:nvPr/>
        </p:nvSpPr>
        <p:spPr>
          <a:xfrm>
            <a:off x="5889105" y="3668911"/>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(8)</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0" name="テキスト ボックス 19">
            <a:extLst>
              <a:ext uri="{FF2B5EF4-FFF2-40B4-BE49-F238E27FC236}">
                <a16:creationId xmlns:a16="http://schemas.microsoft.com/office/drawing/2014/main" id="{EB846D44-771C-425C-8314-F0D7A2C28884}"/>
              </a:ext>
            </a:extLst>
          </p:cNvPr>
          <p:cNvSpPr txBox="1"/>
          <p:nvPr/>
        </p:nvSpPr>
        <p:spPr>
          <a:xfrm>
            <a:off x="3819405" y="3131525"/>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(9)</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3" name="正方形/長方形 22">
            <a:extLst>
              <a:ext uri="{FF2B5EF4-FFF2-40B4-BE49-F238E27FC236}">
                <a16:creationId xmlns:a16="http://schemas.microsoft.com/office/drawing/2014/main" id="{34B37822-EE7F-49FF-9EA1-D3BA021890A7}"/>
              </a:ext>
            </a:extLst>
          </p:cNvPr>
          <p:cNvSpPr/>
          <p:nvPr/>
        </p:nvSpPr>
        <p:spPr>
          <a:xfrm>
            <a:off x="3546085" y="2360010"/>
            <a:ext cx="239899" cy="275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テキスト ボックス 23">
            <a:extLst>
              <a:ext uri="{FF2B5EF4-FFF2-40B4-BE49-F238E27FC236}">
                <a16:creationId xmlns:a16="http://schemas.microsoft.com/office/drawing/2014/main" id="{23F16240-6825-42E6-94DB-C9E680A1037A}"/>
              </a:ext>
            </a:extLst>
          </p:cNvPr>
          <p:cNvSpPr txBox="1"/>
          <p:nvPr/>
        </p:nvSpPr>
        <p:spPr>
          <a:xfrm>
            <a:off x="3912264" y="2762193"/>
            <a:ext cx="2262158" cy="369332"/>
          </a:xfrm>
          <a:prstGeom prst="rect">
            <a:avLst/>
          </a:prstGeom>
          <a:noFill/>
        </p:spPr>
        <p:txBody>
          <a:bodyPr wrap="none" rtlCol="0">
            <a:spAutoFit/>
          </a:bodyPr>
          <a:lstStyle/>
          <a:p>
            <a:r>
              <a:rPr kumimoji="1" lang="ja-JP" altLang="en-US" dirty="0">
                <a:latin typeface="MigMix 1P" panose="020B0502020203020207" pitchFamily="50" charset="-128"/>
                <a:ea typeface="MigMix 1P" panose="020B0502020203020207" pitchFamily="50" charset="-128"/>
                <a:cs typeface="MigMix 1P" panose="020B0502020203020207" pitchFamily="50" charset="-128"/>
              </a:rPr>
              <a:t>ダイアグラムビュー</a:t>
            </a:r>
          </a:p>
        </p:txBody>
      </p:sp>
      <p:cxnSp>
        <p:nvCxnSpPr>
          <p:cNvPr id="26" name="直線矢印コネクタ 25">
            <a:extLst>
              <a:ext uri="{FF2B5EF4-FFF2-40B4-BE49-F238E27FC236}">
                <a16:creationId xmlns:a16="http://schemas.microsoft.com/office/drawing/2014/main" id="{5A4D319B-5FE3-4155-9F92-EE6149022407}"/>
              </a:ext>
            </a:extLst>
          </p:cNvPr>
          <p:cNvCxnSpPr>
            <a:stCxn id="24" idx="1"/>
          </p:cNvCxnSpPr>
          <p:nvPr/>
        </p:nvCxnSpPr>
        <p:spPr>
          <a:xfrm flipH="1" flipV="1">
            <a:off x="3661501" y="2654172"/>
            <a:ext cx="250763" cy="2926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2490439" y="3397405"/>
            <a:ext cx="3658901" cy="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995961" y="4750420"/>
            <a:ext cx="1312909" cy="100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686050" y="3947532"/>
            <a:ext cx="2214600" cy="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96795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124CE5-2DF0-4C0A-A59F-673197381BFA}"/>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1B323232-6ADF-486D-84A2-E613C4290930}"/>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3AFDAC5D-3E05-4A27-AC4D-4E960910547B}"/>
              </a:ext>
            </a:extLst>
          </p:cNvPr>
          <p:cNvSpPr>
            <a:spLocks noGrp="1"/>
          </p:cNvSpPr>
          <p:nvPr>
            <p:ph type="sldNum" sz="quarter" idx="12"/>
          </p:nvPr>
        </p:nvSpPr>
        <p:spPr/>
        <p:txBody>
          <a:bodyPr/>
          <a:lstStyle/>
          <a:p>
            <a:fld id="{522546E2-FFC9-E74A-B833-4B01CD764E6B}" type="slidenum">
              <a:rPr lang="ja-JP" altLang="en-US" smtClean="0"/>
              <a:pPr/>
              <a:t>16</a:t>
            </a:fld>
            <a:endParaRPr lang="ja-JP" altLang="en-US"/>
          </a:p>
        </p:txBody>
      </p:sp>
      <p:sp>
        <p:nvSpPr>
          <p:cNvPr id="5" name="テキスト ボックス 4">
            <a:extLst>
              <a:ext uri="{FF2B5EF4-FFF2-40B4-BE49-F238E27FC236}">
                <a16:creationId xmlns:a16="http://schemas.microsoft.com/office/drawing/2014/main" id="{DA96A1FC-18FA-4B76-9CCA-3EF9070CC87A}"/>
              </a:ext>
            </a:extLst>
          </p:cNvPr>
          <p:cNvSpPr txBox="1"/>
          <p:nvPr/>
        </p:nvSpPr>
        <p:spPr>
          <a:xfrm>
            <a:off x="744396" y="763947"/>
            <a:ext cx="7346308" cy="3477875"/>
          </a:xfrm>
          <a:prstGeom prst="rect">
            <a:avLst/>
          </a:prstGeom>
          <a:noFill/>
        </p:spPr>
        <p:txBody>
          <a:bodyPr wrap="square" rtlCol="0">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配置するコンポーネントの名前とクラス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　名前　　　　　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Fluid.System</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hotWater: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.StaticPipe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Fluid.Pipes.StaticPipe</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Fluid.PIpes.StaticPipe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ambient: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Fluid.Sources.FixedBoundary</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temperature: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Fluid.Sensors.TemperatureTwoPort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massFlow</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Block.Sources.Ramp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6" name="図 5">
            <a:extLst>
              <a:ext uri="{FF2B5EF4-FFF2-40B4-BE49-F238E27FC236}">
                <a16:creationId xmlns:a16="http://schemas.microsoft.com/office/drawing/2014/main" id="{0A72992C-A12B-4E1A-A848-BDE1F6E5A66A}"/>
              </a:ext>
            </a:extLst>
          </p:cNvPr>
          <p:cNvPicPr>
            <a:picLocks noChangeAspect="1"/>
          </p:cNvPicPr>
          <p:nvPr/>
        </p:nvPicPr>
        <p:blipFill>
          <a:blip r:embed="rId2"/>
          <a:stretch>
            <a:fillRect/>
          </a:stretch>
        </p:blipFill>
        <p:spPr>
          <a:xfrm>
            <a:off x="744396" y="4955729"/>
            <a:ext cx="5200650" cy="1181100"/>
          </a:xfrm>
          <a:prstGeom prst="rect">
            <a:avLst/>
          </a:prstGeom>
        </p:spPr>
      </p:pic>
      <p:sp>
        <p:nvSpPr>
          <p:cNvPr id="7" name="正方形/長方形 6">
            <a:extLst>
              <a:ext uri="{FF2B5EF4-FFF2-40B4-BE49-F238E27FC236}">
                <a16:creationId xmlns:a16="http://schemas.microsoft.com/office/drawing/2014/main" id="{C107C4FD-1613-441C-A18D-55EA043942A9}"/>
              </a:ext>
            </a:extLst>
          </p:cNvPr>
          <p:cNvSpPr/>
          <p:nvPr/>
        </p:nvSpPr>
        <p:spPr>
          <a:xfrm>
            <a:off x="744396" y="4451730"/>
            <a:ext cx="8513999" cy="400110"/>
          </a:xfrm>
          <a:prstGeom prst="rect">
            <a:avLst/>
          </a:prstGeom>
        </p:spPr>
        <p:txBody>
          <a:bodyPr wrap="square">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コンポーネントをドロップするときに現れるダイアログで名前をつける。</a:t>
            </a:r>
            <a:endParaRPr lang="ja-JP" altLang="en-US" sz="2000" dirty="0">
              <a:latin typeface="MigMix 1P" panose="020B0502020203020207" pitchFamily="34" charset="-128"/>
            </a:endParaRPr>
          </a:p>
        </p:txBody>
      </p:sp>
      <p:sp>
        <p:nvSpPr>
          <p:cNvPr id="8" name="テキスト ボックス 7">
            <a:extLst>
              <a:ext uri="{FF2B5EF4-FFF2-40B4-BE49-F238E27FC236}">
                <a16:creationId xmlns:a16="http://schemas.microsoft.com/office/drawing/2014/main" id="{1E477DC7-B2F2-4D70-89E9-E1DE3CAE7AC9}"/>
              </a:ext>
            </a:extLst>
          </p:cNvPr>
          <p:cNvSpPr txBox="1"/>
          <p:nvPr/>
        </p:nvSpPr>
        <p:spPr>
          <a:xfrm>
            <a:off x="6263736" y="4946114"/>
            <a:ext cx="2366010" cy="1200329"/>
          </a:xfrm>
          <a:prstGeom prst="rect">
            <a:avLst/>
          </a:prstGeom>
          <a:noFill/>
        </p:spPr>
        <p:txBody>
          <a:bodyPr wrap="square" rtlCol="0">
            <a:spAutoFit/>
          </a:bodyPr>
          <a:lstStyle/>
          <a:p>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コンポーネントを右クリックして</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属性</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を選択しても名前を</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変更できる。</a:t>
            </a:r>
            <a:endPar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フッター プレースホルダー 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1561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B7E62-BF73-4078-9036-7DC493678545}"/>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E81282D4-4663-4FE6-802B-21CB85959BA6}"/>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6B5D2B77-4FF3-422A-9454-7548BD07A3C4}"/>
              </a:ext>
            </a:extLst>
          </p:cNvPr>
          <p:cNvSpPr>
            <a:spLocks noGrp="1"/>
          </p:cNvSpPr>
          <p:nvPr>
            <p:ph type="sldNum" sz="quarter" idx="12"/>
          </p:nvPr>
        </p:nvSpPr>
        <p:spPr/>
        <p:txBody>
          <a:bodyPr/>
          <a:lstStyle/>
          <a:p>
            <a:fld id="{522546E2-FFC9-E74A-B833-4B01CD764E6B}" type="slidenum">
              <a:rPr lang="ja-JP" altLang="en-US" smtClean="0"/>
              <a:pPr/>
              <a:t>17</a:t>
            </a:fld>
            <a:endParaRPr lang="ja-JP" altLang="en-US" dirty="0"/>
          </a:p>
        </p:txBody>
      </p:sp>
      <p:sp>
        <p:nvSpPr>
          <p:cNvPr id="5" name="正方形/長方形 4">
            <a:extLst>
              <a:ext uri="{FF2B5EF4-FFF2-40B4-BE49-F238E27FC236}">
                <a16:creationId xmlns:a16="http://schemas.microsoft.com/office/drawing/2014/main" id="{ADF87C12-6C74-4526-BCDB-3B3B7CDC7F8C}"/>
              </a:ext>
            </a:extLst>
          </p:cNvPr>
          <p:cNvSpPr/>
          <p:nvPr/>
        </p:nvSpPr>
        <p:spPr>
          <a:xfrm>
            <a:off x="613391" y="1885974"/>
            <a:ext cx="5137945"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(2)(3) </a:t>
            </a:r>
            <a:r>
              <a:rPr lang="en-US" altLang="ja-JP" sz="2000" dirty="0" err="1">
                <a:solidFill>
                  <a:srgbClr val="0070C0"/>
                </a:solidFill>
                <a:latin typeface="MigMix 1P" charset="-128"/>
                <a:ea typeface="MigMix 1P" charset="-128"/>
                <a:cs typeface="MigMix 1P" charset="-128"/>
              </a:rPr>
              <a:t>Fluid.Sources.MassFlowSources_T</a:t>
            </a:r>
            <a:endParaRPr lang="ja-JP" altLang="en-US" sz="2000" dirty="0">
              <a:latin typeface="MigMix 1P" panose="020B0502020203020207" pitchFamily="34" charset="-128"/>
            </a:endParaRPr>
          </a:p>
        </p:txBody>
      </p:sp>
      <p:pic>
        <p:nvPicPr>
          <p:cNvPr id="6" name="図 5">
            <a:extLst>
              <a:ext uri="{FF2B5EF4-FFF2-40B4-BE49-F238E27FC236}">
                <a16:creationId xmlns:a16="http://schemas.microsoft.com/office/drawing/2014/main" id="{4218C856-DCA7-499C-89FF-C413CDE03F52}"/>
              </a:ext>
            </a:extLst>
          </p:cNvPr>
          <p:cNvPicPr>
            <a:picLocks noChangeAspect="1"/>
          </p:cNvPicPr>
          <p:nvPr/>
        </p:nvPicPr>
        <p:blipFill>
          <a:blip r:embed="rId2"/>
          <a:stretch>
            <a:fillRect/>
          </a:stretch>
        </p:blipFill>
        <p:spPr>
          <a:xfrm>
            <a:off x="1079999" y="2379924"/>
            <a:ext cx="2781300" cy="1927860"/>
          </a:xfrm>
          <a:prstGeom prst="rect">
            <a:avLst/>
          </a:prstGeom>
        </p:spPr>
      </p:pic>
      <p:sp>
        <p:nvSpPr>
          <p:cNvPr id="7" name="テキスト ボックス 6">
            <a:extLst>
              <a:ext uri="{FF2B5EF4-FFF2-40B4-BE49-F238E27FC236}">
                <a16:creationId xmlns:a16="http://schemas.microsoft.com/office/drawing/2014/main" id="{5515087F-BDA6-439E-871A-9C575C138DD8}"/>
              </a:ext>
            </a:extLst>
          </p:cNvPr>
          <p:cNvSpPr txBox="1"/>
          <p:nvPr/>
        </p:nvSpPr>
        <p:spPr>
          <a:xfrm>
            <a:off x="4248539" y="3006286"/>
            <a:ext cx="4160520"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(2) hotWater</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use_m_flow_in</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をチェックする。</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 = 370 [K]</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8" name="図 7">
            <a:extLst>
              <a:ext uri="{FF2B5EF4-FFF2-40B4-BE49-F238E27FC236}">
                <a16:creationId xmlns:a16="http://schemas.microsoft.com/office/drawing/2014/main" id="{DF0886E6-B8C3-483F-8BAD-25DABECEE02E}"/>
              </a:ext>
            </a:extLst>
          </p:cNvPr>
          <p:cNvPicPr>
            <a:picLocks noChangeAspect="1"/>
          </p:cNvPicPr>
          <p:nvPr/>
        </p:nvPicPr>
        <p:blipFill>
          <a:blip r:embed="rId3"/>
          <a:stretch>
            <a:fillRect/>
          </a:stretch>
        </p:blipFill>
        <p:spPr>
          <a:xfrm>
            <a:off x="1079999" y="4379466"/>
            <a:ext cx="2781300" cy="1927860"/>
          </a:xfrm>
          <a:prstGeom prst="rect">
            <a:avLst/>
          </a:prstGeom>
        </p:spPr>
      </p:pic>
      <p:sp>
        <p:nvSpPr>
          <p:cNvPr id="9" name="テキスト ボックス 8">
            <a:extLst>
              <a:ext uri="{FF2B5EF4-FFF2-40B4-BE49-F238E27FC236}">
                <a16:creationId xmlns:a16="http://schemas.microsoft.com/office/drawing/2014/main" id="{C0D622D2-26A5-455A-9FCD-C6FAFE61448E}"/>
              </a:ext>
            </a:extLst>
          </p:cNvPr>
          <p:cNvSpPr txBox="1"/>
          <p:nvPr/>
        </p:nvSpPr>
        <p:spPr>
          <a:xfrm>
            <a:off x="4319999" y="4478757"/>
            <a:ext cx="3424361"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(3)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m_flow</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0.2 [kg/s]</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 = 280 [K]</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a:extLst>
              <a:ext uri="{FF2B5EF4-FFF2-40B4-BE49-F238E27FC236}">
                <a16:creationId xmlns:a16="http://schemas.microsoft.com/office/drawing/2014/main" id="{B9CF4A90-7C6C-4A9F-BFD1-ED5ECDA8CDF4}"/>
              </a:ext>
            </a:extLst>
          </p:cNvPr>
          <p:cNvPicPr>
            <a:picLocks noChangeAspect="1"/>
          </p:cNvPicPr>
          <p:nvPr/>
        </p:nvPicPr>
        <p:blipFill>
          <a:blip r:embed="rId4"/>
          <a:stretch>
            <a:fillRect/>
          </a:stretch>
        </p:blipFill>
        <p:spPr>
          <a:xfrm>
            <a:off x="4248539" y="2236114"/>
            <a:ext cx="710813" cy="723737"/>
          </a:xfrm>
          <a:prstGeom prst="rect">
            <a:avLst/>
          </a:prstGeom>
        </p:spPr>
      </p:pic>
      <p:sp>
        <p:nvSpPr>
          <p:cNvPr id="12" name="テキスト ボックス 11">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④コンポーネントを右クリックして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を選択して設定する。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正方形/長方形 12">
            <a:extLst>
              <a:ext uri="{FF2B5EF4-FFF2-40B4-BE49-F238E27FC236}">
                <a16:creationId xmlns:a16="http://schemas.microsoft.com/office/drawing/2014/main" id="{ADF87C12-6C74-4526-BCDB-3B3B7CDC7F8C}"/>
              </a:ext>
            </a:extLst>
          </p:cNvPr>
          <p:cNvSpPr/>
          <p:nvPr/>
        </p:nvSpPr>
        <p:spPr>
          <a:xfrm>
            <a:off x="613391" y="1225120"/>
            <a:ext cx="3635148" cy="400110"/>
          </a:xfrm>
          <a:prstGeom prst="rect">
            <a:avLst/>
          </a:prstGeom>
        </p:spPr>
        <p:txBody>
          <a:bodyPr wrap="square">
            <a:spAutoFit/>
          </a:bodyPr>
          <a:lstStyle/>
          <a:p>
            <a:r>
              <a:rPr lang="en-US" altLang="ja-JP" sz="2000" dirty="0">
                <a:solidFill>
                  <a:srgbClr val="0070C0"/>
                </a:solidFill>
                <a:latin typeface="MigMix 1P" charset="-128"/>
                <a:ea typeface="MigMix 1P" charset="-128"/>
                <a:cs typeface="MigMix 1P" charset="-128"/>
              </a:rPr>
              <a:t>(1) </a:t>
            </a:r>
            <a:r>
              <a:rPr lang="en-US" altLang="ja-JP" sz="2000" dirty="0" err="1">
                <a:solidFill>
                  <a:srgbClr val="0070C0"/>
                </a:solidFill>
                <a:latin typeface="MigMix 1P" charset="-128"/>
                <a:ea typeface="MigMix 1P" charset="-128"/>
                <a:cs typeface="MigMix 1P" charset="-128"/>
              </a:rPr>
              <a:t>Fluid.System</a:t>
            </a:r>
            <a:endParaRPr lang="ja-JP" altLang="en-US" sz="2000" dirty="0">
              <a:latin typeface="MigMix 1P" panose="020B0502020203020207" pitchFamily="34" charset="-128"/>
            </a:endParaRPr>
          </a:p>
        </p:txBody>
      </p:sp>
      <p:sp>
        <p:nvSpPr>
          <p:cNvPr id="14" name="テキスト ボックス 13">
            <a:extLst>
              <a:ext uri="{FF2B5EF4-FFF2-40B4-BE49-F238E27FC236}">
                <a16:creationId xmlns:a16="http://schemas.microsoft.com/office/drawing/2014/main" id="{5515087F-BDA6-439E-871A-9C575C138DD8}"/>
              </a:ext>
            </a:extLst>
          </p:cNvPr>
          <p:cNvSpPr txBox="1"/>
          <p:nvPr/>
        </p:nvSpPr>
        <p:spPr>
          <a:xfrm>
            <a:off x="6328798" y="1261094"/>
            <a:ext cx="2599611" cy="1015663"/>
          </a:xfrm>
          <a:prstGeom prst="rect">
            <a:avLst/>
          </a:prstGeom>
          <a:noFill/>
        </p:spPr>
        <p:txBody>
          <a:bodyPr wrap="square" rtlCol="0">
            <a:spAutoFit/>
          </a:bodyPr>
          <a:lstStyle/>
          <a:p>
            <a:pPr marL="457200" indent="-4572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デフォルトのまま設定しない</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5" name="図 14">
            <a:extLst>
              <a:ext uri="{FF2B5EF4-FFF2-40B4-BE49-F238E27FC236}">
                <a16:creationId xmlns:a16="http://schemas.microsoft.com/office/drawing/2014/main" id="{F6A28BE3-DDBF-4FB1-9ADD-D7516B8B30E4}"/>
              </a:ext>
            </a:extLst>
          </p:cNvPr>
          <p:cNvPicPr>
            <a:picLocks noChangeAspect="1"/>
          </p:cNvPicPr>
          <p:nvPr/>
        </p:nvPicPr>
        <p:blipFill>
          <a:blip r:embed="rId5"/>
          <a:stretch>
            <a:fillRect/>
          </a:stretch>
        </p:blipFill>
        <p:spPr>
          <a:xfrm>
            <a:off x="2760908" y="1269656"/>
            <a:ext cx="842909" cy="726454"/>
          </a:xfrm>
          <a:prstGeom prst="rect">
            <a:avLst/>
          </a:prstGeom>
        </p:spPr>
      </p:pic>
      <p:sp>
        <p:nvSpPr>
          <p:cNvPr id="18" name="テキスト ボックス 17"/>
          <p:cNvSpPr txBox="1"/>
          <p:nvPr/>
        </p:nvSpPr>
        <p:spPr>
          <a:xfrm>
            <a:off x="5160988" y="2457736"/>
            <a:ext cx="294348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流量と温度を規定する。</a:t>
            </a:r>
          </a:p>
        </p:txBody>
      </p:sp>
      <p:sp>
        <p:nvSpPr>
          <p:cNvPr id="19" name="テキスト ボックス 18"/>
          <p:cNvSpPr txBox="1"/>
          <p:nvPr/>
        </p:nvSpPr>
        <p:spPr>
          <a:xfrm>
            <a:off x="3492696" y="1294505"/>
            <a:ext cx="333239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流体システムモデルで</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必ず配置する。</a:t>
            </a:r>
          </a:p>
        </p:txBody>
      </p:sp>
      <p:sp>
        <p:nvSpPr>
          <p:cNvPr id="17" name="正方形/長方形 16"/>
          <p:cNvSpPr/>
          <p:nvPr/>
        </p:nvSpPr>
        <p:spPr>
          <a:xfrm>
            <a:off x="1448972" y="3308463"/>
            <a:ext cx="154746" cy="1059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1448972" y="3673796"/>
            <a:ext cx="1237078" cy="162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1460294" y="3933218"/>
            <a:ext cx="1237078" cy="162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1460294" y="5601656"/>
            <a:ext cx="1237078" cy="224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1456006" y="5974752"/>
            <a:ext cx="1237078" cy="1024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3202344" y="4164036"/>
            <a:ext cx="335681" cy="108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5" name="正方形/長方形 24"/>
          <p:cNvSpPr/>
          <p:nvPr/>
        </p:nvSpPr>
        <p:spPr>
          <a:xfrm>
            <a:off x="3184850" y="6168972"/>
            <a:ext cx="335681" cy="108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525503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3CCB66-18D6-4A6B-B891-1EF701B2DBE5}"/>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88F053AB-9FFA-4BCF-8302-D5498E5CA28B}"/>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D142FEC0-92FA-4D1A-AAB1-4951527FC1E7}"/>
              </a:ext>
            </a:extLst>
          </p:cNvPr>
          <p:cNvSpPr>
            <a:spLocks noGrp="1"/>
          </p:cNvSpPr>
          <p:nvPr>
            <p:ph type="sldNum" sz="quarter" idx="12"/>
          </p:nvPr>
        </p:nvSpPr>
        <p:spPr/>
        <p:txBody>
          <a:bodyPr/>
          <a:lstStyle/>
          <a:p>
            <a:fld id="{522546E2-FFC9-E74A-B833-4B01CD764E6B}" type="slidenum">
              <a:rPr lang="ja-JP" altLang="en-US" smtClean="0"/>
              <a:pPr/>
              <a:t>18</a:t>
            </a:fld>
            <a:endParaRPr lang="ja-JP" altLang="en-US"/>
          </a:p>
        </p:txBody>
      </p:sp>
      <p:pic>
        <p:nvPicPr>
          <p:cNvPr id="5" name="図 4">
            <a:extLst>
              <a:ext uri="{FF2B5EF4-FFF2-40B4-BE49-F238E27FC236}">
                <a16:creationId xmlns:a16="http://schemas.microsoft.com/office/drawing/2014/main" id="{CC080AED-BF36-436A-BBA8-1407D67A707B}"/>
              </a:ext>
            </a:extLst>
          </p:cNvPr>
          <p:cNvPicPr>
            <a:picLocks noChangeAspect="1"/>
          </p:cNvPicPr>
          <p:nvPr/>
        </p:nvPicPr>
        <p:blipFill>
          <a:blip r:embed="rId2"/>
          <a:stretch>
            <a:fillRect/>
          </a:stretch>
        </p:blipFill>
        <p:spPr>
          <a:xfrm>
            <a:off x="1080000" y="1446096"/>
            <a:ext cx="3021330" cy="2164080"/>
          </a:xfrm>
          <a:prstGeom prst="rect">
            <a:avLst/>
          </a:prstGeom>
        </p:spPr>
      </p:pic>
      <p:sp>
        <p:nvSpPr>
          <p:cNvPr id="6" name="正方形/長方形 5">
            <a:extLst>
              <a:ext uri="{FF2B5EF4-FFF2-40B4-BE49-F238E27FC236}">
                <a16:creationId xmlns:a16="http://schemas.microsoft.com/office/drawing/2014/main" id="{67BAC3E2-BD16-49C5-A78A-8A673130B787}"/>
              </a:ext>
            </a:extLst>
          </p:cNvPr>
          <p:cNvSpPr/>
          <p:nvPr/>
        </p:nvSpPr>
        <p:spPr>
          <a:xfrm>
            <a:off x="630001" y="864000"/>
            <a:ext cx="400301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(4)(5)(6) </a:t>
            </a:r>
            <a:r>
              <a:rPr lang="en-US" altLang="ja-JP" sz="2000" dirty="0" err="1">
                <a:solidFill>
                  <a:srgbClr val="0070C0"/>
                </a:solidFill>
                <a:latin typeface="MigMix 1P" charset="-128"/>
                <a:ea typeface="MigMix 1P" charset="-128"/>
                <a:cs typeface="MigMix 1P" charset="-128"/>
              </a:rPr>
              <a:t>Fluid.Pipes.StaticPipe</a:t>
            </a:r>
            <a:endParaRPr lang="ja-JP" altLang="en-US" sz="2000" dirty="0">
              <a:latin typeface="MigMix 1P" panose="020B0502020203020207" pitchFamily="34" charset="-128"/>
            </a:endParaRPr>
          </a:p>
        </p:txBody>
      </p:sp>
      <p:sp>
        <p:nvSpPr>
          <p:cNvPr id="7" name="テキスト ボックス 6">
            <a:extLst>
              <a:ext uri="{FF2B5EF4-FFF2-40B4-BE49-F238E27FC236}">
                <a16:creationId xmlns:a16="http://schemas.microsoft.com/office/drawing/2014/main" id="{0F95A7AF-BA7E-4E11-8535-57171FB56556}"/>
              </a:ext>
            </a:extLst>
          </p:cNvPr>
          <p:cNvSpPr txBox="1"/>
          <p:nvPr/>
        </p:nvSpPr>
        <p:spPr>
          <a:xfrm>
            <a:off x="4377690" y="3726709"/>
            <a:ext cx="416052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(6) pipe3</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length = 1 [m]</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diameter = 0.01414 [m]</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8" name="図 7">
            <a:extLst>
              <a:ext uri="{FF2B5EF4-FFF2-40B4-BE49-F238E27FC236}">
                <a16:creationId xmlns:a16="http://schemas.microsoft.com/office/drawing/2014/main" id="{C0E7F757-D7E0-4FA7-A518-4A40677B3E85}"/>
              </a:ext>
            </a:extLst>
          </p:cNvPr>
          <p:cNvPicPr>
            <a:picLocks noChangeAspect="1"/>
          </p:cNvPicPr>
          <p:nvPr/>
        </p:nvPicPr>
        <p:blipFill>
          <a:blip r:embed="rId3"/>
          <a:stretch>
            <a:fillRect/>
          </a:stretch>
        </p:blipFill>
        <p:spPr>
          <a:xfrm>
            <a:off x="1080000" y="3860693"/>
            <a:ext cx="3021330" cy="2164080"/>
          </a:xfrm>
          <a:prstGeom prst="rect">
            <a:avLst/>
          </a:prstGeom>
        </p:spPr>
      </p:pic>
      <p:sp>
        <p:nvSpPr>
          <p:cNvPr id="9" name="テキスト ボックス 8">
            <a:extLst>
              <a:ext uri="{FF2B5EF4-FFF2-40B4-BE49-F238E27FC236}">
                <a16:creationId xmlns:a16="http://schemas.microsoft.com/office/drawing/2014/main" id="{B488AB98-3031-47E2-8ED3-0F53F5A2A1A8}"/>
              </a:ext>
            </a:extLst>
          </p:cNvPr>
          <p:cNvSpPr txBox="1"/>
          <p:nvPr/>
        </p:nvSpPr>
        <p:spPr>
          <a:xfrm>
            <a:off x="4377690" y="2394457"/>
            <a:ext cx="416052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(4) pipe1, (5) pipe2</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length = 1 [m]</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diameter = 0.01 [m]</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2" name="テキスト ボックス 11">
            <a:extLst>
              <a:ext uri="{FF2B5EF4-FFF2-40B4-BE49-F238E27FC236}">
                <a16:creationId xmlns:a16="http://schemas.microsoft.com/office/drawing/2014/main" id="{A6BA1C12-2EC6-479C-BC25-49E1E4668900}"/>
              </a:ext>
            </a:extLst>
          </p:cNvPr>
          <p:cNvSpPr txBox="1"/>
          <p:nvPr/>
        </p:nvSpPr>
        <p:spPr>
          <a:xfrm>
            <a:off x="4320000" y="4824444"/>
            <a:ext cx="4243800" cy="1200329"/>
          </a:xfrm>
          <a:prstGeom prst="rect">
            <a:avLst/>
          </a:prstGeom>
          <a:noFill/>
        </p:spPr>
        <p:txBody>
          <a:bodyPr wrap="square" rtlCol="0">
            <a:spAutoFit/>
          </a:bodyPr>
          <a:lstStyle/>
          <a:p>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水は</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pipe1</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pipe2</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から</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pipe3</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に流れ込むので、</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pipe1 </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pipe2</a:t>
            </a:r>
            <a:r>
              <a:rPr kumimoji="1" lang="ja-JP" altLang="en-US"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の断</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面積の和がおおよそ </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pipe3</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の断面積になるように</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した</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p>
        </p:txBody>
      </p:sp>
      <p:pic>
        <p:nvPicPr>
          <p:cNvPr id="14" name="図 13">
            <a:extLst>
              <a:ext uri="{FF2B5EF4-FFF2-40B4-BE49-F238E27FC236}">
                <a16:creationId xmlns:a16="http://schemas.microsoft.com/office/drawing/2014/main" id="{DFD81E47-90CE-4B4D-AFB0-AF7122C713CE}"/>
              </a:ext>
            </a:extLst>
          </p:cNvPr>
          <p:cNvPicPr>
            <a:picLocks noChangeAspect="1"/>
          </p:cNvPicPr>
          <p:nvPr/>
        </p:nvPicPr>
        <p:blipFill>
          <a:blip r:embed="rId4"/>
          <a:stretch>
            <a:fillRect/>
          </a:stretch>
        </p:blipFill>
        <p:spPr>
          <a:xfrm>
            <a:off x="4320000" y="1362202"/>
            <a:ext cx="869935" cy="799873"/>
          </a:xfrm>
          <a:prstGeom prst="rect">
            <a:avLst/>
          </a:prstGeom>
        </p:spPr>
      </p:pic>
      <p:sp>
        <p:nvSpPr>
          <p:cNvPr id="13" name="テキスト ボックス 12"/>
          <p:cNvSpPr txBox="1"/>
          <p:nvPr/>
        </p:nvSpPr>
        <p:spPr>
          <a:xfrm>
            <a:off x="5189935" y="1284530"/>
            <a:ext cx="3193669"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内部に質量やエネルギーを蓄えないパイプ</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長さと内径を設定する。</a:t>
            </a:r>
          </a:p>
        </p:txBody>
      </p:sp>
      <p:sp>
        <p:nvSpPr>
          <p:cNvPr id="15" name="正方形/長方形 14"/>
          <p:cNvSpPr/>
          <p:nvPr/>
        </p:nvSpPr>
        <p:spPr>
          <a:xfrm>
            <a:off x="1401679" y="2693961"/>
            <a:ext cx="1151607" cy="2039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1408713" y="5111259"/>
            <a:ext cx="1151607" cy="2039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3420393" y="3433433"/>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3441494" y="5855064"/>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055006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393DD2-BBBB-4761-A024-FBB7F582FEAC}"/>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B0080E12-5C59-4732-87D8-586FA891A502}"/>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F893FBE6-28EF-4C5C-9403-C99FA09DF9A8}"/>
              </a:ext>
            </a:extLst>
          </p:cNvPr>
          <p:cNvSpPr>
            <a:spLocks noGrp="1"/>
          </p:cNvSpPr>
          <p:nvPr>
            <p:ph type="sldNum" sz="quarter" idx="12"/>
          </p:nvPr>
        </p:nvSpPr>
        <p:spPr/>
        <p:txBody>
          <a:bodyPr/>
          <a:lstStyle/>
          <a:p>
            <a:fld id="{522546E2-FFC9-E74A-B833-4B01CD764E6B}" type="slidenum">
              <a:rPr lang="ja-JP" altLang="en-US" smtClean="0"/>
              <a:pPr/>
              <a:t>19</a:t>
            </a:fld>
            <a:endParaRPr lang="ja-JP" altLang="en-US"/>
          </a:p>
        </p:txBody>
      </p:sp>
      <p:pic>
        <p:nvPicPr>
          <p:cNvPr id="5" name="図 4">
            <a:extLst>
              <a:ext uri="{FF2B5EF4-FFF2-40B4-BE49-F238E27FC236}">
                <a16:creationId xmlns:a16="http://schemas.microsoft.com/office/drawing/2014/main" id="{894B29F7-A36B-463B-92C6-67E66187EDC5}"/>
              </a:ext>
            </a:extLst>
          </p:cNvPr>
          <p:cNvPicPr>
            <a:picLocks noChangeAspect="1"/>
          </p:cNvPicPr>
          <p:nvPr/>
        </p:nvPicPr>
        <p:blipFill>
          <a:blip r:embed="rId2"/>
          <a:stretch>
            <a:fillRect/>
          </a:stretch>
        </p:blipFill>
        <p:spPr>
          <a:xfrm>
            <a:off x="1080001" y="1367999"/>
            <a:ext cx="3154426" cy="1838452"/>
          </a:xfrm>
          <a:prstGeom prst="rect">
            <a:avLst/>
          </a:prstGeom>
        </p:spPr>
      </p:pic>
      <p:sp>
        <p:nvSpPr>
          <p:cNvPr id="6" name="正方形/長方形 5">
            <a:extLst>
              <a:ext uri="{FF2B5EF4-FFF2-40B4-BE49-F238E27FC236}">
                <a16:creationId xmlns:a16="http://schemas.microsoft.com/office/drawing/2014/main" id="{0E753107-E22D-4187-9A1E-5E73B565C37E}"/>
              </a:ext>
            </a:extLst>
          </p:cNvPr>
          <p:cNvSpPr/>
          <p:nvPr/>
        </p:nvSpPr>
        <p:spPr>
          <a:xfrm>
            <a:off x="630001" y="885167"/>
            <a:ext cx="4110421"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(7) </a:t>
            </a:r>
            <a:r>
              <a:rPr lang="en-US" altLang="ja-JP" sz="2000" dirty="0" err="1">
                <a:solidFill>
                  <a:srgbClr val="0070C0"/>
                </a:solidFill>
                <a:latin typeface="MigMix 1P" charset="-128"/>
                <a:ea typeface="MigMix 1P" charset="-128"/>
                <a:cs typeface="MigMix 1P" charset="-128"/>
              </a:rPr>
              <a:t>Fluid.Sources.FixedBoundar</a:t>
            </a:r>
            <a:r>
              <a:rPr lang="en-US" altLang="ja-JP" sz="2000" b="1" dirty="0" err="1">
                <a:solidFill>
                  <a:srgbClr val="0070C0"/>
                </a:solidFill>
                <a:latin typeface="MigMix 1P" charset="-128"/>
                <a:ea typeface="MigMix 1P" charset="-128"/>
                <a:cs typeface="MigMix 1P" charset="-128"/>
              </a:rPr>
              <a:t>y</a:t>
            </a:r>
            <a:endParaRPr lang="ja-JP" altLang="en-US" sz="2000" dirty="0">
              <a:latin typeface="MigMix 1P" panose="020B0502020203020207" pitchFamily="34" charset="-128"/>
            </a:endParaRPr>
          </a:p>
        </p:txBody>
      </p:sp>
      <p:sp>
        <p:nvSpPr>
          <p:cNvPr id="7" name="テキスト ボックス 6">
            <a:extLst>
              <a:ext uri="{FF2B5EF4-FFF2-40B4-BE49-F238E27FC236}">
                <a16:creationId xmlns:a16="http://schemas.microsoft.com/office/drawing/2014/main" id="{D882DFF5-0F77-4BAC-BCB5-EDB56F13D4A0}"/>
              </a:ext>
            </a:extLst>
          </p:cNvPr>
          <p:cNvSpPr txBox="1"/>
          <p:nvPr/>
        </p:nvSpPr>
        <p:spPr>
          <a:xfrm>
            <a:off x="4320000" y="2278811"/>
            <a:ext cx="324675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(7) ambient</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 =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101325 [Pa]</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a:extLst>
              <a:ext uri="{FF2B5EF4-FFF2-40B4-BE49-F238E27FC236}">
                <a16:creationId xmlns:a16="http://schemas.microsoft.com/office/drawing/2014/main" id="{97DB004C-0B88-499E-A15B-3170A443560A}"/>
              </a:ext>
            </a:extLst>
          </p:cNvPr>
          <p:cNvSpPr/>
          <p:nvPr/>
        </p:nvSpPr>
        <p:spPr>
          <a:xfrm>
            <a:off x="628650" y="3380432"/>
            <a:ext cx="497443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(8) </a:t>
            </a:r>
            <a:r>
              <a:rPr lang="en-US" altLang="ja-JP" sz="2000" dirty="0" err="1">
                <a:solidFill>
                  <a:srgbClr val="0070C0"/>
                </a:solidFill>
                <a:latin typeface="MigMix 1P" charset="-128"/>
                <a:ea typeface="MigMix 1P" charset="-128"/>
                <a:cs typeface="MigMix 1P" charset="-128"/>
              </a:rPr>
              <a:t>Fluid.Sensors.TemperatureTwoPort</a:t>
            </a:r>
            <a:endParaRPr lang="ja-JP" altLang="en-US" sz="2000" dirty="0">
              <a:latin typeface="MigMix 1P" panose="020B0502020203020207" pitchFamily="34" charset="-128"/>
            </a:endParaRPr>
          </a:p>
        </p:txBody>
      </p:sp>
      <p:pic>
        <p:nvPicPr>
          <p:cNvPr id="9" name="図 8">
            <a:extLst>
              <a:ext uri="{FF2B5EF4-FFF2-40B4-BE49-F238E27FC236}">
                <a16:creationId xmlns:a16="http://schemas.microsoft.com/office/drawing/2014/main" id="{FB6AEFC2-FBF5-49D3-8091-8FE66DE5D8C6}"/>
              </a:ext>
            </a:extLst>
          </p:cNvPr>
          <p:cNvPicPr>
            <a:picLocks noChangeAspect="1"/>
          </p:cNvPicPr>
          <p:nvPr/>
        </p:nvPicPr>
        <p:blipFill>
          <a:blip r:embed="rId3"/>
          <a:stretch>
            <a:fillRect/>
          </a:stretch>
        </p:blipFill>
        <p:spPr>
          <a:xfrm>
            <a:off x="1080001" y="3823261"/>
            <a:ext cx="3042920" cy="706120"/>
          </a:xfrm>
          <a:prstGeom prst="rect">
            <a:avLst/>
          </a:prstGeom>
        </p:spPr>
      </p:pic>
      <p:sp>
        <p:nvSpPr>
          <p:cNvPr id="10" name="テキスト ボックス 9">
            <a:extLst>
              <a:ext uri="{FF2B5EF4-FFF2-40B4-BE49-F238E27FC236}">
                <a16:creationId xmlns:a16="http://schemas.microsoft.com/office/drawing/2014/main" id="{9537EFE8-403B-451C-8D11-FE695154C83D}"/>
              </a:ext>
            </a:extLst>
          </p:cNvPr>
          <p:cNvSpPr txBox="1"/>
          <p:nvPr/>
        </p:nvSpPr>
        <p:spPr>
          <a:xfrm>
            <a:off x="4406898" y="5035686"/>
            <a:ext cx="3246750" cy="70788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(8) temperature</a:t>
            </a:r>
          </a:p>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設定</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1" name="図 10">
            <a:extLst>
              <a:ext uri="{FF2B5EF4-FFF2-40B4-BE49-F238E27FC236}">
                <a16:creationId xmlns:a16="http://schemas.microsoft.com/office/drawing/2014/main" id="{51D9110D-A6ED-4200-9802-4224B8E97914}"/>
              </a:ext>
            </a:extLst>
          </p:cNvPr>
          <p:cNvPicPr>
            <a:picLocks noChangeAspect="1"/>
          </p:cNvPicPr>
          <p:nvPr/>
        </p:nvPicPr>
        <p:blipFill>
          <a:blip r:embed="rId4"/>
          <a:stretch>
            <a:fillRect/>
          </a:stretch>
        </p:blipFill>
        <p:spPr>
          <a:xfrm>
            <a:off x="4406898" y="1280692"/>
            <a:ext cx="752622" cy="866031"/>
          </a:xfrm>
          <a:prstGeom prst="rect">
            <a:avLst/>
          </a:prstGeom>
        </p:spPr>
      </p:pic>
      <p:pic>
        <p:nvPicPr>
          <p:cNvPr id="12" name="図 11">
            <a:extLst>
              <a:ext uri="{FF2B5EF4-FFF2-40B4-BE49-F238E27FC236}">
                <a16:creationId xmlns:a16="http://schemas.microsoft.com/office/drawing/2014/main" id="{6B3909B3-6616-4581-BE1E-C716CA110C7E}"/>
              </a:ext>
            </a:extLst>
          </p:cNvPr>
          <p:cNvPicPr>
            <a:picLocks noChangeAspect="1"/>
          </p:cNvPicPr>
          <p:nvPr/>
        </p:nvPicPr>
        <p:blipFill>
          <a:blip r:embed="rId5"/>
          <a:stretch>
            <a:fillRect/>
          </a:stretch>
        </p:blipFill>
        <p:spPr>
          <a:xfrm>
            <a:off x="4345982" y="3780542"/>
            <a:ext cx="1022998" cy="1176448"/>
          </a:xfrm>
          <a:prstGeom prst="rect">
            <a:avLst/>
          </a:prstGeom>
        </p:spPr>
      </p:pic>
      <p:sp>
        <p:nvSpPr>
          <p:cNvPr id="13" name="テキスト ボックス 12"/>
          <p:cNvSpPr txBox="1"/>
          <p:nvPr/>
        </p:nvSpPr>
        <p:spPr>
          <a:xfrm>
            <a:off x="5252230" y="1280692"/>
            <a:ext cx="3428708" cy="1015663"/>
          </a:xfrm>
          <a:prstGeom prst="rect">
            <a:avLst/>
          </a:prstGeom>
          <a:noFill/>
        </p:spPr>
        <p:txBody>
          <a:bodyPr wrap="square" rtlCol="0">
            <a:spAutoFit/>
          </a:bodyPr>
          <a:lstStyle/>
          <a:p>
            <a:pPr marL="342900" indent="-342900">
              <a:buFont typeface="Arial" charset="0"/>
              <a:buChar char="•"/>
            </a:pPr>
            <a:r>
              <a:rPr kumimoji="1" lang="ja-JP" altLang="en-US" sz="2000" dirty="0">
                <a:latin typeface="MigMix 1P" charset="-128"/>
                <a:ea typeface="MigMix 1P" charset="-128"/>
                <a:cs typeface="MigMix 1P" charset="-128"/>
              </a:rPr>
              <a:t>圧力または密度</a:t>
            </a:r>
            <a:endParaRPr kumimoji="1" lang="en-US" altLang="ja-JP" sz="2000" dirty="0">
              <a:latin typeface="MigMix 1P" charset="-128"/>
              <a:ea typeface="MigMix 1P" charset="-128"/>
              <a:cs typeface="MigMix 1P" charset="-128"/>
            </a:endParaRPr>
          </a:p>
          <a:p>
            <a:pPr marL="342900" indent="-342900">
              <a:buFont typeface="Arial" charset="0"/>
              <a:buChar char="•"/>
            </a:pPr>
            <a:r>
              <a:rPr lang="ja-JP" altLang="en-US" sz="2000" dirty="0">
                <a:latin typeface="MigMix 1P" charset="-128"/>
                <a:ea typeface="MigMix 1P" charset="-128"/>
                <a:cs typeface="MigMix 1P" charset="-128"/>
              </a:rPr>
              <a:t>温度またはエンタルピー</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を規定する</a:t>
            </a:r>
          </a:p>
        </p:txBody>
      </p:sp>
      <p:sp>
        <p:nvSpPr>
          <p:cNvPr id="14" name="テキスト ボックス 13"/>
          <p:cNvSpPr txBox="1"/>
          <p:nvPr/>
        </p:nvSpPr>
        <p:spPr>
          <a:xfrm>
            <a:off x="5412010" y="3780542"/>
            <a:ext cx="3112125"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温度センサー</a:t>
            </a:r>
          </a:p>
        </p:txBody>
      </p:sp>
      <p:sp>
        <p:nvSpPr>
          <p:cNvPr id="15" name="正方形/長方形 14"/>
          <p:cNvSpPr/>
          <p:nvPr/>
        </p:nvSpPr>
        <p:spPr>
          <a:xfrm>
            <a:off x="1255043" y="2043120"/>
            <a:ext cx="2640682" cy="103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1235992" y="2275637"/>
            <a:ext cx="2618457" cy="99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3738435" y="3084005"/>
            <a:ext cx="268415" cy="1129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7973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60" y="2595113"/>
            <a:ext cx="5160487" cy="3761238"/>
          </a:xfrm>
          <a:prstGeom prst="rect">
            <a:avLst/>
          </a:prstGeom>
        </p:spPr>
      </p:pic>
      <p:sp>
        <p:nvSpPr>
          <p:cNvPr id="26" name="テキスト ボックス 25"/>
          <p:cNvSpPr txBox="1"/>
          <p:nvPr/>
        </p:nvSpPr>
        <p:spPr>
          <a:xfrm>
            <a:off x="722541" y="4784455"/>
            <a:ext cx="761062"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圧力境界</a:t>
            </a:r>
          </a:p>
        </p:txBody>
      </p:sp>
      <p:sp>
        <p:nvSpPr>
          <p:cNvPr id="28" name="テキスト ボックス 27"/>
          <p:cNvSpPr txBox="1"/>
          <p:nvPr/>
        </p:nvSpPr>
        <p:spPr>
          <a:xfrm>
            <a:off x="1212450" y="6041538"/>
            <a:ext cx="940745"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ポンプ</a:t>
            </a:r>
          </a:p>
        </p:txBody>
      </p:sp>
      <p:sp>
        <p:nvSpPr>
          <p:cNvPr id="29" name="テキスト ボックス 28"/>
          <p:cNvSpPr txBox="1"/>
          <p:nvPr/>
        </p:nvSpPr>
        <p:spPr>
          <a:xfrm>
            <a:off x="2428661" y="5430786"/>
            <a:ext cx="878202"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パイプ</a:t>
            </a:r>
          </a:p>
        </p:txBody>
      </p:sp>
      <p:sp>
        <p:nvSpPr>
          <p:cNvPr id="30" name="テキスト ボックス 29"/>
          <p:cNvSpPr txBox="1"/>
          <p:nvPr/>
        </p:nvSpPr>
        <p:spPr>
          <a:xfrm>
            <a:off x="2220937" y="3870231"/>
            <a:ext cx="1026853" cy="369332"/>
          </a:xfrm>
          <a:prstGeom prst="rect">
            <a:avLst/>
          </a:prstGeom>
          <a:noFill/>
        </p:spPr>
        <p:txBody>
          <a:bodyPr wrap="square" rtlCol="0">
            <a:spAutoFit/>
          </a:bodyPr>
          <a:lstStyle/>
          <a:p>
            <a:r>
              <a:rPr lang="ja-JP" altLang="en-US" dirty="0">
                <a:latin typeface="MigMix 1P" charset="-128"/>
                <a:ea typeface="MigMix 1P" charset="-128"/>
                <a:cs typeface="MigMix 1P" charset="-128"/>
              </a:rPr>
              <a:t>タンク</a:t>
            </a:r>
            <a:endParaRPr kumimoji="1" lang="ja-JP" altLang="en-US" dirty="0">
              <a:latin typeface="MigMix 1P" charset="-128"/>
              <a:ea typeface="MigMix 1P" charset="-128"/>
              <a:cs typeface="MigMix 1P" charset="-128"/>
            </a:endParaRPr>
          </a:p>
        </p:txBody>
      </p:sp>
      <p:sp>
        <p:nvSpPr>
          <p:cNvPr id="32" name="テキスト ボックス 31"/>
          <p:cNvSpPr txBox="1"/>
          <p:nvPr/>
        </p:nvSpPr>
        <p:spPr>
          <a:xfrm>
            <a:off x="2817415" y="4972752"/>
            <a:ext cx="942826" cy="369332"/>
          </a:xfrm>
          <a:prstGeom prst="rect">
            <a:avLst/>
          </a:prstGeom>
          <a:noFill/>
        </p:spPr>
        <p:txBody>
          <a:bodyPr wrap="square" rtlCol="0">
            <a:spAutoFit/>
          </a:bodyPr>
          <a:lstStyle/>
          <a:p>
            <a:r>
              <a:rPr lang="ja-JP" altLang="en-US" dirty="0">
                <a:latin typeface="MigMix 1P" charset="-128"/>
                <a:ea typeface="MigMix 1P" charset="-128"/>
                <a:cs typeface="MigMix 1P" charset="-128"/>
              </a:rPr>
              <a:t>センサ</a:t>
            </a:r>
            <a:endParaRPr kumimoji="1" lang="ja-JP" altLang="en-US" dirty="0">
              <a:latin typeface="MigMix 1P" charset="-128"/>
              <a:ea typeface="MigMix 1P" charset="-128"/>
              <a:cs typeface="MigMix 1P" charset="-128"/>
            </a:endParaRPr>
          </a:p>
        </p:txBody>
      </p:sp>
      <p:sp>
        <p:nvSpPr>
          <p:cNvPr id="33" name="テキスト ボックス 32"/>
          <p:cNvSpPr txBox="1"/>
          <p:nvPr/>
        </p:nvSpPr>
        <p:spPr>
          <a:xfrm>
            <a:off x="3722715" y="5281313"/>
            <a:ext cx="886928" cy="369332"/>
          </a:xfrm>
          <a:prstGeom prst="rect">
            <a:avLst/>
          </a:prstGeom>
          <a:noFill/>
        </p:spPr>
        <p:txBody>
          <a:bodyPr wrap="square" rtlCol="0">
            <a:spAutoFit/>
          </a:bodyPr>
          <a:lstStyle/>
          <a:p>
            <a:r>
              <a:rPr lang="ja-JP" altLang="en-US" dirty="0">
                <a:latin typeface="MigMix 1P" charset="-128"/>
                <a:ea typeface="MigMix 1P" charset="-128"/>
                <a:cs typeface="MigMix 1P" charset="-128"/>
              </a:rPr>
              <a:t>バルブ</a:t>
            </a:r>
            <a:endParaRPr kumimoji="1" lang="ja-JP" altLang="en-US" dirty="0">
              <a:latin typeface="MigMix 1P" charset="-128"/>
              <a:ea typeface="MigMix 1P" charset="-128"/>
              <a:cs typeface="MigMix 1P" charset="-128"/>
            </a:endParaRPr>
          </a:p>
        </p:txBody>
      </p:sp>
      <p:sp>
        <p:nvSpPr>
          <p:cNvPr id="34" name="テキスト ボックス 33"/>
          <p:cNvSpPr txBox="1"/>
          <p:nvPr/>
        </p:nvSpPr>
        <p:spPr>
          <a:xfrm>
            <a:off x="4805147" y="4634982"/>
            <a:ext cx="777648"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圧力境界</a:t>
            </a:r>
          </a:p>
        </p:txBody>
      </p:sp>
      <p:sp>
        <p:nvSpPr>
          <p:cNvPr id="35" name="テキスト ボックス 34"/>
          <p:cNvSpPr txBox="1"/>
          <p:nvPr/>
        </p:nvSpPr>
        <p:spPr>
          <a:xfrm>
            <a:off x="4432216" y="5698915"/>
            <a:ext cx="1297317" cy="646331"/>
          </a:xfrm>
          <a:prstGeom prst="rect">
            <a:avLst/>
          </a:prstGeom>
          <a:noFill/>
        </p:spPr>
        <p:txBody>
          <a:bodyPr wrap="square" rtlCol="0">
            <a:spAutoFit/>
          </a:bodyPr>
          <a:lstStyle/>
          <a:p>
            <a:r>
              <a:rPr lang="ja-JP" altLang="en-US" dirty="0">
                <a:latin typeface="MigMix 1P" charset="-128"/>
                <a:ea typeface="MigMix 1P" charset="-128"/>
                <a:cs typeface="MigMix 1P" charset="-128"/>
              </a:rPr>
              <a:t>システム</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設定</a:t>
            </a:r>
            <a:endParaRPr kumimoji="1" lang="ja-JP" altLang="en-US" dirty="0">
              <a:latin typeface="MigMix 1P" charset="-128"/>
              <a:ea typeface="MigMix 1P" charset="-128"/>
              <a:cs typeface="MigMix 1P" charset="-128"/>
            </a:endParaRPr>
          </a:p>
        </p:txBody>
      </p:sp>
      <p:sp>
        <p:nvSpPr>
          <p:cNvPr id="2" name="タイトル 1"/>
          <p:cNvSpPr>
            <a:spLocks noGrp="1"/>
          </p:cNvSpPr>
          <p:nvPr>
            <p:ph type="title"/>
          </p:nvPr>
        </p:nvSpPr>
        <p:spPr/>
        <p:txBody>
          <a:bodyPr>
            <a:normAutofit/>
          </a:bodyPr>
          <a:lstStyle/>
          <a:p>
            <a:r>
              <a:rPr lang="en-US" altLang="ja-JP" dirty="0"/>
              <a:t>3</a:t>
            </a:r>
            <a:r>
              <a:rPr kumimoji="1" lang="en-US" altLang="ja-JP" dirty="0"/>
              <a:t>. </a:t>
            </a:r>
            <a:r>
              <a:rPr kumimoji="1" lang="en-US" altLang="ja-JP" dirty="0" err="1"/>
              <a:t>Modelica.Fluid</a:t>
            </a:r>
            <a:r>
              <a:rPr kumimoji="1" lang="en-US" altLang="ja-JP" dirty="0"/>
              <a:t> </a:t>
            </a:r>
            <a:r>
              <a:rPr kumimoji="1" lang="ja-JP" altLang="en-US" dirty="0"/>
              <a:t>ライブラリ</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a:t>
            </a:fld>
            <a:endParaRPr lang="ja-JP" altLang="en-US" dirty="0"/>
          </a:p>
        </p:txBody>
      </p:sp>
      <p:sp>
        <p:nvSpPr>
          <p:cNvPr id="22" name="テキスト ボックス 21"/>
          <p:cNvSpPr txBox="1"/>
          <p:nvPr/>
        </p:nvSpPr>
        <p:spPr>
          <a:xfrm>
            <a:off x="628650" y="1375915"/>
            <a:ext cx="7675291" cy="1200329"/>
          </a:xfrm>
          <a:prstGeom prst="rect">
            <a:avLst/>
          </a:prstGeom>
          <a:solidFill>
            <a:schemeClr val="accent5">
              <a:lumMod val="20000"/>
              <a:lumOff val="80000"/>
            </a:schemeClr>
          </a:solidFill>
        </p:spPr>
        <p:txBody>
          <a:bodyPr wrap="square" rtlCol="0">
            <a:spAutoFit/>
          </a:bodyPr>
          <a:lstStyle/>
          <a:p>
            <a:pPr marL="342900" indent="-342900">
              <a:buFont typeface="Arial" charset="0"/>
              <a:buChar char="•"/>
            </a:pPr>
            <a:r>
              <a:rPr kumimoji="1" lang="ja-JP" altLang="en-US" sz="2400" dirty="0">
                <a:latin typeface="MigMix 1P" charset="-128"/>
                <a:ea typeface="MigMix 1P" charset="-128"/>
                <a:cs typeface="MigMix 1P" charset="-128"/>
              </a:rPr>
              <a:t>１次元熱流体システムモデル</a:t>
            </a:r>
            <a:r>
              <a:rPr lang="ja-JP" altLang="en-US" sz="2400" dirty="0">
                <a:latin typeface="MigMix 1P" charset="-128"/>
                <a:ea typeface="MigMix 1P" charset="-128"/>
                <a:cs typeface="MigMix 1P" charset="-128"/>
              </a:rPr>
              <a:t>の</a:t>
            </a:r>
            <a:r>
              <a:rPr kumimoji="1" lang="ja-JP" altLang="en-US" sz="2400" b="1" dirty="0">
                <a:solidFill>
                  <a:srgbClr val="C00000"/>
                </a:solidFill>
                <a:latin typeface="MigMix 1P" charset="-128"/>
                <a:ea typeface="MigMix 1P" charset="-128"/>
                <a:cs typeface="MigMix 1P" charset="-128"/>
              </a:rPr>
              <a:t>インターフェース</a:t>
            </a:r>
            <a:r>
              <a:rPr kumimoji="1" lang="ja-JP" altLang="en-US" sz="2400" dirty="0">
                <a:latin typeface="MigMix 1P" charset="-128"/>
                <a:ea typeface="MigMix 1P" charset="-128"/>
                <a:cs typeface="MigMix 1P" charset="-128"/>
              </a:rPr>
              <a:t>と</a:t>
            </a:r>
            <a:r>
              <a:rPr kumimoji="1" lang="ja-JP" altLang="en-US" sz="2400" b="1" dirty="0">
                <a:solidFill>
                  <a:srgbClr val="C00000"/>
                </a:solidFill>
                <a:latin typeface="MigMix 1P" charset="-128"/>
                <a:ea typeface="MigMix 1P" charset="-128"/>
                <a:cs typeface="MigMix 1P" charset="-128"/>
              </a:rPr>
              <a:t>コンポーネント</a:t>
            </a:r>
            <a:r>
              <a:rPr kumimoji="1" lang="ja-JP" altLang="en-US" sz="2400" dirty="0">
                <a:latin typeface="MigMix 1P" charset="-128"/>
                <a:ea typeface="MigMix 1P" charset="-128"/>
                <a:cs typeface="MigMix 1P" charset="-128"/>
              </a:rPr>
              <a:t>の提供</a:t>
            </a:r>
            <a:endParaRPr kumimoji="1" lang="en-US" altLang="ja-JP" sz="2400" dirty="0">
              <a:latin typeface="MigMix 1P" charset="-128"/>
              <a:ea typeface="MigMix 1P" charset="-128"/>
              <a:cs typeface="MigMix 1P" charset="-128"/>
            </a:endParaRPr>
          </a:p>
          <a:p>
            <a:pPr marL="342900" indent="-342900">
              <a:buFont typeface="Arial" charset="0"/>
              <a:buChar char="•"/>
            </a:pPr>
            <a:r>
              <a:rPr kumimoji="1" lang="en-US" altLang="ja-JP" sz="2400" dirty="0" err="1">
                <a:latin typeface="MigMix 1P" charset="-128"/>
                <a:ea typeface="MigMix 1P" charset="-128"/>
                <a:cs typeface="MigMix 1P" charset="-128"/>
              </a:rPr>
              <a:t>Modelica</a:t>
            </a:r>
            <a:r>
              <a:rPr kumimoji="1" lang="ja-JP" altLang="en-US" sz="2400" dirty="0">
                <a:latin typeface="MigMix 1P" charset="-128"/>
                <a:ea typeface="MigMix 1P" charset="-128"/>
                <a:cs typeface="MigMix 1P" charset="-128"/>
              </a:rPr>
              <a:t>による流体モデルの実装方法</a:t>
            </a:r>
            <a:r>
              <a:rPr lang="ja-JP" altLang="en-US" sz="2400" dirty="0">
                <a:latin typeface="MigMix 1P" charset="-128"/>
                <a:ea typeface="MigMix 1P" charset="-128"/>
                <a:cs typeface="MigMix 1P" charset="-128"/>
              </a:rPr>
              <a:t>の例示</a:t>
            </a:r>
            <a:endParaRPr kumimoji="1" lang="ja-JP" altLang="en-US" sz="2400" dirty="0">
              <a:latin typeface="MigMix 1P" charset="-128"/>
              <a:ea typeface="MigMix 1P" charset="-128"/>
              <a:cs typeface="MigMix 1P" charset="-128"/>
            </a:endParaRPr>
          </a:p>
        </p:txBody>
      </p:sp>
      <p:sp>
        <p:nvSpPr>
          <p:cNvPr id="36" name="テキスト ボックス 35"/>
          <p:cNvSpPr txBox="1"/>
          <p:nvPr/>
        </p:nvSpPr>
        <p:spPr>
          <a:xfrm>
            <a:off x="5333647" y="3603081"/>
            <a:ext cx="3265363"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揚水ポンプで水をタンクに揚げて給水するシステム</a:t>
            </a:r>
          </a:p>
        </p:txBody>
      </p:sp>
      <p:sp>
        <p:nvSpPr>
          <p:cNvPr id="5" name="正方形/長方形 4"/>
          <p:cNvSpPr/>
          <p:nvPr/>
        </p:nvSpPr>
        <p:spPr>
          <a:xfrm>
            <a:off x="409604" y="3597487"/>
            <a:ext cx="1120496" cy="369332"/>
          </a:xfrm>
          <a:prstGeom prst="rect">
            <a:avLst/>
          </a:prstGeom>
        </p:spPr>
        <p:txBody>
          <a:bodyPr wrap="square">
            <a:spAutoFit/>
          </a:bodyPr>
          <a:lstStyle/>
          <a:p>
            <a:r>
              <a:rPr lang="ja-JP" altLang="en-US" dirty="0">
                <a:latin typeface="MigMix 1P" charset="-128"/>
                <a:ea typeface="MigMix 1P" charset="-128"/>
                <a:cs typeface="MigMix 1P" charset="-128"/>
              </a:rPr>
              <a:t>制御系</a:t>
            </a:r>
            <a:endParaRPr lang="en-US" altLang="ja-JP" dirty="0">
              <a:latin typeface="MigMix 1P" charset="-128"/>
              <a:ea typeface="MigMix 1P" charset="-128"/>
              <a:cs typeface="MigMix 1P" charset="-128"/>
            </a:endParaRPr>
          </a:p>
        </p:txBody>
      </p:sp>
      <p:sp>
        <p:nvSpPr>
          <p:cNvPr id="6" name="正方形/長方形 5"/>
          <p:cNvSpPr/>
          <p:nvPr/>
        </p:nvSpPr>
        <p:spPr>
          <a:xfrm>
            <a:off x="674218" y="2631223"/>
            <a:ext cx="3757997" cy="9461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テキスト ボックス 8"/>
          <p:cNvSpPr txBox="1"/>
          <p:nvPr/>
        </p:nvSpPr>
        <p:spPr>
          <a:xfrm>
            <a:off x="594236" y="946021"/>
            <a:ext cx="5516632" cy="461665"/>
          </a:xfrm>
          <a:prstGeom prst="rect">
            <a:avLst/>
          </a:prstGeom>
          <a:noFill/>
        </p:spPr>
        <p:txBody>
          <a:bodyPr wrap="square" rtlCol="0">
            <a:spAutoFit/>
          </a:bodyPr>
          <a:lstStyle/>
          <a:p>
            <a:r>
              <a:rPr lang="en-US" altLang="ja-JP" sz="2400" b="1">
                <a:latin typeface="MigMix 1P" charset="-128"/>
                <a:ea typeface="MigMix 1P" charset="-128"/>
                <a:cs typeface="MigMix 1P" charset="-128"/>
              </a:rPr>
              <a:t>Modelica.Fluid</a:t>
            </a:r>
            <a:r>
              <a:rPr lang="ja-JP" altLang="en-US" sz="2400" b="1" dirty="0">
                <a:latin typeface="MigMix 1P" charset="-128"/>
                <a:ea typeface="MigMix 1P" charset="-128"/>
                <a:cs typeface="MigMix 1P" charset="-128"/>
              </a:rPr>
              <a:t>ライブラリの目標</a:t>
            </a:r>
            <a:endParaRPr kumimoji="1" lang="ja-JP" altLang="en-US" sz="2400" b="1" dirty="0">
              <a:latin typeface="MigMix 1P" charset="-128"/>
              <a:ea typeface="MigMix 1P" charset="-128"/>
              <a:cs typeface="MigMix 1P" charset="-128"/>
            </a:endParaRPr>
          </a:p>
        </p:txBody>
      </p:sp>
      <p:sp>
        <p:nvSpPr>
          <p:cNvPr id="24" name="テキスト ボックス 23"/>
          <p:cNvSpPr txBox="1"/>
          <p:nvPr/>
        </p:nvSpPr>
        <p:spPr>
          <a:xfrm>
            <a:off x="4693662" y="2930992"/>
            <a:ext cx="4225254" cy="646331"/>
          </a:xfrm>
          <a:prstGeom prst="rect">
            <a:avLst/>
          </a:prstGeom>
          <a:noFill/>
        </p:spPr>
        <p:txBody>
          <a:bodyPr wrap="square" rtlCol="0">
            <a:spAutoFit/>
          </a:bodyPr>
          <a:lstStyle/>
          <a:p>
            <a:r>
              <a:rPr lang="en-US" altLang="ja-JP" sz="2000" b="1" dirty="0">
                <a:latin typeface="MigMix 1P" charset="-128"/>
                <a:ea typeface="MigMix 1P" charset="-128"/>
                <a:cs typeface="MigMix 1P" charset="-128"/>
              </a:rPr>
              <a:t>1</a:t>
            </a:r>
            <a:r>
              <a:rPr lang="ja-JP" altLang="en-US" sz="2000" b="1" dirty="0">
                <a:latin typeface="MigMix 1P" charset="-128"/>
                <a:ea typeface="MigMix 1P" charset="-128"/>
                <a:cs typeface="MigMix 1P" charset="-128"/>
              </a:rPr>
              <a:t>次元熱流体システムモデルの例</a:t>
            </a:r>
            <a:endParaRPr lang="en-US" altLang="ja-JP" sz="2000" b="1" dirty="0">
              <a:latin typeface="MigMix 1P" charset="-128"/>
              <a:ea typeface="MigMix 1P" charset="-128"/>
              <a:cs typeface="MigMix 1P" charset="-128"/>
            </a:endParaRPr>
          </a:p>
          <a:p>
            <a:r>
              <a:rPr lang="en-US" altLang="ja-JP" sz="1600" dirty="0" err="1">
                <a:latin typeface="MigMix 1P" charset="-128"/>
                <a:ea typeface="MigMix 1P" charset="-128"/>
                <a:cs typeface="MigMix 1P" charset="-128"/>
              </a:rPr>
              <a:t>Modelica.Fluid.Examples.PumpingSystem</a:t>
            </a:r>
            <a:endParaRPr kumimoji="1" lang="ja-JP" altLang="en-US" sz="1600" dirty="0">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563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6F4567-40F3-4072-9BE7-8180B2DA0EEA}"/>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717512E8-90AE-4E0D-8039-F65355AE51F7}"/>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DEFC4114-3CDA-401A-8D67-FE73DB1AC76F}"/>
              </a:ext>
            </a:extLst>
          </p:cNvPr>
          <p:cNvSpPr>
            <a:spLocks noGrp="1"/>
          </p:cNvSpPr>
          <p:nvPr>
            <p:ph type="sldNum" sz="quarter" idx="12"/>
          </p:nvPr>
        </p:nvSpPr>
        <p:spPr/>
        <p:txBody>
          <a:bodyPr/>
          <a:lstStyle/>
          <a:p>
            <a:fld id="{522546E2-FFC9-E74A-B833-4B01CD764E6B}" type="slidenum">
              <a:rPr lang="ja-JP" altLang="en-US" smtClean="0"/>
              <a:pPr/>
              <a:t>20</a:t>
            </a:fld>
            <a:endParaRPr lang="ja-JP" altLang="en-US"/>
          </a:p>
        </p:txBody>
      </p:sp>
      <p:sp>
        <p:nvSpPr>
          <p:cNvPr id="6" name="正方形/長方形 5">
            <a:extLst>
              <a:ext uri="{FF2B5EF4-FFF2-40B4-BE49-F238E27FC236}">
                <a16:creationId xmlns:a16="http://schemas.microsoft.com/office/drawing/2014/main" id="{89DAE5A4-8B67-4041-BF17-63F945960884}"/>
              </a:ext>
            </a:extLst>
          </p:cNvPr>
          <p:cNvSpPr/>
          <p:nvPr/>
        </p:nvSpPr>
        <p:spPr>
          <a:xfrm>
            <a:off x="617071" y="899336"/>
            <a:ext cx="3153427"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(9) </a:t>
            </a:r>
            <a:r>
              <a:rPr lang="en-US" altLang="ja-JP" sz="2000" dirty="0" err="1">
                <a:solidFill>
                  <a:srgbClr val="0070C0"/>
                </a:solidFill>
                <a:latin typeface="MigMix 1P" charset="-128"/>
                <a:ea typeface="MigMix 1P" charset="-128"/>
                <a:cs typeface="MigMix 1P" charset="-128"/>
              </a:rPr>
              <a:t>Blocks.Sources.Ramp</a:t>
            </a:r>
            <a:endParaRPr lang="ja-JP" altLang="en-US" sz="2000" dirty="0">
              <a:latin typeface="MigMix 1P" panose="020B0502020203020207" pitchFamily="34" charset="-128"/>
            </a:endParaRPr>
          </a:p>
        </p:txBody>
      </p:sp>
      <p:pic>
        <p:nvPicPr>
          <p:cNvPr id="7" name="図 6">
            <a:extLst>
              <a:ext uri="{FF2B5EF4-FFF2-40B4-BE49-F238E27FC236}">
                <a16:creationId xmlns:a16="http://schemas.microsoft.com/office/drawing/2014/main" id="{E44DF37C-626F-4A04-8DBC-6F3DA8DAE667}"/>
              </a:ext>
            </a:extLst>
          </p:cNvPr>
          <p:cNvPicPr>
            <a:picLocks noChangeAspect="1"/>
          </p:cNvPicPr>
          <p:nvPr/>
        </p:nvPicPr>
        <p:blipFill>
          <a:blip r:embed="rId2"/>
          <a:stretch>
            <a:fillRect/>
          </a:stretch>
        </p:blipFill>
        <p:spPr>
          <a:xfrm>
            <a:off x="1080000" y="1334782"/>
            <a:ext cx="3013710" cy="2707005"/>
          </a:xfrm>
          <a:prstGeom prst="rect">
            <a:avLst/>
          </a:prstGeom>
        </p:spPr>
      </p:pic>
      <p:sp>
        <p:nvSpPr>
          <p:cNvPr id="8" name="テキスト ボックス 7">
            <a:extLst>
              <a:ext uri="{FF2B5EF4-FFF2-40B4-BE49-F238E27FC236}">
                <a16:creationId xmlns:a16="http://schemas.microsoft.com/office/drawing/2014/main" id="{29C2E335-FF50-496C-B5B6-F15451A8041C}"/>
              </a:ext>
            </a:extLst>
          </p:cNvPr>
          <p:cNvSpPr txBox="1"/>
          <p:nvPr/>
        </p:nvSpPr>
        <p:spPr>
          <a:xfrm>
            <a:off x="4353480" y="2425474"/>
            <a:ext cx="2644728" cy="163121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(9)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massFlow</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height = 1.95</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duration = 10 [s]</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offset = 0.05</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startTime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0 [s]</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p:cNvSpPr txBox="1"/>
          <p:nvPr/>
        </p:nvSpPr>
        <p:spPr>
          <a:xfrm>
            <a:off x="5496211" y="1299446"/>
            <a:ext cx="327755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出力がランプ関数的に変化する信号源</a:t>
            </a:r>
          </a:p>
        </p:txBody>
      </p:sp>
      <p:pic>
        <p:nvPicPr>
          <p:cNvPr id="5" name="図 4"/>
          <p:cNvPicPr>
            <a:picLocks noChangeAspect="1"/>
          </p:cNvPicPr>
          <p:nvPr/>
        </p:nvPicPr>
        <p:blipFill>
          <a:blip r:embed="rId3"/>
          <a:stretch>
            <a:fillRect/>
          </a:stretch>
        </p:blipFill>
        <p:spPr>
          <a:xfrm>
            <a:off x="4353480" y="1228400"/>
            <a:ext cx="990600" cy="1206500"/>
          </a:xfrm>
          <a:prstGeom prst="rect">
            <a:avLst/>
          </a:prstGeom>
        </p:spPr>
      </p:pic>
      <p:sp>
        <p:nvSpPr>
          <p:cNvPr id="10" name="テキスト ボックス 9"/>
          <p:cNvSpPr txBox="1"/>
          <p:nvPr/>
        </p:nvSpPr>
        <p:spPr>
          <a:xfrm>
            <a:off x="1080000" y="4168534"/>
            <a:ext cx="560453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低濃度側の水の質量流量を、</a:t>
            </a:r>
            <a:r>
              <a:rPr lang="en-US" altLang="ja-JP" sz="2000" dirty="0">
                <a:latin typeface="Migu 1M" charset="-128"/>
                <a:ea typeface="Migu 1M" charset="-128"/>
                <a:cs typeface="Migu 1M" charset="-128"/>
              </a:rPr>
              <a:t>10</a:t>
            </a:r>
            <a:r>
              <a:rPr lang="ja-JP" altLang="en-US" sz="2000" dirty="0">
                <a:latin typeface="Migu 1M" charset="-128"/>
                <a:ea typeface="Migu 1M" charset="-128"/>
                <a:cs typeface="Migu 1M" charset="-128"/>
              </a:rPr>
              <a:t>秒間で</a:t>
            </a:r>
            <a:endParaRPr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0.05 kg/s </a:t>
            </a:r>
            <a:r>
              <a:rPr lang="ja-JP" altLang="en-US" sz="2000" dirty="0">
                <a:latin typeface="Migu 1M" charset="-128"/>
                <a:ea typeface="Migu 1M" charset="-128"/>
                <a:cs typeface="Migu 1M" charset="-128"/>
              </a:rPr>
              <a:t>から</a:t>
            </a:r>
            <a:r>
              <a:rPr lang="en-US" altLang="ja-JP" sz="2000" dirty="0">
                <a:latin typeface="Migu 1M" charset="-128"/>
                <a:ea typeface="Migu 1M" charset="-128"/>
                <a:cs typeface="Migu 1M" charset="-128"/>
              </a:rPr>
              <a:t> 2.00 kg/s </a:t>
            </a:r>
            <a:r>
              <a:rPr lang="ja-JP" altLang="en-US" sz="2000" dirty="0">
                <a:latin typeface="Migu 1M" charset="-128"/>
                <a:ea typeface="Migu 1M" charset="-128"/>
                <a:cs typeface="Migu 1M" charset="-128"/>
              </a:rPr>
              <a:t>まで変化させる。</a:t>
            </a:r>
            <a:endParaRPr kumimoji="1" lang="ja-JP" altLang="en-US" sz="2000" dirty="0">
              <a:latin typeface="Migu 1M" charset="-128"/>
              <a:ea typeface="Migu 1M" charset="-128"/>
              <a:cs typeface="Migu 1M" charset="-128"/>
            </a:endParaRPr>
          </a:p>
        </p:txBody>
      </p:sp>
      <p:grpSp>
        <p:nvGrpSpPr>
          <p:cNvPr id="46" name="図形グループ 45"/>
          <p:cNvGrpSpPr/>
          <p:nvPr/>
        </p:nvGrpSpPr>
        <p:grpSpPr>
          <a:xfrm>
            <a:off x="5673667" y="4387373"/>
            <a:ext cx="2934951" cy="1732781"/>
            <a:chOff x="5332938" y="4283047"/>
            <a:chExt cx="2934951" cy="1732781"/>
          </a:xfrm>
        </p:grpSpPr>
        <p:cxnSp>
          <p:nvCxnSpPr>
            <p:cNvPr id="12" name="直線コネクタ 11"/>
            <p:cNvCxnSpPr/>
            <p:nvPr/>
          </p:nvCxnSpPr>
          <p:spPr>
            <a:xfrm flipV="1">
              <a:off x="6308184" y="4283047"/>
              <a:ext cx="0" cy="132772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6304586" y="5610767"/>
              <a:ext cx="1440000" cy="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6304586" y="5168100"/>
              <a:ext cx="36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6649806" y="4441064"/>
              <a:ext cx="682752" cy="7254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7334898" y="4453434"/>
              <a:ext cx="36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5332938" y="5006764"/>
              <a:ext cx="1072896"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offset</a:t>
              </a:r>
              <a:endParaRPr kumimoji="1" lang="ja-JP" altLang="en-US" dirty="0">
                <a:solidFill>
                  <a:srgbClr val="0070C0"/>
                </a:solidFill>
                <a:latin typeface="MigMix 1P" charset="-128"/>
                <a:ea typeface="MigMix 1P" charset="-128"/>
                <a:cs typeface="MigMix 1P" charset="-128"/>
              </a:endParaRPr>
            </a:p>
          </p:txBody>
        </p:sp>
        <p:cxnSp>
          <p:nvCxnSpPr>
            <p:cNvPr id="22" name="直線コネクタ 21"/>
            <p:cNvCxnSpPr/>
            <p:nvPr/>
          </p:nvCxnSpPr>
          <p:spPr>
            <a:xfrm>
              <a:off x="6649806" y="5178082"/>
              <a:ext cx="0" cy="43268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6091866" y="5646496"/>
              <a:ext cx="1478658" cy="369332"/>
            </a:xfrm>
            <a:prstGeom prst="rect">
              <a:avLst/>
            </a:prstGeom>
            <a:noFill/>
          </p:spPr>
          <p:txBody>
            <a:bodyPr wrap="square" rtlCol="0">
              <a:spAutoFit/>
            </a:bodyPr>
            <a:lstStyle/>
            <a:p>
              <a:r>
                <a:rPr kumimoji="1" lang="en-US" altLang="ja-JP">
                  <a:solidFill>
                    <a:srgbClr val="0070C0"/>
                  </a:solidFill>
                  <a:latin typeface="MigMix 1P" charset="-128"/>
                  <a:ea typeface="MigMix 1P" charset="-128"/>
                  <a:cs typeface="MigMix 1P" charset="-128"/>
                </a:rPr>
                <a:t>startTime</a:t>
              </a:r>
              <a:endParaRPr kumimoji="1" lang="ja-JP" altLang="en-US" dirty="0">
                <a:solidFill>
                  <a:srgbClr val="0070C0"/>
                </a:solidFill>
                <a:latin typeface="MigMix 1P" charset="-128"/>
                <a:ea typeface="MigMix 1P" charset="-128"/>
                <a:cs typeface="MigMix 1P" charset="-128"/>
              </a:endParaRPr>
            </a:p>
          </p:txBody>
        </p:sp>
        <p:cxnSp>
          <p:nvCxnSpPr>
            <p:cNvPr id="25" name="直線矢印コネクタ 24"/>
            <p:cNvCxnSpPr/>
            <p:nvPr/>
          </p:nvCxnSpPr>
          <p:spPr>
            <a:xfrm flipV="1">
              <a:off x="6664586" y="5178082"/>
              <a:ext cx="67665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7330708" y="4453434"/>
              <a:ext cx="1" cy="7100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6664586" y="5200953"/>
              <a:ext cx="1478658"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duration</a:t>
              </a:r>
              <a:endParaRPr kumimoji="1" lang="ja-JP" altLang="en-US" dirty="0">
                <a:solidFill>
                  <a:srgbClr val="0070C0"/>
                </a:solidFill>
                <a:latin typeface="MigMix 1P" charset="-128"/>
                <a:ea typeface="MigMix 1P" charset="-128"/>
                <a:cs typeface="MigMix 1P" charset="-128"/>
              </a:endParaRPr>
            </a:p>
          </p:txBody>
        </p:sp>
        <p:sp>
          <p:nvSpPr>
            <p:cNvPr id="32" name="テキスト ボックス 31"/>
            <p:cNvSpPr txBox="1"/>
            <p:nvPr/>
          </p:nvSpPr>
          <p:spPr>
            <a:xfrm>
              <a:off x="7364614" y="4644577"/>
              <a:ext cx="903275"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height</a:t>
              </a:r>
              <a:endParaRPr kumimoji="1" lang="ja-JP" altLang="en-US" dirty="0">
                <a:solidFill>
                  <a:srgbClr val="0070C0"/>
                </a:solidFill>
                <a:latin typeface="MigMix 1P" charset="-128"/>
                <a:ea typeface="MigMix 1P" charset="-128"/>
                <a:cs typeface="MigMix 1P" charset="-128"/>
              </a:endParaRPr>
            </a:p>
          </p:txBody>
        </p:sp>
      </p:grpSp>
      <p:sp>
        <p:nvSpPr>
          <p:cNvPr id="24" name="正方形/長方形 23"/>
          <p:cNvSpPr/>
          <p:nvPr/>
        </p:nvSpPr>
        <p:spPr>
          <a:xfrm>
            <a:off x="2938141" y="3778223"/>
            <a:ext cx="556621" cy="205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1610382" y="2955259"/>
            <a:ext cx="844719" cy="714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81951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D2A4E-9BFD-4AC0-80AC-1E94A4CBEF2C}"/>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586D460F-AF75-461A-899B-D5B0A33E3271}"/>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F2CBD8FD-0A2D-4807-8E18-79D1DD83EFCE}"/>
              </a:ext>
            </a:extLst>
          </p:cNvPr>
          <p:cNvSpPr>
            <a:spLocks noGrp="1"/>
          </p:cNvSpPr>
          <p:nvPr>
            <p:ph type="sldNum" sz="quarter" idx="12"/>
          </p:nvPr>
        </p:nvSpPr>
        <p:spPr/>
        <p:txBody>
          <a:bodyPr/>
          <a:lstStyle/>
          <a:p>
            <a:fld id="{522546E2-FFC9-E74A-B833-4B01CD764E6B}" type="slidenum">
              <a:rPr lang="ja-JP" altLang="en-US" smtClean="0"/>
              <a:pPr/>
              <a:t>21</a:t>
            </a:fld>
            <a:endParaRPr lang="ja-JP" altLang="en-US" dirty="0"/>
          </a:p>
        </p:txBody>
      </p:sp>
      <p:pic>
        <p:nvPicPr>
          <p:cNvPr id="5" name="図 4">
            <a:extLst>
              <a:ext uri="{FF2B5EF4-FFF2-40B4-BE49-F238E27FC236}">
                <a16:creationId xmlns:a16="http://schemas.microsoft.com/office/drawing/2014/main" id="{5E3E2564-A272-4047-8521-33DE2CA9598C}"/>
              </a:ext>
            </a:extLst>
          </p:cNvPr>
          <p:cNvPicPr>
            <a:picLocks noChangeAspect="1"/>
          </p:cNvPicPr>
          <p:nvPr/>
        </p:nvPicPr>
        <p:blipFill>
          <a:blip r:embed="rId2"/>
          <a:stretch>
            <a:fillRect/>
          </a:stretch>
        </p:blipFill>
        <p:spPr>
          <a:xfrm>
            <a:off x="1211768" y="4258912"/>
            <a:ext cx="2506980" cy="1173480"/>
          </a:xfrm>
          <a:prstGeom prst="rect">
            <a:avLst/>
          </a:prstGeom>
        </p:spPr>
      </p:pic>
      <p:pic>
        <p:nvPicPr>
          <p:cNvPr id="11" name="図 10">
            <a:extLst>
              <a:ext uri="{FF2B5EF4-FFF2-40B4-BE49-F238E27FC236}">
                <a16:creationId xmlns:a16="http://schemas.microsoft.com/office/drawing/2014/main" id="{817F74BC-15FE-487D-92FC-9C595C1DA477}"/>
              </a:ext>
            </a:extLst>
          </p:cNvPr>
          <p:cNvPicPr>
            <a:picLocks noChangeAspect="1"/>
          </p:cNvPicPr>
          <p:nvPr/>
        </p:nvPicPr>
        <p:blipFill>
          <a:blip r:embed="rId3"/>
          <a:stretch>
            <a:fillRect/>
          </a:stretch>
        </p:blipFill>
        <p:spPr>
          <a:xfrm>
            <a:off x="1973767" y="920400"/>
            <a:ext cx="4772025" cy="3133725"/>
          </a:xfrm>
          <a:prstGeom prst="rect">
            <a:avLst/>
          </a:prstGeom>
        </p:spPr>
      </p:pic>
      <p:cxnSp>
        <p:nvCxnSpPr>
          <p:cNvPr id="13" name="直線矢印コネクタ 12">
            <a:extLst>
              <a:ext uri="{FF2B5EF4-FFF2-40B4-BE49-F238E27FC236}">
                <a16:creationId xmlns:a16="http://schemas.microsoft.com/office/drawing/2014/main" id="{1570A32F-F806-4806-ABC9-D35B3DA72B7C}"/>
              </a:ext>
            </a:extLst>
          </p:cNvPr>
          <p:cNvCxnSpPr/>
          <p:nvPr/>
        </p:nvCxnSpPr>
        <p:spPr>
          <a:xfrm flipV="1">
            <a:off x="2589876" y="2364923"/>
            <a:ext cx="969804" cy="179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7B551D8-0D05-45E0-ACDE-94CC6A0232D0}"/>
              </a:ext>
            </a:extLst>
          </p:cNvPr>
          <p:cNvCxnSpPr/>
          <p:nvPr/>
        </p:nvCxnSpPr>
        <p:spPr>
          <a:xfrm flipV="1">
            <a:off x="2589876" y="3500744"/>
            <a:ext cx="969804" cy="654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2E96F172-9D38-4721-A4AD-022971A27171}"/>
              </a:ext>
            </a:extLst>
          </p:cNvPr>
          <p:cNvCxnSpPr/>
          <p:nvPr/>
        </p:nvCxnSpPr>
        <p:spPr>
          <a:xfrm flipV="1">
            <a:off x="2589876" y="2828707"/>
            <a:ext cx="3290094" cy="1326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B32647B-D51E-46CF-9BA1-43C7EB7A2C7D}"/>
              </a:ext>
            </a:extLst>
          </p:cNvPr>
          <p:cNvSpPr txBox="1"/>
          <p:nvPr/>
        </p:nvSpPr>
        <p:spPr>
          <a:xfrm>
            <a:off x="917681" y="5485734"/>
            <a:ext cx="7596319" cy="646331"/>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hotWater</a:t>
            </a:r>
            <a:r>
              <a:rPr kumimoji="1" lang="ja-JP" altLang="en-US" dirty="0" err="1">
                <a:latin typeface="MigMix 1P" panose="020B0502020203020207" pitchFamily="50" charset="-128"/>
                <a:ea typeface="MigMix 1P" panose="020B0502020203020207" pitchFamily="50" charset="-128"/>
                <a:cs typeface="MigMix 1P" panose="020B0502020203020207" pitchFamily="50" charset="-128"/>
              </a:rPr>
              <a:t>、</a:t>
            </a:r>
            <a:r>
              <a:rPr lang="en-US" altLang="ja-JP" dirty="0" err="1">
                <a:latin typeface="MigMix 1P" panose="020B0502020203020207" pitchFamily="50" charset="-128"/>
                <a:ea typeface="MigMix 1P" panose="020B0502020203020207" pitchFamily="50" charset="-128"/>
                <a:cs typeface="MigMix 1P" panose="020B0502020203020207" pitchFamily="50" charset="-128"/>
              </a:rPr>
              <a:t>coldWater</a:t>
            </a:r>
            <a:r>
              <a:rPr lang="ja-JP" altLang="en-US" dirty="0" err="1">
                <a:latin typeface="MigMix 1P" panose="020B0502020203020207" pitchFamily="50" charset="-128"/>
                <a:ea typeface="MigMix 1P" panose="020B0502020203020207" pitchFamily="50" charset="-128"/>
                <a:cs typeface="MigMix 1P" panose="020B0502020203020207" pitchFamily="50" charset="-128"/>
              </a:rPr>
              <a:t>、</a:t>
            </a:r>
            <a:r>
              <a:rPr kumimoji="1" lang="en-US" altLang="ja-JP" dirty="0">
                <a:latin typeface="MigMix 1P" panose="020B0502020203020207" pitchFamily="50" charset="-128"/>
                <a:ea typeface="MigMix 1P" panose="020B0502020203020207" pitchFamily="50" charset="-128"/>
                <a:cs typeface="MigMix 1P" panose="020B0502020203020207" pitchFamily="50" charset="-128"/>
              </a:rPr>
              <a:t>ambient</a:t>
            </a:r>
            <a:r>
              <a:rPr lang="ja-JP" altLang="en-US" dirty="0">
                <a:latin typeface="MigMix 1P" panose="020B0502020203020207" pitchFamily="50" charset="-128"/>
                <a:ea typeface="MigMix 1P" panose="020B0502020203020207" pitchFamily="50" charset="-128"/>
                <a:cs typeface="MigMix 1P" panose="020B0502020203020207" pitchFamily="50" charset="-128"/>
              </a:rPr>
              <a:t>はコネクタ</a:t>
            </a:r>
            <a:r>
              <a:rPr lang="en-US" altLang="ja-JP" dirty="0" err="1">
                <a:latin typeface="MigMix 1P" panose="020B0502020203020207" pitchFamily="50" charset="-128"/>
                <a:ea typeface="MigMix 1P" panose="020B0502020203020207" pitchFamily="50" charset="-128"/>
                <a:cs typeface="MigMix 1P" panose="020B0502020203020207" pitchFamily="50" charset="-128"/>
              </a:rPr>
              <a:t>fluidPort</a:t>
            </a:r>
            <a:r>
              <a:rPr lang="ja-JP" altLang="en-US" dirty="0">
                <a:latin typeface="MigMix 1P" panose="020B0502020203020207" pitchFamily="50" charset="-128"/>
                <a:ea typeface="MigMix 1P" panose="020B0502020203020207" pitchFamily="50" charset="-128"/>
                <a:cs typeface="MigMix 1P" panose="020B0502020203020207" pitchFamily="50" charset="-128"/>
              </a:rPr>
              <a:t>が配列になっている。接続時に表示されるダイアログで </a:t>
            </a:r>
            <a:r>
              <a:rPr kumimoji="1" lang="en-US" altLang="ja-JP" b="1" dirty="0">
                <a:latin typeface="MigMix 1P" panose="020B0502020203020207" pitchFamily="50" charset="-128"/>
                <a:ea typeface="MigMix 1P" panose="020B0502020203020207" pitchFamily="50" charset="-128"/>
                <a:cs typeface="MigMix 1P" panose="020B0502020203020207" pitchFamily="50" charset="-128"/>
              </a:rPr>
              <a:t>[1]</a:t>
            </a:r>
            <a:r>
              <a:rPr kumimoji="1" lang="en-US" altLang="ja-JP" dirty="0">
                <a:latin typeface="MigMix 1P" panose="020B0502020203020207" pitchFamily="50" charset="-128"/>
                <a:ea typeface="MigMix 1P" panose="020B0502020203020207" pitchFamily="50" charset="-128"/>
                <a:cs typeface="MigMix 1P" panose="020B0502020203020207" pitchFamily="50" charset="-128"/>
              </a:rPr>
              <a:t> </a:t>
            </a:r>
            <a:r>
              <a:rPr lang="en-US" altLang="ja-JP" dirty="0">
                <a:latin typeface="MigMix 1P" panose="020B0502020203020207" pitchFamily="50" charset="-128"/>
                <a:ea typeface="MigMix 1P" panose="020B0502020203020207" pitchFamily="50" charset="-128"/>
                <a:cs typeface="MigMix 1P" panose="020B0502020203020207" pitchFamily="50" charset="-128"/>
              </a:rPr>
              <a:t>(1</a:t>
            </a:r>
            <a:r>
              <a:rPr lang="ja-JP" altLang="en-US" dirty="0">
                <a:latin typeface="MigMix 1P" panose="020B0502020203020207" pitchFamily="50" charset="-128"/>
                <a:ea typeface="MigMix 1P" panose="020B0502020203020207" pitchFamily="50" charset="-128"/>
                <a:cs typeface="MigMix 1P" panose="020B0502020203020207" pitchFamily="50" charset="-128"/>
              </a:rPr>
              <a:t>番目の要素</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を選ぶ。</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正方形/長方形 9">
            <a:extLst>
              <a:ext uri="{FF2B5EF4-FFF2-40B4-BE49-F238E27FC236}">
                <a16:creationId xmlns:a16="http://schemas.microsoft.com/office/drawing/2014/main" id="{4AEA0996-69DC-4932-B406-7F0A51D8572D}"/>
              </a:ext>
            </a:extLst>
          </p:cNvPr>
          <p:cNvSpPr/>
          <p:nvPr/>
        </p:nvSpPr>
        <p:spPr>
          <a:xfrm>
            <a:off x="628650" y="872842"/>
            <a:ext cx="3775393" cy="400110"/>
          </a:xfrm>
          <a:prstGeom prst="rect">
            <a:avLst/>
          </a:prstGeom>
        </p:spPr>
        <p:txBody>
          <a:bodyPr wrap="none">
            <a:spAutoFit/>
          </a:bodyPr>
          <a:lstStyle/>
          <a:p>
            <a:r>
              <a:rPr lang="ja-JP" altLang="en-US" sz="2000" dirty="0">
                <a:latin typeface="MigMix 1P" charset="-128"/>
                <a:ea typeface="MigMix 1P" charset="-128"/>
                <a:cs typeface="MigMix 1P" charset="-128"/>
              </a:rPr>
              <a:t>⑤コンポーネントを接続する。</a:t>
            </a:r>
            <a:endParaRPr lang="ja-JP" altLang="en-US" sz="2000" dirty="0">
              <a:latin typeface="MigMix 1P" panose="020B0502020203020207" pitchFamily="34" charset="-128"/>
            </a:endParaRPr>
          </a:p>
        </p:txBody>
      </p:sp>
      <p:cxnSp>
        <p:nvCxnSpPr>
          <p:cNvPr id="20" name="直線矢印コネクタ 19">
            <a:extLst>
              <a:ext uri="{FF2B5EF4-FFF2-40B4-BE49-F238E27FC236}">
                <a16:creationId xmlns:a16="http://schemas.microsoft.com/office/drawing/2014/main" id="{8D431722-A35C-41D1-9585-B98684D9A6C9}"/>
              </a:ext>
            </a:extLst>
          </p:cNvPr>
          <p:cNvCxnSpPr>
            <a:cxnSpLocks/>
          </p:cNvCxnSpPr>
          <p:nvPr/>
        </p:nvCxnSpPr>
        <p:spPr>
          <a:xfrm flipH="1" flipV="1">
            <a:off x="6267161" y="3052433"/>
            <a:ext cx="301590" cy="53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37ECC26-C109-42FC-83B4-8CE385E2E8A3}"/>
              </a:ext>
            </a:extLst>
          </p:cNvPr>
          <p:cNvSpPr txBox="1"/>
          <p:nvPr/>
        </p:nvSpPr>
        <p:spPr>
          <a:xfrm>
            <a:off x="5706745" y="3635934"/>
            <a:ext cx="2943917" cy="923330"/>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接続しやすいように</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右クリックして</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横反転</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を選択する。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7" name="直線矢印コネクタ 6"/>
          <p:cNvCxnSpPr/>
          <p:nvPr/>
        </p:nvCxnSpPr>
        <p:spPr>
          <a:xfrm flipH="1" flipV="1">
            <a:off x="3481754" y="4994031"/>
            <a:ext cx="662354" cy="438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917681" y="6059542"/>
            <a:ext cx="7074026" cy="369332"/>
          </a:xfrm>
          <a:prstGeom prst="rect">
            <a:avLst/>
          </a:prstGeom>
          <a:noFill/>
        </p:spPr>
        <p:txBody>
          <a:bodyPr wrap="square" rtlCol="0">
            <a:spAutoFit/>
          </a:bodyPr>
          <a:lstStyle/>
          <a:p>
            <a:r>
              <a:rPr lang="en-US" altLang="ja-JP" dirty="0" err="1">
                <a:solidFill>
                  <a:srgbClr val="FF0000"/>
                </a:solidFill>
                <a:latin typeface="MigMix 1P" charset="-128"/>
                <a:ea typeface="MigMix 1P" charset="-128"/>
                <a:cs typeface="MigMix 1P" charset="-128"/>
              </a:rPr>
              <a:t>fluidPort</a:t>
            </a:r>
            <a:r>
              <a:rPr lang="ja-JP" altLang="en-US" dirty="0">
                <a:solidFill>
                  <a:srgbClr val="FF0000"/>
                </a:solidFill>
                <a:latin typeface="MigMix 1P" charset="-128"/>
                <a:ea typeface="MigMix 1P" charset="-128"/>
                <a:cs typeface="MigMix 1P" charset="-128"/>
              </a:rPr>
              <a:t>の配列の</a:t>
            </a:r>
            <a:r>
              <a:rPr kumimoji="1" lang="ja-JP" altLang="en-US" dirty="0">
                <a:solidFill>
                  <a:srgbClr val="FF0000"/>
                </a:solidFill>
                <a:latin typeface="MigMix 1P" charset="-128"/>
                <a:ea typeface="MigMix 1P" charset="-128"/>
                <a:cs typeface="MigMix 1P" charset="-128"/>
              </a:rPr>
              <a:t>要素</a:t>
            </a:r>
            <a:r>
              <a:rPr kumimoji="1" lang="en-US" altLang="ja-JP" dirty="0">
                <a:solidFill>
                  <a:srgbClr val="FF0000"/>
                </a:solidFill>
                <a:latin typeface="MigMix 1P" charset="-128"/>
                <a:ea typeface="MigMix 1P" charset="-128"/>
                <a:cs typeface="MigMix 1P" charset="-128"/>
              </a:rPr>
              <a:t>1</a:t>
            </a:r>
            <a:r>
              <a:rPr kumimoji="1" lang="ja-JP" altLang="en-US" dirty="0">
                <a:solidFill>
                  <a:srgbClr val="FF0000"/>
                </a:solidFill>
                <a:latin typeface="MigMix 1P" charset="-128"/>
                <a:ea typeface="MigMix 1P" charset="-128"/>
                <a:cs typeface="MigMix 1P" charset="-128"/>
              </a:rPr>
              <a:t>個に対して</a:t>
            </a:r>
            <a:r>
              <a:rPr kumimoji="1" lang="en-US" altLang="ja-JP" dirty="0">
                <a:solidFill>
                  <a:srgbClr val="FF0000"/>
                </a:solidFill>
                <a:latin typeface="MigMix 1P" charset="-128"/>
                <a:ea typeface="MigMix 1P" charset="-128"/>
                <a:cs typeface="MigMix 1P" charset="-128"/>
              </a:rPr>
              <a:t>1</a:t>
            </a:r>
            <a:r>
              <a:rPr kumimoji="1" lang="ja-JP" altLang="en-US" dirty="0">
                <a:solidFill>
                  <a:srgbClr val="FF0000"/>
                </a:solidFill>
                <a:latin typeface="MigMix 1P" charset="-128"/>
                <a:ea typeface="MigMix 1P" charset="-128"/>
                <a:cs typeface="MigMix 1P" charset="-128"/>
              </a:rPr>
              <a:t>本の接続線だけをつなぐ。</a:t>
            </a:r>
          </a:p>
        </p:txBody>
      </p:sp>
      <p:sp>
        <p:nvSpPr>
          <p:cNvPr id="16" name="正方形/長方形 15"/>
          <p:cNvSpPr/>
          <p:nvPr/>
        </p:nvSpPr>
        <p:spPr>
          <a:xfrm>
            <a:off x="3074778" y="4902774"/>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2589876" y="5206948"/>
            <a:ext cx="529105"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5700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22</a:t>
            </a:fld>
            <a:endParaRPr lang="ja-JP" altLang="en-US" dirty="0"/>
          </a:p>
        </p:txBody>
      </p:sp>
      <p:sp>
        <p:nvSpPr>
          <p:cNvPr id="25" name="正方形/長方形 24"/>
          <p:cNvSpPr/>
          <p:nvPr/>
        </p:nvSpPr>
        <p:spPr>
          <a:xfrm>
            <a:off x="155461" y="1524259"/>
            <a:ext cx="8801100" cy="4832092"/>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FluidExample1</a:t>
            </a:r>
          </a:p>
          <a:p>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b="1"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WaterMix1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coldWater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Modelica.Fluid.Sensors.TemperatureTwoPort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temperature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1.95</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0.05</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26" name="テキスト ボックス 25"/>
          <p:cNvSpPr txBox="1"/>
          <p:nvPr/>
        </p:nvSpPr>
        <p:spPr>
          <a:xfrm>
            <a:off x="2946243" y="1272952"/>
            <a:ext cx="5484352" cy="707886"/>
          </a:xfrm>
          <a:prstGeom prst="rect">
            <a:avLst/>
          </a:prstGeom>
          <a:solidFill>
            <a:schemeClr val="bg1"/>
          </a:solidFill>
        </p:spPr>
        <p:txBody>
          <a:bodyPr wrap="square" rtlCol="0">
            <a:spAutoFit/>
          </a:bodyPr>
          <a:lstStyle/>
          <a:p>
            <a:r>
              <a:rPr lang="ja-JP" altLang="en-US" sz="2000" dirty="0">
                <a:solidFill>
                  <a:srgbClr val="0070C0"/>
                </a:solidFill>
                <a:latin typeface="MigMix 1P" charset="-128"/>
                <a:ea typeface="MigMix 1P" charset="-128"/>
                <a:cs typeface="MigMix 1P" charset="-128"/>
              </a:rPr>
              <a:t>交換可能ローカルパッケージとして</a:t>
            </a:r>
            <a:r>
              <a:rPr kumimoji="1" lang="en-US" altLang="ja-JP" sz="2000" dirty="0">
                <a:solidFill>
                  <a:srgbClr val="0070C0"/>
                </a:solidFill>
                <a:latin typeface="MigMix 1P" charset="-128"/>
                <a:ea typeface="MigMix 1P" charset="-128"/>
                <a:cs typeface="MigMix 1P" charset="-128"/>
              </a:rPr>
              <a:t>Medium </a:t>
            </a:r>
            <a:r>
              <a:rPr kumimoji="1" lang="ja-JP" altLang="en-US" sz="2000" dirty="0">
                <a:solidFill>
                  <a:srgbClr val="0070C0"/>
                </a:solidFill>
                <a:latin typeface="MigMix 1P" charset="-128"/>
                <a:ea typeface="MigMix 1P" charset="-128"/>
                <a:cs typeface="MigMix 1P" charset="-128"/>
              </a:rPr>
              <a:t>という名前の</a:t>
            </a:r>
            <a:r>
              <a:rPr lang="ja-JP" altLang="en-US" sz="2000" dirty="0">
                <a:solidFill>
                  <a:srgbClr val="0070C0"/>
                </a:solidFill>
                <a:latin typeface="MigMix 1P" charset="-128"/>
                <a:ea typeface="MigMix 1P" charset="-128"/>
                <a:cs typeface="MigMix 1P" charset="-128"/>
              </a:rPr>
              <a:t>物性パッケージを宣言する。</a:t>
            </a:r>
            <a:endParaRPr lang="en-US" altLang="ja-JP" sz="2000" dirty="0">
              <a:solidFill>
                <a:srgbClr val="0070C0"/>
              </a:solidFill>
              <a:latin typeface="MigMix 1P" charset="-128"/>
              <a:ea typeface="MigMix 1P" charset="-128"/>
              <a:cs typeface="MigMix 1P" charset="-128"/>
            </a:endParaRPr>
          </a:p>
        </p:txBody>
      </p:sp>
      <p:cxnSp>
        <p:nvCxnSpPr>
          <p:cNvPr id="27" name="直線矢印コネクタ 26"/>
          <p:cNvCxnSpPr/>
          <p:nvPr/>
        </p:nvCxnSpPr>
        <p:spPr>
          <a:xfrm flipH="1">
            <a:off x="2827494" y="1955448"/>
            <a:ext cx="549997" cy="495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910315" y="1952380"/>
            <a:ext cx="4845458"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使用するコンポーネントでも</a:t>
            </a:r>
            <a:r>
              <a:rPr lang="ja-JP" altLang="en-US" sz="2000" dirty="0">
                <a:solidFill>
                  <a:srgbClr val="0070C0"/>
                </a:solidFill>
                <a:latin typeface="MigMix 1P" charset="-128"/>
                <a:ea typeface="MigMix 1P" charset="-128"/>
                <a:cs typeface="MigMix 1P" charset="-128"/>
              </a:rPr>
              <a:t>再宣言する。</a:t>
            </a:r>
            <a:endParaRPr lang="en-US" altLang="ja-JP" sz="2000" dirty="0">
              <a:solidFill>
                <a:srgbClr val="0070C0"/>
              </a:solidFill>
              <a:latin typeface="MigMix 1P" charset="-128"/>
              <a:ea typeface="MigMix 1P" charset="-128"/>
              <a:cs typeface="MigMix 1P" charset="-128"/>
            </a:endParaRPr>
          </a:p>
        </p:txBody>
      </p:sp>
      <p:cxnSp>
        <p:nvCxnSpPr>
          <p:cNvPr id="29" name="直線矢印コネクタ 28"/>
          <p:cNvCxnSpPr/>
          <p:nvPr/>
        </p:nvCxnSpPr>
        <p:spPr>
          <a:xfrm flipH="1">
            <a:off x="5629661" y="2451325"/>
            <a:ext cx="421501" cy="376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5842216" y="2439849"/>
            <a:ext cx="221847" cy="82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8512495" y="283216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35" name="テキスト ボックス 34"/>
          <p:cNvSpPr txBox="1"/>
          <p:nvPr/>
        </p:nvSpPr>
        <p:spPr>
          <a:xfrm>
            <a:off x="8528788" y="251274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36" name="テキスト ボックス 35"/>
          <p:cNvSpPr txBox="1"/>
          <p:nvPr/>
        </p:nvSpPr>
        <p:spPr>
          <a:xfrm>
            <a:off x="8507543" y="324548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7" name="テキスト ボックス 36"/>
          <p:cNvSpPr txBox="1"/>
          <p:nvPr/>
        </p:nvSpPr>
        <p:spPr>
          <a:xfrm>
            <a:off x="8507543" y="3618231"/>
            <a:ext cx="453970" cy="307777"/>
          </a:xfrm>
          <a:prstGeom prst="rect">
            <a:avLst/>
          </a:prstGeom>
          <a:noFill/>
        </p:spPr>
        <p:txBody>
          <a:bodyPr wrap="squar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8" name="テキスト ボックス 37"/>
          <p:cNvSpPr txBox="1"/>
          <p:nvPr/>
        </p:nvSpPr>
        <p:spPr>
          <a:xfrm>
            <a:off x="8528788" y="405730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9" name="テキスト ボックス 38"/>
          <p:cNvSpPr txBox="1"/>
          <p:nvPr/>
        </p:nvSpPr>
        <p:spPr>
          <a:xfrm>
            <a:off x="8528788" y="445166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40" name="テキスト ボックス 39"/>
          <p:cNvSpPr txBox="1"/>
          <p:nvPr/>
        </p:nvSpPr>
        <p:spPr>
          <a:xfrm>
            <a:off x="8512495" y="5372541"/>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41" name="テキスト ボックス 40"/>
          <p:cNvSpPr txBox="1"/>
          <p:nvPr/>
        </p:nvSpPr>
        <p:spPr>
          <a:xfrm>
            <a:off x="8528788" y="491210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42" name="テキスト ボックス 41"/>
          <p:cNvSpPr txBox="1"/>
          <p:nvPr/>
        </p:nvSpPr>
        <p:spPr>
          <a:xfrm>
            <a:off x="8528788" y="579046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20" name="正方形/長方形 19">
            <a:extLst>
              <a:ext uri="{FF2B5EF4-FFF2-40B4-BE49-F238E27FC236}">
                <a16:creationId xmlns:a16="http://schemas.microsoft.com/office/drawing/2014/main" id="{ACFF5EF2-9E3B-49EE-BB6C-F8D4E768EF3F}"/>
              </a:ext>
            </a:extLst>
          </p:cNvPr>
          <p:cNvSpPr/>
          <p:nvPr/>
        </p:nvSpPr>
        <p:spPr>
          <a:xfrm>
            <a:off x="628650" y="872842"/>
            <a:ext cx="8115300" cy="400110"/>
          </a:xfrm>
          <a:prstGeom prst="rect">
            <a:avLst/>
          </a:prstGeom>
        </p:spPr>
        <p:txBody>
          <a:bodyPr wrap="square">
            <a:spAutoFit/>
          </a:bodyPr>
          <a:lstStyle/>
          <a:p>
            <a:r>
              <a:rPr lang="ja-JP" altLang="en-US" sz="2000" dirty="0">
                <a:latin typeface="MigMix 1P" charset="-128"/>
                <a:ea typeface="MigMix 1P" charset="-128"/>
                <a:cs typeface="MigMix 1P" charset="-128"/>
              </a:rPr>
              <a:t>⑥</a:t>
            </a:r>
            <a:r>
              <a:rPr lang="en-US" altLang="ja-JP" sz="2000" dirty="0">
                <a:latin typeface="MigMix 1P" charset="-128"/>
                <a:ea typeface="MigMix 1P" charset="-128"/>
                <a:cs typeface="MigMix 1P" charset="-128"/>
              </a:rPr>
              <a:t> FluidExample1</a:t>
            </a:r>
            <a:r>
              <a:rPr lang="ja-JP" altLang="en-US" sz="2000" dirty="0">
                <a:latin typeface="MigMix 1P" charset="-128"/>
                <a:ea typeface="MigMix 1P" charset="-128"/>
                <a:cs typeface="MigMix 1P" charset="-128"/>
              </a:rPr>
              <a:t>のテキストビューに切り替えてコードを編集する。</a:t>
            </a:r>
            <a:endParaRPr lang="ja-JP" altLang="en-US" sz="2000" dirty="0">
              <a:latin typeface="MigMix 1P" panose="020B0502020203020207" pitchFamily="34" charset="-128"/>
            </a:endParaRPr>
          </a:p>
        </p:txBody>
      </p:sp>
      <p:sp>
        <p:nvSpPr>
          <p:cNvPr id="5" name="テキスト ボックス 4"/>
          <p:cNvSpPr txBox="1"/>
          <p:nvPr/>
        </p:nvSpPr>
        <p:spPr>
          <a:xfrm>
            <a:off x="155461" y="1159290"/>
            <a:ext cx="3077736" cy="400110"/>
          </a:xfrm>
          <a:prstGeom prst="rect">
            <a:avLst/>
          </a:prstGeom>
          <a:noFill/>
        </p:spPr>
        <p:txBody>
          <a:bodyPr wrap="square" rtlCol="0">
            <a:spAutoFit/>
          </a:bodyPr>
          <a:lstStyle/>
          <a:p>
            <a:r>
              <a:rPr kumimoji="1" lang="ja-JP" altLang="en-US" sz="2000" dirty="0">
                <a:solidFill>
                  <a:srgbClr val="FF0000"/>
                </a:solidFill>
                <a:latin typeface="MigMix 1P" charset="-128"/>
                <a:ea typeface="MigMix 1P" charset="-128"/>
                <a:cs typeface="MigMix 1P" charset="-128"/>
              </a:rPr>
              <a:t>太字の部分を編集する。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047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23</a:t>
            </a:fld>
            <a:endParaRPr lang="ja-JP" altLang="en-US"/>
          </a:p>
        </p:txBody>
      </p:sp>
      <p:sp>
        <p:nvSpPr>
          <p:cNvPr id="7" name="正方形/長方形 6"/>
          <p:cNvSpPr/>
          <p:nvPr/>
        </p:nvSpPr>
        <p:spPr>
          <a:xfrm>
            <a:off x="208800" y="864000"/>
            <a:ext cx="8763750" cy="2677656"/>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hotWater.m_flow_in</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coldWater.ports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temperature.port_b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temperature.port_a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WaterMix1;</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FluidExample1;</a:t>
            </a:r>
            <a:endParaRPr lang="ja-JP" altLang="en-US" sz="1400" dirty="0">
              <a:latin typeface="Migu 1M" charset="-128"/>
              <a:ea typeface="Migu 1M" charset="-128"/>
              <a:cs typeface="Migu 1M" charset="-128"/>
            </a:endParaRPr>
          </a:p>
        </p:txBody>
      </p:sp>
      <p:pic>
        <p:nvPicPr>
          <p:cNvPr id="2" name="図 1">
            <a:extLst>
              <a:ext uri="{FF2B5EF4-FFF2-40B4-BE49-F238E27FC236}">
                <a16:creationId xmlns:a16="http://schemas.microsoft.com/office/drawing/2014/main" id="{CBA154D0-78CD-453C-BFF2-5985FF571F26}"/>
              </a:ext>
            </a:extLst>
          </p:cNvPr>
          <p:cNvPicPr>
            <a:picLocks noChangeAspect="1"/>
          </p:cNvPicPr>
          <p:nvPr/>
        </p:nvPicPr>
        <p:blipFill>
          <a:blip r:embed="rId2"/>
          <a:stretch>
            <a:fillRect/>
          </a:stretch>
        </p:blipFill>
        <p:spPr>
          <a:xfrm>
            <a:off x="3074670" y="3706325"/>
            <a:ext cx="5651182" cy="2650026"/>
          </a:xfrm>
          <a:prstGeom prst="rect">
            <a:avLst/>
          </a:prstGeom>
        </p:spPr>
      </p:pic>
      <p:sp>
        <p:nvSpPr>
          <p:cNvPr id="8" name="正方形/長方形 7">
            <a:extLst>
              <a:ext uri="{FF2B5EF4-FFF2-40B4-BE49-F238E27FC236}">
                <a16:creationId xmlns:a16="http://schemas.microsoft.com/office/drawing/2014/main" id="{108CA95B-F50B-41C1-A6B7-F14F7DD97ABC}"/>
              </a:ext>
            </a:extLst>
          </p:cNvPr>
          <p:cNvSpPr/>
          <p:nvPr/>
        </p:nvSpPr>
        <p:spPr>
          <a:xfrm>
            <a:off x="277380" y="3706325"/>
            <a:ext cx="2720340" cy="2554545"/>
          </a:xfrm>
          <a:prstGeom prst="rect">
            <a:avLst/>
          </a:prstGeom>
        </p:spPr>
        <p:txBody>
          <a:bodyPr wrap="square">
            <a:spAutoFit/>
          </a:bodyPr>
          <a:lstStyle/>
          <a:p>
            <a:r>
              <a:rPr lang="ja-JP" altLang="en-US" sz="2000" dirty="0">
                <a:latin typeface="MigMix 1P" charset="-128"/>
                <a:ea typeface="MigMix 1P" charset="-128"/>
                <a:cs typeface="MigMix 1P" charset="-128"/>
              </a:rPr>
              <a:t>⑦保存する。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⑧</a:t>
            </a:r>
            <a:r>
              <a:rPr lang="en-US" altLang="ja-JP" sz="2000" dirty="0">
                <a:latin typeface="MigMix 1P" charset="-128"/>
                <a:ea typeface="MigMix 1P" charset="-128"/>
                <a:cs typeface="MigMix 1P" charset="-128"/>
              </a:rPr>
              <a:t>WaterMix1</a:t>
            </a:r>
            <a:r>
              <a:rPr lang="ja-JP" altLang="en-US" sz="2000" dirty="0">
                <a:latin typeface="MigMix 1P" charset="-128"/>
                <a:ea typeface="MigMix 1P" charset="-128"/>
                <a:cs typeface="MigMix 1P" charset="-128"/>
              </a:rPr>
              <a:t>をダブルクリックしてアクティブにし、</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⑨</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モデルチェック</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ボタンをクリックする。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うまくいけば右の画面が表示される。</a:t>
            </a:r>
            <a:endParaRPr lang="ja-JP" altLang="en-US" sz="2000" dirty="0">
              <a:latin typeface="MigMix 1P" panose="020B0502020203020207" pitchFamily="34" charset="-128"/>
            </a:endParaRPr>
          </a:p>
        </p:txBody>
      </p:sp>
      <p:sp>
        <p:nvSpPr>
          <p:cNvPr id="10" name="正方形/長方形 9">
            <a:extLst>
              <a:ext uri="{FF2B5EF4-FFF2-40B4-BE49-F238E27FC236}">
                <a16:creationId xmlns:a16="http://schemas.microsoft.com/office/drawing/2014/main" id="{522C73E1-9060-455B-9332-447388070466}"/>
              </a:ext>
            </a:extLst>
          </p:cNvPr>
          <p:cNvSpPr/>
          <p:nvPr/>
        </p:nvSpPr>
        <p:spPr>
          <a:xfrm>
            <a:off x="3092696" y="5659752"/>
            <a:ext cx="1273564"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a:extLst>
              <a:ext uri="{FF2B5EF4-FFF2-40B4-BE49-F238E27FC236}">
                <a16:creationId xmlns:a16="http://schemas.microsoft.com/office/drawing/2014/main" id="{6AED4433-1D42-46C9-B939-6B2220BD419D}"/>
              </a:ext>
            </a:extLst>
          </p:cNvPr>
          <p:cNvSpPr/>
          <p:nvPr/>
        </p:nvSpPr>
        <p:spPr>
          <a:xfrm>
            <a:off x="3541764" y="4057085"/>
            <a:ext cx="222004" cy="184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a:extLst>
              <a:ext uri="{FF2B5EF4-FFF2-40B4-BE49-F238E27FC236}">
                <a16:creationId xmlns:a16="http://schemas.microsoft.com/office/drawing/2014/main" id="{33204FAB-D47A-405E-8037-65825640F03A}"/>
              </a:ext>
            </a:extLst>
          </p:cNvPr>
          <p:cNvSpPr/>
          <p:nvPr/>
        </p:nvSpPr>
        <p:spPr>
          <a:xfrm>
            <a:off x="7626084" y="4083755"/>
            <a:ext cx="222004" cy="184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a:extLst>
              <a:ext uri="{FF2B5EF4-FFF2-40B4-BE49-F238E27FC236}">
                <a16:creationId xmlns:a16="http://schemas.microsoft.com/office/drawing/2014/main" id="{B7649E25-719C-4AA8-85F4-963127B9F55F}"/>
              </a:ext>
            </a:extLst>
          </p:cNvPr>
          <p:cNvSpPr/>
          <p:nvPr/>
        </p:nvSpPr>
        <p:spPr>
          <a:xfrm>
            <a:off x="7915644" y="5952360"/>
            <a:ext cx="598356" cy="2011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3506808" y="3646586"/>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⑦</a:t>
            </a:r>
            <a:endParaRPr lang="ja-JP" altLang="en-US">
              <a:latin typeface="MigMix 1P" panose="020B0502020203020207" pitchFamily="34" charset="-128"/>
            </a:endParaRPr>
          </a:p>
        </p:txBody>
      </p:sp>
      <p:sp>
        <p:nvSpPr>
          <p:cNvPr id="20" name="正方形/長方形 19"/>
          <p:cNvSpPr/>
          <p:nvPr/>
        </p:nvSpPr>
        <p:spPr>
          <a:xfrm>
            <a:off x="3881393" y="5208086"/>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⑧</a:t>
            </a:r>
            <a:endParaRPr lang="ja-JP" altLang="en-US" dirty="0">
              <a:latin typeface="MigMix 1P" panose="020B0502020203020207" pitchFamily="34" charset="-128"/>
            </a:endParaRPr>
          </a:p>
        </p:txBody>
      </p:sp>
      <p:sp>
        <p:nvSpPr>
          <p:cNvPr id="21" name="正方形/長方形 20"/>
          <p:cNvSpPr/>
          <p:nvPr/>
        </p:nvSpPr>
        <p:spPr>
          <a:xfrm>
            <a:off x="7529337" y="3676323"/>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⑨</a:t>
            </a:r>
            <a:endParaRPr lang="ja-JP" altLang="en-US">
              <a:latin typeface="MigMix 1P" panose="020B0502020203020207" pitchFamily="34" charset="-128"/>
            </a:endParaRPr>
          </a:p>
        </p:txBody>
      </p:sp>
      <p:sp>
        <p:nvSpPr>
          <p:cNvPr id="17" name="テキスト ボックス 16"/>
          <p:cNvSpPr txBox="1"/>
          <p:nvPr/>
        </p:nvSpPr>
        <p:spPr>
          <a:xfrm>
            <a:off x="4754880" y="5322326"/>
            <a:ext cx="3799659"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方程式の数と変数の数が一致</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cxnSp>
        <p:nvCxnSpPr>
          <p:cNvPr id="24" name="直線矢印コネクタ 23"/>
          <p:cNvCxnSpPr/>
          <p:nvPr/>
        </p:nvCxnSpPr>
        <p:spPr>
          <a:xfrm flipV="1">
            <a:off x="7088777" y="4902194"/>
            <a:ext cx="536821" cy="401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6654709" y="4902194"/>
            <a:ext cx="434068" cy="42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19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80CBB-B63B-42EA-9DB3-50AD9B30FDF6}"/>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8E3085D6-9DEC-4BE9-B950-D247AA95A104}"/>
              </a:ext>
            </a:extLst>
          </p:cNvPr>
          <p:cNvSpPr>
            <a:spLocks noGrp="1"/>
          </p:cNvSpPr>
          <p:nvPr>
            <p:ph type="dt" sz="half" idx="10"/>
          </p:nvPr>
        </p:nvSpPr>
        <p:spPr>
          <a:xfrm>
            <a:off x="630001" y="6326154"/>
            <a:ext cx="2057400" cy="365125"/>
          </a:xfrm>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5B408E21-AE27-40B1-A51F-4F854D1BF84D}"/>
              </a:ext>
            </a:extLst>
          </p:cNvPr>
          <p:cNvSpPr>
            <a:spLocks noGrp="1"/>
          </p:cNvSpPr>
          <p:nvPr>
            <p:ph type="sldNum" sz="quarter" idx="12"/>
          </p:nvPr>
        </p:nvSpPr>
        <p:spPr>
          <a:xfrm>
            <a:off x="6457950" y="6365060"/>
            <a:ext cx="2057400" cy="365125"/>
          </a:xfrm>
        </p:spPr>
        <p:txBody>
          <a:bodyPr/>
          <a:lstStyle/>
          <a:p>
            <a:fld id="{522546E2-FFC9-E74A-B833-4B01CD764E6B}" type="slidenum">
              <a:rPr lang="ja-JP" altLang="en-US" smtClean="0"/>
              <a:pPr/>
              <a:t>24</a:t>
            </a:fld>
            <a:endParaRPr lang="ja-JP" altLang="en-US"/>
          </a:p>
        </p:txBody>
      </p:sp>
      <p:pic>
        <p:nvPicPr>
          <p:cNvPr id="6" name="図 5">
            <a:extLst>
              <a:ext uri="{FF2B5EF4-FFF2-40B4-BE49-F238E27FC236}">
                <a16:creationId xmlns:a16="http://schemas.microsoft.com/office/drawing/2014/main" id="{92ADB3FC-1B20-4AE8-B72E-7FF02B734B42}"/>
              </a:ext>
            </a:extLst>
          </p:cNvPr>
          <p:cNvPicPr>
            <a:picLocks noChangeAspect="1"/>
          </p:cNvPicPr>
          <p:nvPr/>
        </p:nvPicPr>
        <p:blipFill>
          <a:blip r:embed="rId2"/>
          <a:stretch>
            <a:fillRect/>
          </a:stretch>
        </p:blipFill>
        <p:spPr>
          <a:xfrm>
            <a:off x="630001" y="1357056"/>
            <a:ext cx="3680460" cy="3880485"/>
          </a:xfrm>
          <a:prstGeom prst="rect">
            <a:avLst/>
          </a:prstGeom>
        </p:spPr>
      </p:pic>
      <p:sp>
        <p:nvSpPr>
          <p:cNvPr id="7" name="正方形/長方形 6">
            <a:extLst>
              <a:ext uri="{FF2B5EF4-FFF2-40B4-BE49-F238E27FC236}">
                <a16:creationId xmlns:a16="http://schemas.microsoft.com/office/drawing/2014/main" id="{9206EB39-15AC-417D-B8AF-4DD013EA5E8F}"/>
              </a:ext>
            </a:extLst>
          </p:cNvPr>
          <p:cNvSpPr/>
          <p:nvPr/>
        </p:nvSpPr>
        <p:spPr>
          <a:xfrm>
            <a:off x="628650" y="910473"/>
            <a:ext cx="6777990" cy="400110"/>
          </a:xfrm>
          <a:prstGeom prst="rect">
            <a:avLst/>
          </a:prstGeom>
        </p:spPr>
        <p:txBody>
          <a:bodyPr wrap="square">
            <a:spAutoFit/>
          </a:bodyPr>
          <a:lstStyle/>
          <a:p>
            <a:r>
              <a:rPr lang="ja-JP" altLang="en-US" sz="2000" dirty="0">
                <a:latin typeface="MigMix 1P" charset="-128"/>
                <a:ea typeface="MigMix 1P" charset="-128"/>
                <a:cs typeface="MigMix 1P" charset="-128"/>
              </a:rPr>
              <a:t>⑩シミュレーション＞シミュレーションのセットアップ</a:t>
            </a:r>
            <a:endParaRPr lang="en-US" altLang="ja-JP" sz="2000" dirty="0">
              <a:latin typeface="MigMix 1P" charset="-128"/>
              <a:ea typeface="MigMix 1P" charset="-128"/>
              <a:cs typeface="MigMix 1P" charset="-128"/>
            </a:endParaRPr>
          </a:p>
        </p:txBody>
      </p:sp>
      <p:sp>
        <p:nvSpPr>
          <p:cNvPr id="8" name="テキスト ボックス 7">
            <a:extLst>
              <a:ext uri="{FF2B5EF4-FFF2-40B4-BE49-F238E27FC236}">
                <a16:creationId xmlns:a16="http://schemas.microsoft.com/office/drawing/2014/main" id="{56842738-B67E-4DBD-A9EA-B307042A405D}"/>
              </a:ext>
            </a:extLst>
          </p:cNvPr>
          <p:cNvSpPr txBox="1"/>
          <p:nvPr/>
        </p:nvSpPr>
        <p:spPr>
          <a:xfrm>
            <a:off x="4572000" y="1310583"/>
            <a:ext cx="3501659" cy="101566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開始時刻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0 [sec]</a:t>
            </a:r>
          </a:p>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終了時刻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10 [sec]</a:t>
            </a: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計算回数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500</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B65CEB8C-C085-453C-B7E0-13B3337D0721}"/>
              </a:ext>
            </a:extLst>
          </p:cNvPr>
          <p:cNvSpPr txBox="1"/>
          <p:nvPr/>
        </p:nvSpPr>
        <p:spPr>
          <a:xfrm>
            <a:off x="1041482" y="5560344"/>
            <a:ext cx="7032178" cy="923330"/>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これをチェックすると計算条件がモデル内に保存される。</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シミュレートをチェックすると</a:t>
            </a:r>
            <a:r>
              <a:rPr lang="en-US" altLang="ja-JP" dirty="0">
                <a:latin typeface="MigMix 1P" panose="020B0502020203020207" pitchFamily="50" charset="-128"/>
                <a:ea typeface="MigMix 1P" panose="020B0502020203020207" pitchFamily="50" charset="-128"/>
                <a:cs typeface="MigMix 1P" panose="020B0502020203020207" pitchFamily="50" charset="-128"/>
              </a:rPr>
              <a:t>[OK]</a:t>
            </a:r>
            <a:r>
              <a:rPr lang="ja-JP" altLang="en-US" dirty="0">
                <a:latin typeface="MigMix 1P" panose="020B0502020203020207" pitchFamily="50" charset="-128"/>
                <a:ea typeface="MigMix 1P" panose="020B0502020203020207" pitchFamily="50" charset="-128"/>
                <a:cs typeface="MigMix 1P" panose="020B0502020203020207" pitchFamily="50" charset="-128"/>
              </a:rPr>
              <a:t>ボタンでシミュレーションがスタートする。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正方形/長方形 9">
            <a:extLst>
              <a:ext uri="{FF2B5EF4-FFF2-40B4-BE49-F238E27FC236}">
                <a16:creationId xmlns:a16="http://schemas.microsoft.com/office/drawing/2014/main" id="{D5146DE1-7CA8-4A75-A5BA-0850841FA7AD}"/>
              </a:ext>
            </a:extLst>
          </p:cNvPr>
          <p:cNvSpPr/>
          <p:nvPr/>
        </p:nvSpPr>
        <p:spPr>
          <a:xfrm>
            <a:off x="630000" y="4544681"/>
            <a:ext cx="215819" cy="468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a:extLst>
              <a:ext uri="{FF2B5EF4-FFF2-40B4-BE49-F238E27FC236}">
                <a16:creationId xmlns:a16="http://schemas.microsoft.com/office/drawing/2014/main" id="{99AABC6A-8A37-4CDF-9B80-1CD512F61898}"/>
              </a:ext>
            </a:extLst>
          </p:cNvPr>
          <p:cNvCxnSpPr>
            <a:cxnSpLocks/>
            <a:stCxn id="9" idx="1"/>
          </p:cNvCxnSpPr>
          <p:nvPr/>
        </p:nvCxnSpPr>
        <p:spPr>
          <a:xfrm flipH="1" flipV="1">
            <a:off x="766354" y="5059680"/>
            <a:ext cx="275128" cy="96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4837A0DE-D302-4892-A974-7FC6CE664C13}"/>
              </a:ext>
            </a:extLst>
          </p:cNvPr>
          <p:cNvSpPr/>
          <p:nvPr/>
        </p:nvSpPr>
        <p:spPr>
          <a:xfrm>
            <a:off x="3136980" y="4940921"/>
            <a:ext cx="577770" cy="2787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a:extLst>
              <a:ext uri="{FF2B5EF4-FFF2-40B4-BE49-F238E27FC236}">
                <a16:creationId xmlns:a16="http://schemas.microsoft.com/office/drawing/2014/main" id="{73AAE09E-EB01-4669-A06D-64257D028654}"/>
              </a:ext>
            </a:extLst>
          </p:cNvPr>
          <p:cNvSpPr/>
          <p:nvPr/>
        </p:nvSpPr>
        <p:spPr>
          <a:xfrm>
            <a:off x="1273890" y="2186382"/>
            <a:ext cx="2532300" cy="60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15" name="図 14">
            <a:extLst>
              <a:ext uri="{FF2B5EF4-FFF2-40B4-BE49-F238E27FC236}">
                <a16:creationId xmlns:a16="http://schemas.microsoft.com/office/drawing/2014/main" id="{641D9F18-9496-4575-ADCB-2C321C227F36}"/>
              </a:ext>
            </a:extLst>
          </p:cNvPr>
          <p:cNvPicPr>
            <a:picLocks noChangeAspect="1"/>
          </p:cNvPicPr>
          <p:nvPr/>
        </p:nvPicPr>
        <p:blipFill>
          <a:blip r:embed="rId3"/>
          <a:stretch>
            <a:fillRect/>
          </a:stretch>
        </p:blipFill>
        <p:spPr>
          <a:xfrm>
            <a:off x="5359319" y="2967157"/>
            <a:ext cx="3217545" cy="2566017"/>
          </a:xfrm>
          <a:prstGeom prst="rect">
            <a:avLst/>
          </a:prstGeom>
        </p:spPr>
      </p:pic>
      <p:sp>
        <p:nvSpPr>
          <p:cNvPr id="16" name="矢印: 右 15">
            <a:extLst>
              <a:ext uri="{FF2B5EF4-FFF2-40B4-BE49-F238E27FC236}">
                <a16:creationId xmlns:a16="http://schemas.microsoft.com/office/drawing/2014/main" id="{3727B4E8-F302-4D3B-BB37-E801A98B13AC}"/>
              </a:ext>
            </a:extLst>
          </p:cNvPr>
          <p:cNvSpPr/>
          <p:nvPr/>
        </p:nvSpPr>
        <p:spPr>
          <a:xfrm>
            <a:off x="4572000" y="3509010"/>
            <a:ext cx="52578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テキスト ボックス 17">
            <a:extLst>
              <a:ext uri="{FF2B5EF4-FFF2-40B4-BE49-F238E27FC236}">
                <a16:creationId xmlns:a16="http://schemas.microsoft.com/office/drawing/2014/main" id="{717DC682-35EA-46C9-A72E-9AFBB5F24E8B}"/>
              </a:ext>
            </a:extLst>
          </p:cNvPr>
          <p:cNvSpPr txBox="1"/>
          <p:nvPr/>
        </p:nvSpPr>
        <p:spPr>
          <a:xfrm>
            <a:off x="5296455" y="2293657"/>
            <a:ext cx="3623310" cy="646331"/>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シミュレーションが成功すれば、この画面が表示される。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460935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B8224A-6873-412D-B2AE-7DA50B178A02}"/>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7CCE5DBE-EB0F-4338-B832-BA790B349A69}"/>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38FF9C41-BC31-48D7-97CE-1DF017A4D7C0}"/>
              </a:ext>
            </a:extLst>
          </p:cNvPr>
          <p:cNvSpPr>
            <a:spLocks noGrp="1"/>
          </p:cNvSpPr>
          <p:nvPr>
            <p:ph type="sldNum" sz="quarter" idx="12"/>
          </p:nvPr>
        </p:nvSpPr>
        <p:spPr/>
        <p:txBody>
          <a:bodyPr/>
          <a:lstStyle/>
          <a:p>
            <a:fld id="{522546E2-FFC9-E74A-B833-4B01CD764E6B}" type="slidenum">
              <a:rPr lang="ja-JP" altLang="en-US" smtClean="0"/>
              <a:pPr/>
              <a:t>25</a:t>
            </a:fld>
            <a:endParaRPr lang="ja-JP" altLang="en-US"/>
          </a:p>
        </p:txBody>
      </p:sp>
      <p:pic>
        <p:nvPicPr>
          <p:cNvPr id="5" name="図 4">
            <a:extLst>
              <a:ext uri="{FF2B5EF4-FFF2-40B4-BE49-F238E27FC236}">
                <a16:creationId xmlns:a16="http://schemas.microsoft.com/office/drawing/2014/main" id="{BBAC9B3A-8DB7-4269-A873-333FCF1D6F21}"/>
              </a:ext>
            </a:extLst>
          </p:cNvPr>
          <p:cNvPicPr>
            <a:picLocks noChangeAspect="1"/>
          </p:cNvPicPr>
          <p:nvPr/>
        </p:nvPicPr>
        <p:blipFill>
          <a:blip r:embed="rId2"/>
          <a:stretch>
            <a:fillRect/>
          </a:stretch>
        </p:blipFill>
        <p:spPr>
          <a:xfrm>
            <a:off x="1592424" y="1991832"/>
            <a:ext cx="5636047" cy="3548409"/>
          </a:xfrm>
          <a:prstGeom prst="rect">
            <a:avLst/>
          </a:prstGeom>
        </p:spPr>
      </p:pic>
      <p:sp>
        <p:nvSpPr>
          <p:cNvPr id="6" name="正方形/長方形 5">
            <a:extLst>
              <a:ext uri="{FF2B5EF4-FFF2-40B4-BE49-F238E27FC236}">
                <a16:creationId xmlns:a16="http://schemas.microsoft.com/office/drawing/2014/main" id="{01BFE2A8-D827-4001-9278-B7FF0AA70F21}"/>
              </a:ext>
            </a:extLst>
          </p:cNvPr>
          <p:cNvSpPr/>
          <p:nvPr/>
        </p:nvSpPr>
        <p:spPr>
          <a:xfrm>
            <a:off x="628650" y="910473"/>
            <a:ext cx="6777990" cy="400110"/>
          </a:xfrm>
          <a:prstGeom prst="rect">
            <a:avLst/>
          </a:prstGeom>
        </p:spPr>
        <p:txBody>
          <a:bodyPr wrap="square">
            <a:spAutoFit/>
          </a:bodyPr>
          <a:lstStyle/>
          <a:p>
            <a:r>
              <a:rPr lang="ja-JP" altLang="en-US" sz="2000" dirty="0">
                <a:latin typeface="MigMix 1P" charset="-128"/>
                <a:ea typeface="MigMix 1P" charset="-128"/>
                <a:cs typeface="MigMix 1P" charset="-128"/>
              </a:rPr>
              <a:t>シミュレーション結果のプロット方法</a:t>
            </a:r>
            <a:endParaRPr lang="en-US" altLang="ja-JP" sz="2000" dirty="0">
              <a:latin typeface="MigMix 1P" charset="-128"/>
              <a:ea typeface="MigMix 1P" charset="-128"/>
              <a:cs typeface="MigMix 1P" charset="-128"/>
            </a:endParaRPr>
          </a:p>
        </p:txBody>
      </p:sp>
      <p:sp>
        <p:nvSpPr>
          <p:cNvPr id="8" name="正方形/長方形 7">
            <a:extLst>
              <a:ext uri="{FF2B5EF4-FFF2-40B4-BE49-F238E27FC236}">
                <a16:creationId xmlns:a16="http://schemas.microsoft.com/office/drawing/2014/main" id="{38D72C60-9E0E-45DB-A3DC-B4FC0A82877C}"/>
              </a:ext>
            </a:extLst>
          </p:cNvPr>
          <p:cNvSpPr/>
          <p:nvPr/>
        </p:nvSpPr>
        <p:spPr>
          <a:xfrm>
            <a:off x="2832735" y="2297423"/>
            <a:ext cx="283690" cy="192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a:extLst>
              <a:ext uri="{FF2B5EF4-FFF2-40B4-BE49-F238E27FC236}">
                <a16:creationId xmlns:a16="http://schemas.microsoft.com/office/drawing/2014/main" id="{6CFEA470-9313-4EE3-8563-B390E7AFA741}"/>
              </a:ext>
            </a:extLst>
          </p:cNvPr>
          <p:cNvSpPr/>
          <p:nvPr/>
        </p:nvSpPr>
        <p:spPr>
          <a:xfrm>
            <a:off x="6500326" y="4802155"/>
            <a:ext cx="221214" cy="199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テキスト ボックス 20"/>
          <p:cNvSpPr txBox="1"/>
          <p:nvPr/>
        </p:nvSpPr>
        <p:spPr>
          <a:xfrm>
            <a:off x="2974580" y="1389138"/>
            <a:ext cx="4608098"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①</a:t>
            </a:r>
            <a:r>
              <a:rPr kumimoji="1" lang="en-US" altLang="ja-JP" dirty="0">
                <a:latin typeface="MigMix 1P" charset="-128"/>
                <a:ea typeface="MigMix 1P" charset="-128"/>
                <a:cs typeface="MigMix 1P" charset="-128"/>
              </a:rPr>
              <a:t> </a:t>
            </a:r>
            <a:r>
              <a:rPr kumimoji="1" lang="ja-JP" altLang="en-US" dirty="0">
                <a:latin typeface="MigMix 1P" charset="-128"/>
                <a:ea typeface="MigMix 1P" charset="-128"/>
                <a:cs typeface="MigMix 1P" charset="-128"/>
              </a:rPr>
              <a:t>新規プロットウインドウを生成する。</a:t>
            </a:r>
          </a:p>
        </p:txBody>
      </p:sp>
      <p:cxnSp>
        <p:nvCxnSpPr>
          <p:cNvPr id="23" name="直線矢印コネクタ 22"/>
          <p:cNvCxnSpPr/>
          <p:nvPr/>
        </p:nvCxnSpPr>
        <p:spPr>
          <a:xfrm flipH="1">
            <a:off x="2974580" y="1680110"/>
            <a:ext cx="141845" cy="61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947532" y="5763630"/>
            <a:ext cx="4128196" cy="369332"/>
          </a:xfrm>
          <a:prstGeom prst="rect">
            <a:avLst/>
          </a:prstGeom>
          <a:noFill/>
        </p:spPr>
        <p:txBody>
          <a:bodyPr wrap="square" rtlCol="0">
            <a:spAutoFit/>
          </a:bodyPr>
          <a:lstStyle/>
          <a:p>
            <a:r>
              <a:rPr lang="ja-JP" altLang="en-US" dirty="0">
                <a:latin typeface="MigMix 1P" charset="-128"/>
                <a:ea typeface="MigMix 1P" charset="-128"/>
                <a:cs typeface="MigMix 1P" charset="-128"/>
              </a:rPr>
              <a:t>②</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プロットする変数をチェックする</a:t>
            </a:r>
            <a:endParaRPr kumimoji="1" lang="ja-JP" altLang="en-US" dirty="0">
              <a:latin typeface="MigMix 1P" charset="-128"/>
              <a:ea typeface="MigMix 1P" charset="-128"/>
              <a:cs typeface="MigMix 1P" charset="-128"/>
            </a:endParaRPr>
          </a:p>
        </p:txBody>
      </p:sp>
      <p:cxnSp>
        <p:nvCxnSpPr>
          <p:cNvPr id="26" name="直線矢印コネクタ 25"/>
          <p:cNvCxnSpPr/>
          <p:nvPr/>
        </p:nvCxnSpPr>
        <p:spPr>
          <a:xfrm flipH="1" flipV="1">
            <a:off x="6610933" y="5086098"/>
            <a:ext cx="110607" cy="599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662397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26</a:t>
            </a:fld>
            <a:endParaRPr lang="ja-JP" altLang="en-US"/>
          </a:p>
        </p:txBody>
      </p:sp>
      <p:pic>
        <p:nvPicPr>
          <p:cNvPr id="14" name="図 13"/>
          <p:cNvPicPr>
            <a:picLocks noChangeAspect="1"/>
          </p:cNvPicPr>
          <p:nvPr/>
        </p:nvPicPr>
        <p:blipFill>
          <a:blip r:embed="rId2"/>
          <a:stretch>
            <a:fillRect/>
          </a:stretch>
        </p:blipFill>
        <p:spPr>
          <a:xfrm>
            <a:off x="664275" y="871932"/>
            <a:ext cx="3355848" cy="1751076"/>
          </a:xfrm>
          <a:prstGeom prst="rect">
            <a:avLst/>
          </a:prstGeom>
        </p:spPr>
      </p:pic>
      <p:pic>
        <p:nvPicPr>
          <p:cNvPr id="15" name="図 14"/>
          <p:cNvPicPr>
            <a:picLocks noChangeAspect="1"/>
          </p:cNvPicPr>
          <p:nvPr/>
        </p:nvPicPr>
        <p:blipFill>
          <a:blip r:embed="rId3"/>
          <a:stretch>
            <a:fillRect/>
          </a:stretch>
        </p:blipFill>
        <p:spPr>
          <a:xfrm>
            <a:off x="630001" y="4405331"/>
            <a:ext cx="3381636" cy="1743300"/>
          </a:xfrm>
          <a:prstGeom prst="rect">
            <a:avLst/>
          </a:prstGeom>
        </p:spPr>
      </p:pic>
      <p:pic>
        <p:nvPicPr>
          <p:cNvPr id="16" name="図 15"/>
          <p:cNvPicPr>
            <a:picLocks noChangeAspect="1"/>
          </p:cNvPicPr>
          <p:nvPr/>
        </p:nvPicPr>
        <p:blipFill>
          <a:blip r:embed="rId4"/>
          <a:stretch>
            <a:fillRect/>
          </a:stretch>
        </p:blipFill>
        <p:spPr>
          <a:xfrm>
            <a:off x="648632" y="2638414"/>
            <a:ext cx="3381636" cy="1766526"/>
          </a:xfrm>
          <a:prstGeom prst="rect">
            <a:avLst/>
          </a:prstGeom>
        </p:spPr>
      </p:pic>
      <p:sp>
        <p:nvSpPr>
          <p:cNvPr id="17" name="テキスト ボックス 16"/>
          <p:cNvSpPr txBox="1"/>
          <p:nvPr/>
        </p:nvSpPr>
        <p:spPr>
          <a:xfrm>
            <a:off x="861593" y="1165242"/>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19" name="テキスト ボックス 18"/>
          <p:cNvSpPr txBox="1"/>
          <p:nvPr/>
        </p:nvSpPr>
        <p:spPr>
          <a:xfrm>
            <a:off x="861593" y="3011744"/>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圧力</a:t>
            </a:r>
            <a:endParaRPr kumimoji="1" lang="ja-JP" altLang="en-US" dirty="0">
              <a:latin typeface="Migu 1M" charset="-128"/>
              <a:ea typeface="Migu 1M" charset="-128"/>
              <a:cs typeface="Migu 1M" charset="-128"/>
            </a:endParaRPr>
          </a:p>
        </p:txBody>
      </p:sp>
      <p:sp>
        <p:nvSpPr>
          <p:cNvPr id="20" name="テキスト ボックス 19"/>
          <p:cNvSpPr txBox="1"/>
          <p:nvPr/>
        </p:nvSpPr>
        <p:spPr>
          <a:xfrm>
            <a:off x="812651" y="4737872"/>
            <a:ext cx="1137424" cy="369332"/>
          </a:xfrm>
          <a:prstGeom prst="rect">
            <a:avLst/>
          </a:prstGeom>
          <a:noFill/>
        </p:spPr>
        <p:txBody>
          <a:bodyPr wrap="square" rtlCol="0">
            <a:spAutoFit/>
          </a:bodyPr>
          <a:lstStyle/>
          <a:p>
            <a:r>
              <a:rPr lang="ja-JP" altLang="en-US" dirty="0">
                <a:latin typeface="Migu 1M" charset="-128"/>
                <a:ea typeface="Migu 1M" charset="-128"/>
                <a:cs typeface="Migu 1M" charset="-128"/>
              </a:rPr>
              <a:t>温度</a:t>
            </a:r>
            <a:endParaRPr kumimoji="1" lang="ja-JP" altLang="en-US" dirty="0">
              <a:latin typeface="Migu 1M" charset="-128"/>
              <a:ea typeface="Migu 1M" charset="-128"/>
              <a:cs typeface="Migu 1M" charset="-128"/>
            </a:endParaRPr>
          </a:p>
        </p:txBody>
      </p:sp>
      <p:sp>
        <p:nvSpPr>
          <p:cNvPr id="21" name="テキスト ボックス 20"/>
          <p:cNvSpPr txBox="1"/>
          <p:nvPr/>
        </p:nvSpPr>
        <p:spPr>
          <a:xfrm>
            <a:off x="4011637" y="1262497"/>
            <a:ext cx="1151906"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endParaRPr kumimoji="1" lang="ja-JP" altLang="en-US" dirty="0">
              <a:solidFill>
                <a:srgbClr val="FF0000"/>
              </a:solidFill>
              <a:latin typeface="MigMix 1P" panose="020B0502020203020207" pitchFamily="34" charset="-128"/>
            </a:endParaRPr>
          </a:p>
        </p:txBody>
      </p:sp>
      <p:sp>
        <p:nvSpPr>
          <p:cNvPr id="22" name="テキスト ボックス 21"/>
          <p:cNvSpPr txBox="1"/>
          <p:nvPr/>
        </p:nvSpPr>
        <p:spPr>
          <a:xfrm>
            <a:off x="4011637" y="2138499"/>
            <a:ext cx="1151906"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endParaRPr kumimoji="1" lang="ja-JP" altLang="en-US" dirty="0">
              <a:solidFill>
                <a:srgbClr val="0070C0"/>
              </a:solidFill>
              <a:latin typeface="MigMix 1P" panose="020B0502020203020207" pitchFamily="34" charset="-128"/>
            </a:endParaRPr>
          </a:p>
        </p:txBody>
      </p:sp>
      <p:sp>
        <p:nvSpPr>
          <p:cNvPr id="23" name="テキスト ボックス 22"/>
          <p:cNvSpPr txBox="1"/>
          <p:nvPr/>
        </p:nvSpPr>
        <p:spPr>
          <a:xfrm>
            <a:off x="4011637" y="1019104"/>
            <a:ext cx="11519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endParaRPr kumimoji="1" lang="ja-JP" altLang="en-US" dirty="0">
              <a:solidFill>
                <a:srgbClr val="00B050"/>
              </a:solidFill>
              <a:latin typeface="MigMix 1P" panose="020B0502020203020207" pitchFamily="34" charset="-128"/>
            </a:endParaRPr>
          </a:p>
        </p:txBody>
      </p:sp>
      <p:sp>
        <p:nvSpPr>
          <p:cNvPr id="29" name="テキスト ボックス 28"/>
          <p:cNvSpPr txBox="1"/>
          <p:nvPr/>
        </p:nvSpPr>
        <p:spPr>
          <a:xfrm>
            <a:off x="3950869" y="2735669"/>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r>
              <a:rPr kumimoji="1" lang="ja-JP" altLang="en-US" dirty="0">
                <a:solidFill>
                  <a:srgbClr val="FF0000"/>
                </a:solidFill>
                <a:latin typeface="MigMix 1P" panose="020B0502020203020207" pitchFamily="34" charset="-128"/>
              </a:rPr>
              <a:t>入口</a:t>
            </a:r>
          </a:p>
        </p:txBody>
      </p:sp>
      <p:sp>
        <p:nvSpPr>
          <p:cNvPr id="30" name="テキスト ボックス 29"/>
          <p:cNvSpPr txBox="1"/>
          <p:nvPr/>
        </p:nvSpPr>
        <p:spPr>
          <a:xfrm>
            <a:off x="3966774" y="3432796"/>
            <a:ext cx="1273442"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r>
              <a:rPr kumimoji="1" lang="ja-JP" altLang="en-US" dirty="0">
                <a:solidFill>
                  <a:srgbClr val="0070C0"/>
                </a:solidFill>
                <a:latin typeface="MigMix 1P" panose="020B0502020203020207" pitchFamily="34" charset="-128"/>
              </a:rPr>
              <a:t>入口</a:t>
            </a:r>
          </a:p>
        </p:txBody>
      </p:sp>
      <p:sp>
        <p:nvSpPr>
          <p:cNvPr id="31" name="テキスト ボックス 30"/>
          <p:cNvSpPr txBox="1"/>
          <p:nvPr/>
        </p:nvSpPr>
        <p:spPr>
          <a:xfrm>
            <a:off x="3960307" y="3682543"/>
            <a:ext cx="12973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r>
              <a:rPr kumimoji="1" lang="ja-JP" altLang="en-US" dirty="0">
                <a:solidFill>
                  <a:srgbClr val="00B050"/>
                </a:solidFill>
                <a:latin typeface="MigMix 1P" panose="020B0502020203020207" pitchFamily="34" charset="-128"/>
              </a:rPr>
              <a:t>入</a:t>
            </a:r>
            <a:r>
              <a:rPr lang="ja-JP" altLang="en-US" dirty="0">
                <a:solidFill>
                  <a:srgbClr val="00B050"/>
                </a:solidFill>
                <a:latin typeface="MigMix 1P" panose="020B0502020203020207" pitchFamily="34" charset="-128"/>
              </a:rPr>
              <a:t>口</a:t>
            </a:r>
            <a:endParaRPr kumimoji="1" lang="ja-JP" altLang="en-US" dirty="0">
              <a:solidFill>
                <a:srgbClr val="00B050"/>
              </a:solidFill>
              <a:latin typeface="MigMix 1P" panose="020B0502020203020207" pitchFamily="34" charset="-128"/>
            </a:endParaRPr>
          </a:p>
        </p:txBody>
      </p:sp>
      <p:sp>
        <p:nvSpPr>
          <p:cNvPr id="33" name="テキスト ボックス 32"/>
          <p:cNvSpPr txBox="1"/>
          <p:nvPr/>
        </p:nvSpPr>
        <p:spPr>
          <a:xfrm>
            <a:off x="3975950" y="3985236"/>
            <a:ext cx="1281663" cy="369332"/>
          </a:xfrm>
          <a:prstGeom prst="rect">
            <a:avLst/>
          </a:prstGeom>
          <a:noFill/>
        </p:spPr>
        <p:txBody>
          <a:bodyPr wrap="square" rtlCol="0">
            <a:spAutoFit/>
          </a:bodyPr>
          <a:lstStyle/>
          <a:p>
            <a:r>
              <a:rPr kumimoji="1" lang="ja-JP" altLang="en-US" dirty="0">
                <a:solidFill>
                  <a:srgbClr val="7030A0"/>
                </a:solidFill>
                <a:latin typeface="MigMix 1P" panose="020B0502020203020207" pitchFamily="34" charset="-128"/>
              </a:rPr>
              <a:t>雰囲気</a:t>
            </a:r>
          </a:p>
        </p:txBody>
      </p:sp>
      <p:sp>
        <p:nvSpPr>
          <p:cNvPr id="34" name="テキスト ボックス 33"/>
          <p:cNvSpPr txBox="1"/>
          <p:nvPr/>
        </p:nvSpPr>
        <p:spPr>
          <a:xfrm>
            <a:off x="3950869" y="4480522"/>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hotWater</a:t>
            </a:r>
            <a:endParaRPr kumimoji="1" lang="ja-JP" altLang="en-US" dirty="0">
              <a:solidFill>
                <a:srgbClr val="FF0000"/>
              </a:solidFill>
              <a:latin typeface="MigMix 1P" panose="020B0502020203020207" pitchFamily="34" charset="-128"/>
            </a:endParaRPr>
          </a:p>
        </p:txBody>
      </p:sp>
      <p:sp>
        <p:nvSpPr>
          <p:cNvPr id="36" name="テキスト ボックス 35"/>
          <p:cNvSpPr txBox="1"/>
          <p:nvPr/>
        </p:nvSpPr>
        <p:spPr>
          <a:xfrm>
            <a:off x="3984171" y="5654918"/>
            <a:ext cx="1273442" cy="646331"/>
          </a:xfrm>
          <a:prstGeom prst="rect">
            <a:avLst/>
          </a:prstGeom>
          <a:noFill/>
        </p:spPr>
        <p:txBody>
          <a:bodyPr wrap="square" rtlCol="0">
            <a:spAutoFit/>
          </a:bodyPr>
          <a:lstStyle/>
          <a:p>
            <a:r>
              <a:rPr kumimoji="1" lang="en-US" altLang="ja-JP" dirty="0" err="1">
                <a:solidFill>
                  <a:srgbClr val="0070C0"/>
                </a:solidFill>
                <a:latin typeface="MigMix 1P" panose="020B0502020203020207" pitchFamily="34" charset="-128"/>
              </a:rPr>
              <a:t>coldWater</a:t>
            </a:r>
            <a:endParaRPr kumimoji="1" lang="ja-JP" altLang="en-US" dirty="0">
              <a:solidFill>
                <a:srgbClr val="0070C0"/>
              </a:solidFill>
              <a:latin typeface="MigMix 1P" panose="020B0502020203020207" pitchFamily="34" charset="-128"/>
            </a:endParaRPr>
          </a:p>
        </p:txBody>
      </p:sp>
      <p:sp>
        <p:nvSpPr>
          <p:cNvPr id="38" name="テキスト ボックス 37"/>
          <p:cNvSpPr txBox="1"/>
          <p:nvPr/>
        </p:nvSpPr>
        <p:spPr>
          <a:xfrm>
            <a:off x="2532882" y="4849854"/>
            <a:ext cx="3032567"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temperature(</a:t>
            </a:r>
            <a:r>
              <a:rPr kumimoji="1" lang="ja-JP" altLang="en-US" dirty="0">
                <a:solidFill>
                  <a:srgbClr val="00B050"/>
                </a:solidFill>
                <a:latin typeface="MigMix 1P" panose="020B0502020203020207" pitchFamily="34" charset="-128"/>
              </a:rPr>
              <a:t>温度センサ）</a:t>
            </a:r>
          </a:p>
        </p:txBody>
      </p:sp>
      <p:cxnSp>
        <p:nvCxnSpPr>
          <p:cNvPr id="39" name="直線矢印コネクタ 38"/>
          <p:cNvCxnSpPr>
            <a:stCxn id="38" idx="1"/>
          </p:cNvCxnSpPr>
          <p:nvPr/>
        </p:nvCxnSpPr>
        <p:spPr>
          <a:xfrm flipH="1" flipV="1">
            <a:off x="2345278" y="4920374"/>
            <a:ext cx="187604" cy="11414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E51A37A-9535-4013-A8FF-E960FC5A674A}"/>
              </a:ext>
            </a:extLst>
          </p:cNvPr>
          <p:cNvSpPr txBox="1"/>
          <p:nvPr/>
        </p:nvSpPr>
        <p:spPr>
          <a:xfrm>
            <a:off x="5449887" y="1100972"/>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pipe1.port_a.m_flow</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pipe2.port_a.m_flow</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pipe3.port_a.m_flow</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5" name="テキスト ボックス 24">
            <a:extLst>
              <a:ext uri="{FF2B5EF4-FFF2-40B4-BE49-F238E27FC236}">
                <a16:creationId xmlns:a16="http://schemas.microsoft.com/office/drawing/2014/main" id="{31A00FB7-27E5-4277-A5D4-16CE51E4E461}"/>
              </a:ext>
            </a:extLst>
          </p:cNvPr>
          <p:cNvSpPr txBox="1"/>
          <p:nvPr/>
        </p:nvSpPr>
        <p:spPr>
          <a:xfrm>
            <a:off x="5449887" y="2735845"/>
            <a:ext cx="3166110"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pipe1.port_a.p</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pipe2.port_a.p</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pipe3.port_a.p</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ambient.ports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6" name="テキスト ボックス 25">
            <a:extLst>
              <a:ext uri="{FF2B5EF4-FFF2-40B4-BE49-F238E27FC236}">
                <a16:creationId xmlns:a16="http://schemas.microsoft.com/office/drawing/2014/main" id="{C06CD297-BD65-400F-B550-DB3248146E2F}"/>
              </a:ext>
            </a:extLst>
          </p:cNvPr>
          <p:cNvSpPr txBox="1"/>
          <p:nvPr/>
        </p:nvSpPr>
        <p:spPr>
          <a:xfrm>
            <a:off x="5449887" y="4526688"/>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hotWater.T</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coldWater.T</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temperature.T</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テキスト ボックス 1"/>
          <p:cNvSpPr txBox="1"/>
          <p:nvPr/>
        </p:nvSpPr>
        <p:spPr>
          <a:xfrm>
            <a:off x="5449887" y="671877"/>
            <a:ext cx="2394858"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プロットする変数</a:t>
            </a:r>
          </a:p>
        </p:txBody>
      </p:sp>
      <p:sp>
        <p:nvSpPr>
          <p:cNvPr id="8" name="正方形/長方形 7"/>
          <p:cNvSpPr/>
          <p:nvPr/>
        </p:nvSpPr>
        <p:spPr>
          <a:xfrm>
            <a:off x="1593165" y="2830728"/>
            <a:ext cx="2231323" cy="646331"/>
          </a:xfrm>
          <a:prstGeom prst="rect">
            <a:avLst/>
          </a:prstGeom>
        </p:spPr>
        <p:txBody>
          <a:bodyPr wrap="square">
            <a:spAutoFit/>
          </a:bodyPr>
          <a:lstStyle/>
          <a:p>
            <a:r>
              <a:rPr lang="ja-JP" altLang="en-US">
                <a:solidFill>
                  <a:srgbClr val="0070C0"/>
                </a:solidFill>
                <a:latin typeface="MigMix 1P" charset="-128"/>
                <a:ea typeface="MigMix 1P" charset="-128"/>
                <a:cs typeface="MigMix 1P" charset="-128"/>
              </a:rPr>
              <a:t>質量流量と圧力は一般的に非線形</a:t>
            </a:r>
            <a:endParaRPr lang="en-US" altLang="ja-JP" dirty="0">
              <a:solidFill>
                <a:srgbClr val="0070C0"/>
              </a:solidFill>
              <a:latin typeface="MigMix 1P" charset="-128"/>
              <a:ea typeface="MigMix 1P" charset="-128"/>
              <a:cs typeface="MigMix 1P" charset="-128"/>
            </a:endParaRPr>
          </a:p>
        </p:txBody>
      </p:sp>
      <p:sp>
        <p:nvSpPr>
          <p:cNvPr id="10" name="正方形/長方形 9"/>
          <p:cNvSpPr/>
          <p:nvPr/>
        </p:nvSpPr>
        <p:spPr>
          <a:xfrm>
            <a:off x="1358164" y="5207371"/>
            <a:ext cx="2626007" cy="646331"/>
          </a:xfrm>
          <a:prstGeom prst="rect">
            <a:avLst/>
          </a:prstGeom>
        </p:spPr>
        <p:txBody>
          <a:bodyPr wrap="square">
            <a:spAutoFit/>
          </a:bodyPr>
          <a:lstStyle/>
          <a:p>
            <a:r>
              <a:rPr lang="ja-JP" altLang="en-US" dirty="0">
                <a:solidFill>
                  <a:srgbClr val="0070C0"/>
                </a:solidFill>
                <a:latin typeface="MigMix 1P" charset="-128"/>
                <a:ea typeface="MigMix 1P" charset="-128"/>
                <a:cs typeface="MigMix 1P" charset="-128"/>
              </a:rPr>
              <a:t>熱湯の流量が増えると温度が上がる</a:t>
            </a:r>
            <a:r>
              <a:rPr lang="en-US" altLang="ja-JP" dirty="0">
                <a:solidFill>
                  <a:srgbClr val="0070C0"/>
                </a:solidFill>
                <a:latin typeface="MigMix 1P" charset="-128"/>
                <a:ea typeface="MigMix 1P" charset="-128"/>
                <a:cs typeface="MigMix 1P" charset="-128"/>
              </a:rPr>
              <a:t>!</a:t>
            </a:r>
            <a:endParaRPr lang="ja-JP" altLang="en-US"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52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TraceSubstanceMix1</a:t>
            </a:r>
            <a:br>
              <a:rPr kumimoji="1" lang="en-US" altLang="ja-JP" dirty="0"/>
            </a:br>
            <a:r>
              <a:rPr lang="ja-JP" altLang="en-US" sz="2400" dirty="0"/>
              <a:t>塩素濃度の異なる水を混ぜる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27</a:t>
            </a:fld>
            <a:endParaRPr lang="ja-JP" altLang="en-US"/>
          </a:p>
        </p:txBody>
      </p:sp>
      <p:pic>
        <p:nvPicPr>
          <p:cNvPr id="10" name="図 9"/>
          <p:cNvPicPr>
            <a:picLocks noChangeAspect="1"/>
          </p:cNvPicPr>
          <p:nvPr/>
        </p:nvPicPr>
        <p:blipFill>
          <a:blip r:embed="rId2"/>
          <a:stretch>
            <a:fillRect/>
          </a:stretch>
        </p:blipFill>
        <p:spPr>
          <a:xfrm>
            <a:off x="1717288" y="2240994"/>
            <a:ext cx="6402968" cy="4022614"/>
          </a:xfrm>
          <a:prstGeom prst="rect">
            <a:avLst/>
          </a:prstGeom>
        </p:spPr>
      </p:pic>
      <p:sp>
        <p:nvSpPr>
          <p:cNvPr id="11" name="テキスト ボックス 10"/>
          <p:cNvSpPr txBox="1"/>
          <p:nvPr/>
        </p:nvSpPr>
        <p:spPr>
          <a:xfrm>
            <a:off x="3279312" y="3072050"/>
            <a:ext cx="1349298"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濃度</a:t>
            </a:r>
            <a:r>
              <a:rPr kumimoji="1" lang="en-US" altLang="ja-JP" dirty="0">
                <a:latin typeface="Migu 1M" charset="-128"/>
                <a:ea typeface="Migu 1M" charset="-128"/>
                <a:cs typeface="Migu 1M" charset="-128"/>
              </a:rPr>
              <a:t> 0.001</a:t>
            </a:r>
            <a:endParaRPr kumimoji="1" lang="ja-JP" altLang="en-US" dirty="0">
              <a:latin typeface="Migu 1M" charset="-128"/>
              <a:ea typeface="Migu 1M" charset="-128"/>
              <a:cs typeface="Migu 1M" charset="-128"/>
            </a:endParaRPr>
          </a:p>
        </p:txBody>
      </p:sp>
      <p:sp>
        <p:nvSpPr>
          <p:cNvPr id="12" name="テキスト ボックス 11"/>
          <p:cNvSpPr txBox="1"/>
          <p:nvPr/>
        </p:nvSpPr>
        <p:spPr>
          <a:xfrm>
            <a:off x="3308575" y="4416332"/>
            <a:ext cx="1349298"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濃度</a:t>
            </a:r>
            <a:r>
              <a:rPr kumimoji="1" lang="en-US" altLang="ja-JP" dirty="0">
                <a:latin typeface="Migu 1M" charset="-128"/>
                <a:ea typeface="Migu 1M" charset="-128"/>
                <a:cs typeface="Migu 1M" charset="-128"/>
              </a:rPr>
              <a:t> 0.05</a:t>
            </a:r>
            <a:endParaRPr kumimoji="1" lang="ja-JP" altLang="en-US" dirty="0">
              <a:latin typeface="Migu 1M" charset="-128"/>
              <a:ea typeface="Migu 1M" charset="-128"/>
              <a:cs typeface="Migu 1M" charset="-128"/>
            </a:endParaRPr>
          </a:p>
        </p:txBody>
      </p:sp>
      <p:sp>
        <p:nvSpPr>
          <p:cNvPr id="13" name="テキスト ボックス 12"/>
          <p:cNvSpPr txBox="1"/>
          <p:nvPr/>
        </p:nvSpPr>
        <p:spPr>
          <a:xfrm>
            <a:off x="776048" y="2179560"/>
            <a:ext cx="560453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低濃度側の水の質量流量を、</a:t>
            </a:r>
            <a:r>
              <a:rPr lang="en-US" altLang="ja-JP" sz="2000" dirty="0">
                <a:latin typeface="Migu 1M" charset="-128"/>
                <a:ea typeface="Migu 1M" charset="-128"/>
                <a:cs typeface="Migu 1M" charset="-128"/>
              </a:rPr>
              <a:t>10</a:t>
            </a:r>
            <a:r>
              <a:rPr lang="ja-JP" altLang="en-US" sz="2000" dirty="0">
                <a:latin typeface="Migu 1M" charset="-128"/>
                <a:ea typeface="Migu 1M" charset="-128"/>
                <a:cs typeface="Migu 1M" charset="-128"/>
              </a:rPr>
              <a:t>秒間で</a:t>
            </a:r>
            <a:endParaRPr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0.05 kg/s </a:t>
            </a:r>
            <a:r>
              <a:rPr lang="ja-JP" altLang="en-US" sz="2000" dirty="0">
                <a:latin typeface="Migu 1M" charset="-128"/>
                <a:ea typeface="Migu 1M" charset="-128"/>
                <a:cs typeface="Migu 1M" charset="-128"/>
              </a:rPr>
              <a:t>から</a:t>
            </a:r>
            <a:r>
              <a:rPr lang="en-US" altLang="ja-JP" sz="2000" dirty="0">
                <a:latin typeface="Migu 1M" charset="-128"/>
                <a:ea typeface="Migu 1M" charset="-128"/>
                <a:cs typeface="Migu 1M" charset="-128"/>
              </a:rPr>
              <a:t> 2.00 kg/s </a:t>
            </a:r>
            <a:r>
              <a:rPr lang="ja-JP" altLang="en-US" sz="2000" dirty="0">
                <a:latin typeface="Migu 1M" charset="-128"/>
                <a:ea typeface="Migu 1M" charset="-128"/>
                <a:cs typeface="Migu 1M" charset="-128"/>
              </a:rPr>
              <a:t>まで変化させる。</a:t>
            </a:r>
            <a:endParaRPr kumimoji="1" lang="ja-JP" altLang="en-US" sz="2000" dirty="0">
              <a:latin typeface="Migu 1M" charset="-128"/>
              <a:ea typeface="Migu 1M" charset="-128"/>
              <a:cs typeface="Migu 1M" charset="-128"/>
            </a:endParaRPr>
          </a:p>
        </p:txBody>
      </p:sp>
      <p:sp>
        <p:nvSpPr>
          <p:cNvPr id="19" name="テキスト ボックス 18"/>
          <p:cNvSpPr txBox="1"/>
          <p:nvPr/>
        </p:nvSpPr>
        <p:spPr>
          <a:xfrm>
            <a:off x="628650" y="1282993"/>
            <a:ext cx="7886700" cy="707886"/>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extraProperties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付加的物質</a:t>
            </a:r>
            <a:r>
              <a:rPr kumimoji="1" lang="en-US" altLang="ja-JP" sz="2000" dirty="0">
                <a:solidFill>
                  <a:srgbClr val="0070C0"/>
                </a:solidFill>
                <a:latin typeface="MigMix 1P" charset="-128"/>
                <a:ea typeface="MigMix 1P" charset="-128"/>
                <a:cs typeface="MigMix 1P" charset="-128"/>
              </a:rPr>
              <a:t>)</a:t>
            </a:r>
            <a:r>
              <a:rPr kumimoji="1" lang="ja-JP" altLang="en-US" sz="2000" dirty="0">
                <a:solidFill>
                  <a:srgbClr val="0070C0"/>
                </a:solidFill>
                <a:latin typeface="MigMix 1P" charset="-128"/>
                <a:ea typeface="MigMix 1P" charset="-128"/>
                <a:cs typeface="MigMix 1P" charset="-128"/>
              </a:rPr>
              <a:t>として塩素</a:t>
            </a:r>
            <a:r>
              <a:rPr kumimoji="1" lang="en-US" altLang="ja-JP" sz="2000" dirty="0">
                <a:solidFill>
                  <a:srgbClr val="0070C0"/>
                </a:solidFill>
                <a:latin typeface="MigMix 1P" charset="-128"/>
                <a:ea typeface="MigMix 1P" charset="-128"/>
                <a:cs typeface="MigMix 1P" charset="-128"/>
              </a:rPr>
              <a:t>(chlorine)</a:t>
            </a:r>
            <a:r>
              <a:rPr kumimoji="1" lang="ja-JP" altLang="en-US" sz="2000" dirty="0">
                <a:solidFill>
                  <a:srgbClr val="0070C0"/>
                </a:solidFill>
                <a:latin typeface="MigMix 1P" charset="-128"/>
                <a:ea typeface="MigMix 1P" charset="-128"/>
                <a:cs typeface="MigMix 1P" charset="-128"/>
              </a:rPr>
              <a:t>を定義し、</a:t>
            </a:r>
            <a:r>
              <a:rPr kumimoji="1" lang="en-US" altLang="ja-JP" sz="2000" dirty="0" err="1">
                <a:solidFill>
                  <a:srgbClr val="0070C0"/>
                </a:solidFill>
                <a:latin typeface="MigMix 1P" charset="-128"/>
                <a:ea typeface="MigMix 1P" charset="-128"/>
                <a:cs typeface="MigMix 1P" charset="-128"/>
              </a:rPr>
              <a:t>FluidPort</a:t>
            </a:r>
            <a:r>
              <a:rPr kumimoji="1" lang="ja-JP" altLang="en-US" sz="2000" dirty="0">
                <a:solidFill>
                  <a:srgbClr val="0070C0"/>
                </a:solidFill>
                <a:latin typeface="MigMix 1P" charset="-128"/>
                <a:ea typeface="MigMix 1P" charset="-128"/>
                <a:cs typeface="MigMix 1P" charset="-128"/>
              </a:rPr>
              <a:t>で高濃度の水と低濃度の水を合流させる。</a:t>
            </a:r>
          </a:p>
        </p:txBody>
      </p:sp>
      <p:sp>
        <p:nvSpPr>
          <p:cNvPr id="20" name="テキスト ボックス 19"/>
          <p:cNvSpPr txBox="1"/>
          <p:nvPr/>
        </p:nvSpPr>
        <p:spPr>
          <a:xfrm>
            <a:off x="1533310" y="4968432"/>
            <a:ext cx="1152740" cy="923330"/>
          </a:xfrm>
          <a:prstGeom prst="rect">
            <a:avLst/>
          </a:prstGeom>
          <a:noFill/>
        </p:spPr>
        <p:txBody>
          <a:bodyPr wrap="square" rtlCol="0">
            <a:spAutoFit/>
          </a:bodyPr>
          <a:lstStyle/>
          <a:p>
            <a:r>
              <a:rPr kumimoji="1" lang="ja-JP" altLang="en-US" dirty="0">
                <a:latin typeface="MigMix 1P" charset="-128"/>
                <a:ea typeface="MigMix 1P" charset="-128"/>
                <a:cs typeface="MigMix 1P" charset="-128"/>
              </a:rPr>
              <a:t>高濃度側</a:t>
            </a:r>
            <a:endParaRPr kumimoji="1" lang="en-US" altLang="ja-JP" dirty="0">
              <a:latin typeface="MigMix 1P" charset="-128"/>
              <a:ea typeface="MigMix 1P" charset="-128"/>
              <a:cs typeface="MigMix 1P" charset="-128"/>
            </a:endParaRPr>
          </a:p>
          <a:p>
            <a:r>
              <a:rPr lang="en-US" altLang="ja-JP" dirty="0">
                <a:latin typeface="MigMix 1P" charset="-128"/>
                <a:ea typeface="MigMix 1P" charset="-128"/>
                <a:cs typeface="MigMix 1P" charset="-128"/>
              </a:rPr>
              <a:t>0.2 kg/s </a:t>
            </a:r>
          </a:p>
          <a:p>
            <a:r>
              <a:rPr lang="ja-JP" altLang="en-US" dirty="0">
                <a:latin typeface="MigMix 1P" charset="-128"/>
                <a:ea typeface="MigMix 1P" charset="-128"/>
                <a:cs typeface="MigMix 1P" charset="-128"/>
              </a:rPr>
              <a:t>固定流量</a:t>
            </a:r>
            <a:endParaRPr kumimoji="1" lang="ja-JP" altLang="en-US" dirty="0">
              <a:latin typeface="MigMix 1P" charset="-128"/>
              <a:ea typeface="MigMix 1P" charset="-128"/>
              <a:cs typeface="MigMix 1P" charset="-128"/>
            </a:endParaRPr>
          </a:p>
        </p:txBody>
      </p:sp>
      <p:sp>
        <p:nvSpPr>
          <p:cNvPr id="21" name="テキスト ボックス 20"/>
          <p:cNvSpPr txBox="1"/>
          <p:nvPr/>
        </p:nvSpPr>
        <p:spPr>
          <a:xfrm>
            <a:off x="2861530" y="304114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2" name="テキスト ボックス 21"/>
          <p:cNvSpPr txBox="1"/>
          <p:nvPr/>
        </p:nvSpPr>
        <p:spPr>
          <a:xfrm>
            <a:off x="6833219" y="210237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3" name="テキスト ボックス 22"/>
          <p:cNvSpPr txBox="1"/>
          <p:nvPr/>
        </p:nvSpPr>
        <p:spPr>
          <a:xfrm>
            <a:off x="2830484" y="436826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4003288" y="344125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3983224" y="476837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5328100" y="411374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1769099" y="285660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7311644" y="378288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380583" y="384136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cxnSp>
        <p:nvCxnSpPr>
          <p:cNvPr id="6" name="直線矢印コネクタ 5"/>
          <p:cNvCxnSpPr/>
          <p:nvPr/>
        </p:nvCxnSpPr>
        <p:spPr>
          <a:xfrm>
            <a:off x="1201994" y="2962258"/>
            <a:ext cx="515294" cy="66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0517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04DB8ED2-BDDA-4096-9127-EE168E707AAD}"/>
              </a:ext>
            </a:extLst>
          </p:cNvPr>
          <p:cNvSpPr>
            <a:spLocks noGrp="1"/>
          </p:cNvSpPr>
          <p:nvPr>
            <p:ph type="title"/>
          </p:nvPr>
        </p:nvSpPr>
        <p:spPr/>
        <p:txBody>
          <a:bodyPr/>
          <a:lstStyle/>
          <a:p>
            <a:r>
              <a:rPr kumimoji="1" lang="en-US" altLang="ja-JP" dirty="0"/>
              <a:t>TraceSubstanceMix1</a:t>
            </a:r>
            <a:endParaRPr kumimoji="1" lang="ja-JP" altLang="en-US" dirty="0"/>
          </a:p>
        </p:txBody>
      </p:sp>
      <p:sp>
        <p:nvSpPr>
          <p:cNvPr id="3" name="日付プレースホルダー 2">
            <a:extLst>
              <a:ext uri="{FF2B5EF4-FFF2-40B4-BE49-F238E27FC236}">
                <a16:creationId xmlns:a16="http://schemas.microsoft.com/office/drawing/2014/main" id="{A45CB671-5E15-4685-A963-BB77B83A5473}"/>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08868BB4-0397-4465-A1EB-8F6C18DB0CDD}"/>
              </a:ext>
            </a:extLst>
          </p:cNvPr>
          <p:cNvSpPr>
            <a:spLocks noGrp="1"/>
          </p:cNvSpPr>
          <p:nvPr>
            <p:ph type="sldNum" sz="quarter" idx="12"/>
          </p:nvPr>
        </p:nvSpPr>
        <p:spPr/>
        <p:txBody>
          <a:bodyPr/>
          <a:lstStyle/>
          <a:p>
            <a:fld id="{522546E2-FFC9-E74A-B833-4B01CD764E6B}" type="slidenum">
              <a:rPr lang="ja-JP" altLang="en-US" smtClean="0"/>
              <a:pPr/>
              <a:t>28</a:t>
            </a:fld>
            <a:endParaRPr lang="ja-JP" altLang="en-US"/>
          </a:p>
        </p:txBody>
      </p:sp>
      <p:pic>
        <p:nvPicPr>
          <p:cNvPr id="8" name="図 7">
            <a:extLst>
              <a:ext uri="{FF2B5EF4-FFF2-40B4-BE49-F238E27FC236}">
                <a16:creationId xmlns:a16="http://schemas.microsoft.com/office/drawing/2014/main" id="{DE3C6F6D-B830-4DA6-AED1-D9645011CFCE}"/>
              </a:ext>
            </a:extLst>
          </p:cNvPr>
          <p:cNvPicPr>
            <a:picLocks noChangeAspect="1"/>
          </p:cNvPicPr>
          <p:nvPr/>
        </p:nvPicPr>
        <p:blipFill>
          <a:blip r:embed="rId2"/>
          <a:stretch>
            <a:fillRect/>
          </a:stretch>
        </p:blipFill>
        <p:spPr>
          <a:xfrm>
            <a:off x="694881" y="2091578"/>
            <a:ext cx="1740218" cy="3387090"/>
          </a:xfrm>
          <a:prstGeom prst="rect">
            <a:avLst/>
          </a:prstGeom>
        </p:spPr>
      </p:pic>
      <p:sp>
        <p:nvSpPr>
          <p:cNvPr id="10" name="テキスト ボックス 9">
            <a:extLst>
              <a:ext uri="{FF2B5EF4-FFF2-40B4-BE49-F238E27FC236}">
                <a16:creationId xmlns:a16="http://schemas.microsoft.com/office/drawing/2014/main" id="{915A6924-C245-409C-AD49-96669C7394D7}"/>
              </a:ext>
            </a:extLst>
          </p:cNvPr>
          <p:cNvSpPr txBox="1"/>
          <p:nvPr/>
        </p:nvSpPr>
        <p:spPr>
          <a:xfrm>
            <a:off x="694881" y="857945"/>
            <a:ext cx="7905109"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①ライブラリブラウザの</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WaterMix1</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を右クリックして複製を選択し、</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TraceSubstanceMix1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を作成する。</a:t>
            </a:r>
          </a:p>
        </p:txBody>
      </p:sp>
      <p:pic>
        <p:nvPicPr>
          <p:cNvPr id="11" name="図 10">
            <a:extLst>
              <a:ext uri="{FF2B5EF4-FFF2-40B4-BE49-F238E27FC236}">
                <a16:creationId xmlns:a16="http://schemas.microsoft.com/office/drawing/2014/main" id="{140C3533-6E21-405D-BDEF-7F93324EF531}"/>
              </a:ext>
            </a:extLst>
          </p:cNvPr>
          <p:cNvPicPr>
            <a:picLocks noChangeAspect="1"/>
          </p:cNvPicPr>
          <p:nvPr/>
        </p:nvPicPr>
        <p:blipFill>
          <a:blip r:embed="rId3"/>
          <a:stretch>
            <a:fillRect/>
          </a:stretch>
        </p:blipFill>
        <p:spPr>
          <a:xfrm>
            <a:off x="3231832" y="2822844"/>
            <a:ext cx="2680335" cy="866775"/>
          </a:xfrm>
          <a:prstGeom prst="rect">
            <a:avLst/>
          </a:prstGeom>
        </p:spPr>
      </p:pic>
      <p:sp>
        <p:nvSpPr>
          <p:cNvPr id="12" name="矢印: 右 11">
            <a:extLst>
              <a:ext uri="{FF2B5EF4-FFF2-40B4-BE49-F238E27FC236}">
                <a16:creationId xmlns:a16="http://schemas.microsoft.com/office/drawing/2014/main" id="{F3AA842A-F79D-4C26-9032-38A17C64567D}"/>
              </a:ext>
            </a:extLst>
          </p:cNvPr>
          <p:cNvSpPr/>
          <p:nvPr/>
        </p:nvSpPr>
        <p:spPr>
          <a:xfrm>
            <a:off x="2686050" y="3118786"/>
            <a:ext cx="357369" cy="370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テキスト ボックス 12">
            <a:extLst>
              <a:ext uri="{FF2B5EF4-FFF2-40B4-BE49-F238E27FC236}">
                <a16:creationId xmlns:a16="http://schemas.microsoft.com/office/drawing/2014/main" id="{43A45BBE-8E1E-4013-AA96-395BE664972E}"/>
              </a:ext>
            </a:extLst>
          </p:cNvPr>
          <p:cNvSpPr txBox="1"/>
          <p:nvPr/>
        </p:nvSpPr>
        <p:spPr>
          <a:xfrm>
            <a:off x="2767234" y="3740144"/>
            <a:ext cx="4071793" cy="70788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TraceSubstanceMix1</a:t>
            </a: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パス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4" name="図 13">
            <a:extLst>
              <a:ext uri="{FF2B5EF4-FFF2-40B4-BE49-F238E27FC236}">
                <a16:creationId xmlns:a16="http://schemas.microsoft.com/office/drawing/2014/main" id="{A2899B04-DF36-40F8-B7D7-FC8566042E1D}"/>
              </a:ext>
            </a:extLst>
          </p:cNvPr>
          <p:cNvPicPr>
            <a:picLocks noChangeAspect="1"/>
          </p:cNvPicPr>
          <p:nvPr/>
        </p:nvPicPr>
        <p:blipFill>
          <a:blip r:embed="rId4"/>
          <a:stretch>
            <a:fillRect/>
          </a:stretch>
        </p:blipFill>
        <p:spPr>
          <a:xfrm>
            <a:off x="6708900" y="1207609"/>
            <a:ext cx="1645168" cy="4642527"/>
          </a:xfrm>
          <a:prstGeom prst="rect">
            <a:avLst/>
          </a:prstGeom>
        </p:spPr>
      </p:pic>
      <p:sp>
        <p:nvSpPr>
          <p:cNvPr id="15" name="矢印: 右 14">
            <a:extLst>
              <a:ext uri="{FF2B5EF4-FFF2-40B4-BE49-F238E27FC236}">
                <a16:creationId xmlns:a16="http://schemas.microsoft.com/office/drawing/2014/main" id="{43372753-ADB1-4A9A-8F46-DC920767FB34}"/>
              </a:ext>
            </a:extLst>
          </p:cNvPr>
          <p:cNvSpPr/>
          <p:nvPr/>
        </p:nvSpPr>
        <p:spPr>
          <a:xfrm>
            <a:off x="6154276" y="3116647"/>
            <a:ext cx="357369" cy="370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テキスト ボックス 1"/>
          <p:cNvSpPr txBox="1"/>
          <p:nvPr/>
        </p:nvSpPr>
        <p:spPr>
          <a:xfrm>
            <a:off x="3746810" y="5294002"/>
            <a:ext cx="2563723"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TraceSubstanceMix1</a:t>
            </a:r>
            <a:endParaRPr kumimoji="1" lang="ja-JP" altLang="en-US" dirty="0">
              <a:solidFill>
                <a:srgbClr val="0070C0"/>
              </a:solidFill>
              <a:latin typeface="MigMix 1P" charset="-128"/>
              <a:ea typeface="MigMix 1P" charset="-128"/>
              <a:cs typeface="MigMix 1P" charset="-128"/>
            </a:endParaRPr>
          </a:p>
        </p:txBody>
      </p:sp>
      <p:cxnSp>
        <p:nvCxnSpPr>
          <p:cNvPr id="6" name="直線矢印コネクタ 5"/>
          <p:cNvCxnSpPr>
            <a:stCxn id="2" idx="3"/>
          </p:cNvCxnSpPr>
          <p:nvPr/>
        </p:nvCxnSpPr>
        <p:spPr>
          <a:xfrm flipV="1">
            <a:off x="6310533" y="5389756"/>
            <a:ext cx="528494" cy="8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171971" y="4289891"/>
            <a:ext cx="1263128"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3525573" y="3100590"/>
            <a:ext cx="2305293" cy="325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4803130" y="3470130"/>
            <a:ext cx="489117"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56200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0B7723D-F8FC-4D76-80AE-DCC5A32F4C0B}"/>
              </a:ext>
            </a:extLst>
          </p:cNvPr>
          <p:cNvPicPr>
            <a:picLocks noChangeAspect="1"/>
          </p:cNvPicPr>
          <p:nvPr/>
        </p:nvPicPr>
        <p:blipFill>
          <a:blip r:embed="rId2"/>
          <a:stretch>
            <a:fillRect/>
          </a:stretch>
        </p:blipFill>
        <p:spPr>
          <a:xfrm>
            <a:off x="2077145" y="2351280"/>
            <a:ext cx="5600700" cy="3171825"/>
          </a:xfrm>
          <a:prstGeom prst="rect">
            <a:avLst/>
          </a:prstGeom>
        </p:spPr>
      </p:pic>
      <p:sp>
        <p:nvSpPr>
          <p:cNvPr id="2" name="タイトル 1">
            <a:extLst>
              <a:ext uri="{FF2B5EF4-FFF2-40B4-BE49-F238E27FC236}">
                <a16:creationId xmlns:a16="http://schemas.microsoft.com/office/drawing/2014/main" id="{C6936B19-314F-445D-84DC-48E908C032EC}"/>
              </a:ext>
            </a:extLst>
          </p:cNvPr>
          <p:cNvSpPr>
            <a:spLocks noGrp="1"/>
          </p:cNvSpPr>
          <p:nvPr>
            <p:ph type="title"/>
          </p:nvPr>
        </p:nvSpPr>
        <p:spPr/>
        <p:txBody>
          <a:bodyPr/>
          <a:lstStyle/>
          <a:p>
            <a:r>
              <a:rPr lang="en-US" altLang="ja-JP" dirty="0"/>
              <a:t>TraceSubstanceMix1</a:t>
            </a:r>
            <a:endParaRPr kumimoji="1" lang="ja-JP" altLang="en-US" dirty="0"/>
          </a:p>
        </p:txBody>
      </p:sp>
      <p:sp>
        <p:nvSpPr>
          <p:cNvPr id="3" name="日付プレースホルダー 2">
            <a:extLst>
              <a:ext uri="{FF2B5EF4-FFF2-40B4-BE49-F238E27FC236}">
                <a16:creationId xmlns:a16="http://schemas.microsoft.com/office/drawing/2014/main" id="{C7CFAD21-2ED1-40C4-9E39-9094DA9BA179}"/>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59F7B75B-269C-47A5-986E-BFE872BC1C20}"/>
              </a:ext>
            </a:extLst>
          </p:cNvPr>
          <p:cNvSpPr>
            <a:spLocks noGrp="1"/>
          </p:cNvSpPr>
          <p:nvPr>
            <p:ph type="sldNum" sz="quarter" idx="12"/>
          </p:nvPr>
        </p:nvSpPr>
        <p:spPr/>
        <p:txBody>
          <a:bodyPr/>
          <a:lstStyle/>
          <a:p>
            <a:fld id="{522546E2-FFC9-E74A-B833-4B01CD764E6B}" type="slidenum">
              <a:rPr lang="ja-JP" altLang="en-US" smtClean="0"/>
              <a:pPr/>
              <a:t>29</a:t>
            </a:fld>
            <a:endParaRPr lang="ja-JP" altLang="en-US"/>
          </a:p>
        </p:txBody>
      </p:sp>
      <p:pic>
        <p:nvPicPr>
          <p:cNvPr id="5" name="図 4">
            <a:extLst>
              <a:ext uri="{FF2B5EF4-FFF2-40B4-BE49-F238E27FC236}">
                <a16:creationId xmlns:a16="http://schemas.microsoft.com/office/drawing/2014/main" id="{9088DC3A-4ACD-49D2-B62B-4158E2783539}"/>
              </a:ext>
            </a:extLst>
          </p:cNvPr>
          <p:cNvPicPr>
            <a:picLocks noChangeAspect="1"/>
          </p:cNvPicPr>
          <p:nvPr/>
        </p:nvPicPr>
        <p:blipFill>
          <a:blip r:embed="rId3"/>
          <a:stretch>
            <a:fillRect/>
          </a:stretch>
        </p:blipFill>
        <p:spPr>
          <a:xfrm>
            <a:off x="3896554" y="2012316"/>
            <a:ext cx="952500" cy="1000125"/>
          </a:xfrm>
          <a:prstGeom prst="rect">
            <a:avLst/>
          </a:prstGeom>
        </p:spPr>
      </p:pic>
      <p:sp>
        <p:nvSpPr>
          <p:cNvPr id="7" name="テキスト ボックス 6">
            <a:extLst>
              <a:ext uri="{FF2B5EF4-FFF2-40B4-BE49-F238E27FC236}">
                <a16:creationId xmlns:a16="http://schemas.microsoft.com/office/drawing/2014/main" id="{85248F14-F3FC-44DE-B29E-AB915C1B30A3}"/>
              </a:ext>
            </a:extLst>
          </p:cNvPr>
          <p:cNvSpPr txBox="1"/>
          <p:nvPr/>
        </p:nvSpPr>
        <p:spPr>
          <a:xfrm>
            <a:off x="630001" y="882477"/>
            <a:ext cx="8149726"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temperature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削除</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を選択して削除し、代わりに</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b="1" dirty="0" err="1">
                <a:latin typeface="MigMix 1P" panose="020B0502020203020207" pitchFamily="50" charset="-128"/>
                <a:ea typeface="MigMix 1P" panose="020B0502020203020207" pitchFamily="50" charset="-128"/>
                <a:cs typeface="MigMix 1P" panose="020B0502020203020207" pitchFamily="50" charset="-128"/>
              </a:rPr>
              <a:t>Fluid.Sensors.TraceSubstancesTwoPort</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をドラッグアンドドロップして接続する。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0" name="直線矢印コネクタ 9">
            <a:extLst>
              <a:ext uri="{FF2B5EF4-FFF2-40B4-BE49-F238E27FC236}">
                <a16:creationId xmlns:a16="http://schemas.microsoft.com/office/drawing/2014/main" id="{F561FEC9-5199-4A3D-B94C-FBB8F2259884}"/>
              </a:ext>
            </a:extLst>
          </p:cNvPr>
          <p:cNvCxnSpPr>
            <a:cxnSpLocks/>
          </p:cNvCxnSpPr>
          <p:nvPr/>
        </p:nvCxnSpPr>
        <p:spPr>
          <a:xfrm>
            <a:off x="5696329" y="1576039"/>
            <a:ext cx="484552" cy="2274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9A0F972-EF04-4F4D-9A67-158175793384}"/>
              </a:ext>
            </a:extLst>
          </p:cNvPr>
          <p:cNvSpPr txBox="1"/>
          <p:nvPr/>
        </p:nvSpPr>
        <p:spPr>
          <a:xfrm>
            <a:off x="4923878" y="2351280"/>
            <a:ext cx="697627" cy="400110"/>
          </a:xfrm>
          <a:prstGeom prst="rect">
            <a:avLst/>
          </a:prstGeom>
          <a:noFill/>
        </p:spPr>
        <p:txBody>
          <a:bodyPr wrap="non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削除</a:t>
            </a:r>
          </a:p>
        </p:txBody>
      </p:sp>
      <p:sp>
        <p:nvSpPr>
          <p:cNvPr id="16" name="テキスト ボックス 15">
            <a:extLst>
              <a:ext uri="{FF2B5EF4-FFF2-40B4-BE49-F238E27FC236}">
                <a16:creationId xmlns:a16="http://schemas.microsoft.com/office/drawing/2014/main" id="{50D43F10-3E5A-4C6D-B67B-48F04AFB17C8}"/>
              </a:ext>
            </a:extLst>
          </p:cNvPr>
          <p:cNvSpPr txBox="1"/>
          <p:nvPr/>
        </p:nvSpPr>
        <p:spPr>
          <a:xfrm>
            <a:off x="630001" y="5491174"/>
            <a:ext cx="7905109"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右クリックして</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属性を選び、それぞれ</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solution1, solution2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にリネームする。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8" name="直線矢印コネクタ 17">
            <a:extLst>
              <a:ext uri="{FF2B5EF4-FFF2-40B4-BE49-F238E27FC236}">
                <a16:creationId xmlns:a16="http://schemas.microsoft.com/office/drawing/2014/main" id="{8A94C97C-8118-4688-96FD-F52D66FDADDD}"/>
              </a:ext>
            </a:extLst>
          </p:cNvPr>
          <p:cNvCxnSpPr/>
          <p:nvPr/>
        </p:nvCxnSpPr>
        <p:spPr>
          <a:xfrm flipV="1">
            <a:off x="1504709" y="3862639"/>
            <a:ext cx="1400537" cy="154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DD263D00-1194-4654-A505-6DA878BCCE46}"/>
              </a:ext>
            </a:extLst>
          </p:cNvPr>
          <p:cNvCxnSpPr/>
          <p:nvPr/>
        </p:nvCxnSpPr>
        <p:spPr>
          <a:xfrm flipV="1">
            <a:off x="1504709" y="5038034"/>
            <a:ext cx="1400537" cy="367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図形グループ 39"/>
          <p:cNvGrpSpPr/>
          <p:nvPr/>
        </p:nvGrpSpPr>
        <p:grpSpPr>
          <a:xfrm>
            <a:off x="4121595" y="2237104"/>
            <a:ext cx="540000" cy="540000"/>
            <a:chOff x="7628025" y="1898140"/>
            <a:chExt cx="540000" cy="540000"/>
          </a:xfrm>
        </p:grpSpPr>
        <p:cxnSp>
          <p:nvCxnSpPr>
            <p:cNvPr id="17" name="直線コネクタ 16"/>
            <p:cNvCxnSpPr/>
            <p:nvPr/>
          </p:nvCxnSpPr>
          <p:spPr>
            <a:xfrm flipH="1">
              <a:off x="7628025" y="1898140"/>
              <a:ext cx="54000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7628025" y="1898140"/>
              <a:ext cx="532732"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0655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kumimoji="1" lang="en-US" altLang="ja-JP" dirty="0" err="1"/>
              <a:t>Modelica.Fluid</a:t>
            </a:r>
            <a:r>
              <a:rPr kumimoji="1" lang="en-US" altLang="ja-JP" dirty="0"/>
              <a:t> </a:t>
            </a:r>
            <a:r>
              <a:rPr kumimoji="1" lang="ja-JP" altLang="en-US" dirty="0"/>
              <a:t>ライブラリ</a:t>
            </a:r>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3</a:t>
            </a:fld>
            <a:endParaRPr lang="ja-JP" altLang="en-US"/>
          </a:p>
        </p:txBody>
      </p:sp>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84" y="1654095"/>
            <a:ext cx="2400300" cy="345821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429" y="2197574"/>
            <a:ext cx="1520190" cy="880110"/>
          </a:xfrm>
          <a:prstGeom prst="rect">
            <a:avLst/>
          </a:prstGeom>
          <a:ln w="38100">
            <a:noFill/>
          </a:ln>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34" y="3533109"/>
            <a:ext cx="1520190" cy="844550"/>
          </a:xfrm>
          <a:prstGeom prst="rect">
            <a:avLst/>
          </a:prstGeom>
        </p:spPr>
      </p:pic>
      <p:pic>
        <p:nvPicPr>
          <p:cNvPr id="20" name="図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2064" y="4842142"/>
            <a:ext cx="1724660" cy="1306830"/>
          </a:xfrm>
          <a:prstGeom prst="rect">
            <a:avLst/>
          </a:prstGeom>
        </p:spPr>
      </p:pic>
      <p:pic>
        <p:nvPicPr>
          <p:cNvPr id="22" name="図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2692" y="4285825"/>
            <a:ext cx="1786890" cy="1550550"/>
          </a:xfrm>
          <a:prstGeom prst="rect">
            <a:avLst/>
          </a:prstGeom>
        </p:spPr>
      </p:pic>
      <p:pic>
        <p:nvPicPr>
          <p:cNvPr id="23" name="図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0629" y="2208460"/>
            <a:ext cx="1804670" cy="1511300"/>
          </a:xfrm>
          <a:prstGeom prst="rect">
            <a:avLst/>
          </a:prstGeom>
        </p:spPr>
      </p:pic>
      <p:pic>
        <p:nvPicPr>
          <p:cNvPr id="24" name="図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307" y="2546451"/>
            <a:ext cx="1884680" cy="3209290"/>
          </a:xfrm>
          <a:prstGeom prst="rect">
            <a:avLst/>
          </a:prstGeom>
        </p:spPr>
      </p:pic>
      <p:pic>
        <p:nvPicPr>
          <p:cNvPr id="25" name="図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7695" y="1918640"/>
            <a:ext cx="2053590" cy="4053840"/>
          </a:xfrm>
          <a:prstGeom prst="rect">
            <a:avLst/>
          </a:prstGeom>
        </p:spPr>
      </p:pic>
      <p:sp>
        <p:nvSpPr>
          <p:cNvPr id="26" name="テキスト ボックス 25"/>
          <p:cNvSpPr txBox="1"/>
          <p:nvPr/>
        </p:nvSpPr>
        <p:spPr>
          <a:xfrm>
            <a:off x="628650" y="894794"/>
            <a:ext cx="4960396" cy="461665"/>
          </a:xfrm>
          <a:prstGeom prst="rect">
            <a:avLst/>
          </a:prstGeom>
          <a:noFill/>
        </p:spPr>
        <p:txBody>
          <a:bodyPr wrap="square" rtlCol="0">
            <a:spAutoFit/>
          </a:bodyPr>
          <a:lstStyle/>
          <a:p>
            <a:r>
              <a:rPr kumimoji="1" lang="en-US" altLang="ja-JP" sz="2400" b="1" dirty="0" err="1">
                <a:solidFill>
                  <a:srgbClr val="0070C0"/>
                </a:solidFill>
                <a:latin typeface="MigMix 1P" charset="-128"/>
                <a:ea typeface="MigMix 1P" charset="-128"/>
                <a:cs typeface="MigMix 1P" charset="-128"/>
              </a:rPr>
              <a:t>Modelica.Fluid</a:t>
            </a:r>
            <a:r>
              <a:rPr kumimoji="1" lang="en-US" altLang="ja-JP" sz="2400" b="1" dirty="0">
                <a:solidFill>
                  <a:srgbClr val="0070C0"/>
                </a:solidFill>
                <a:latin typeface="MigMix 1P" charset="-128"/>
                <a:ea typeface="MigMix 1P" charset="-128"/>
                <a:cs typeface="MigMix 1P" charset="-128"/>
              </a:rPr>
              <a:t> </a:t>
            </a:r>
            <a:r>
              <a:rPr kumimoji="1" lang="ja-JP" altLang="en-US" sz="2400" b="1" dirty="0">
                <a:solidFill>
                  <a:srgbClr val="0070C0"/>
                </a:solidFill>
                <a:latin typeface="MigMix 1P" charset="-128"/>
                <a:ea typeface="MigMix 1P" charset="-128"/>
                <a:cs typeface="MigMix 1P" charset="-128"/>
              </a:rPr>
              <a:t>のコンポーネント</a:t>
            </a:r>
          </a:p>
        </p:txBody>
      </p:sp>
      <p:sp>
        <p:nvSpPr>
          <p:cNvPr id="27" name="正方形/長方形 26"/>
          <p:cNvSpPr/>
          <p:nvPr/>
        </p:nvSpPr>
        <p:spPr>
          <a:xfrm>
            <a:off x="216818" y="1607789"/>
            <a:ext cx="1826720" cy="35508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2221370" y="1551243"/>
            <a:ext cx="1338828" cy="646331"/>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容器、</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タンクなど</a:t>
            </a:r>
          </a:p>
        </p:txBody>
      </p:sp>
      <p:sp>
        <p:nvSpPr>
          <p:cNvPr id="29" name="正方形/長方形 28"/>
          <p:cNvSpPr/>
          <p:nvPr/>
        </p:nvSpPr>
        <p:spPr>
          <a:xfrm>
            <a:off x="2217582" y="3159158"/>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パイプ</a:t>
            </a:r>
          </a:p>
        </p:txBody>
      </p:sp>
      <p:sp>
        <p:nvSpPr>
          <p:cNvPr id="30" name="正方形/長方形 29"/>
          <p:cNvSpPr/>
          <p:nvPr/>
        </p:nvSpPr>
        <p:spPr>
          <a:xfrm>
            <a:off x="2213455" y="4468725"/>
            <a:ext cx="1338828"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ポンプなど</a:t>
            </a:r>
          </a:p>
        </p:txBody>
      </p:sp>
      <p:sp>
        <p:nvSpPr>
          <p:cNvPr id="31" name="正方形/長方形 30"/>
          <p:cNvSpPr/>
          <p:nvPr/>
        </p:nvSpPr>
        <p:spPr>
          <a:xfrm>
            <a:off x="3730124" y="1551243"/>
            <a:ext cx="1800493" cy="646331"/>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流量、圧力規定</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などの境界</a:t>
            </a:r>
          </a:p>
        </p:txBody>
      </p:sp>
      <p:sp>
        <p:nvSpPr>
          <p:cNvPr id="32" name="正方形/長方形 31"/>
          <p:cNvSpPr/>
          <p:nvPr/>
        </p:nvSpPr>
        <p:spPr>
          <a:xfrm>
            <a:off x="3872692" y="3870847"/>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バルブ</a:t>
            </a:r>
          </a:p>
        </p:txBody>
      </p:sp>
      <p:sp>
        <p:nvSpPr>
          <p:cNvPr id="33" name="正方形/長方形 32"/>
          <p:cNvSpPr/>
          <p:nvPr/>
        </p:nvSpPr>
        <p:spPr>
          <a:xfrm>
            <a:off x="5591122" y="1548258"/>
            <a:ext cx="1569660" cy="923330"/>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ベンド、</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オリフィス、</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継手など</a:t>
            </a:r>
          </a:p>
        </p:txBody>
      </p:sp>
      <p:sp>
        <p:nvSpPr>
          <p:cNvPr id="34" name="正方形/長方形 33"/>
          <p:cNvSpPr/>
          <p:nvPr/>
        </p:nvSpPr>
        <p:spPr>
          <a:xfrm>
            <a:off x="7050897" y="1549308"/>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センサ</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9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ボックス 19">
            <a:extLst>
              <a:ext uri="{FF2B5EF4-FFF2-40B4-BE49-F238E27FC236}">
                <a16:creationId xmlns:a16="http://schemas.microsoft.com/office/drawing/2014/main" id="{BD9F6B1E-1C50-4B76-A5D9-1DCBB485704C}"/>
              </a:ext>
            </a:extLst>
          </p:cNvPr>
          <p:cNvSpPr txBox="1"/>
          <p:nvPr/>
        </p:nvSpPr>
        <p:spPr>
          <a:xfrm>
            <a:off x="628650" y="888327"/>
            <a:ext cx="6567723"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④コードを編集する。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5" name="タイトル 4"/>
          <p:cNvSpPr>
            <a:spLocks noGrp="1"/>
          </p:cNvSpPr>
          <p:nvPr>
            <p:ph type="title"/>
          </p:nvPr>
        </p:nvSpPr>
        <p:spPr/>
        <p:txBody>
          <a:bodyPr>
            <a:normAutofit/>
          </a:bodyPr>
          <a:lstStyle/>
          <a:p>
            <a:r>
              <a:rPr lang="en-US" altLang="ja-JP" dirty="0"/>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7950" y="6356351"/>
            <a:ext cx="2057400" cy="365125"/>
          </a:xfrm>
        </p:spPr>
        <p:txBody>
          <a:bodyPr/>
          <a:lstStyle/>
          <a:p>
            <a:fld id="{522546E2-FFC9-E74A-B833-4B01CD764E6B}" type="slidenum">
              <a:rPr lang="ja-JP" altLang="en-US" smtClean="0"/>
              <a:pPr/>
              <a:t>30</a:t>
            </a:fld>
            <a:endParaRPr lang="ja-JP" altLang="en-US"/>
          </a:p>
        </p:txBody>
      </p:sp>
      <p:sp>
        <p:nvSpPr>
          <p:cNvPr id="15" name="正方形/長方形 14"/>
          <p:cNvSpPr/>
          <p:nvPr/>
        </p:nvSpPr>
        <p:spPr>
          <a:xfrm>
            <a:off x="217197" y="1288437"/>
            <a:ext cx="8725952" cy="4401205"/>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TraceSubstanceMix1</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a:t>
            </a:r>
            <a:r>
              <a:rPr lang="en-US" altLang="ja-JP" sz="1400" dirty="0" err="1">
                <a:solidFill>
                  <a:srgbClr val="000000"/>
                </a:solidFill>
                <a:latin typeface="Migu 1M" charset="-128"/>
                <a:ea typeface="Migu 1M" charset="-128"/>
                <a:cs typeface="Migu 1M" charset="-128"/>
              </a:rPr>
              <a:t>Media.Water.</a:t>
            </a:r>
            <a:r>
              <a:rPr lang="en-US" altLang="ja-JP" sz="1400" b="1" dirty="0" err="1">
                <a:solidFill>
                  <a:srgbClr val="0000FF"/>
                </a:solidFill>
                <a:latin typeface="Migu 1M" charset="-128"/>
                <a:ea typeface="Migu 1M" charset="-128"/>
                <a:cs typeface="Migu 1M" charset="-128"/>
              </a:rPr>
              <a:t>StandardWater</a:t>
            </a:r>
            <a:r>
              <a:rPr lang="en-US" altLang="ja-JP" sz="1400" dirty="0">
                <a:solidFill>
                  <a:srgbClr val="000000"/>
                </a:solidFill>
                <a:latin typeface="Migu 1M" charset="-128"/>
                <a:ea typeface="Migu 1M" charset="-128"/>
                <a:cs typeface="Migu 1M" charset="-128"/>
              </a:rPr>
              <a:t>(</a:t>
            </a:r>
            <a:r>
              <a:rPr lang="en-US" altLang="ja-JP" sz="1400" b="1" dirty="0" err="1">
                <a:solidFill>
                  <a:srgbClr val="000000"/>
                </a:solidFill>
                <a:latin typeface="Migu 1M" charset="-128"/>
                <a:ea typeface="Migu 1M" charset="-128"/>
                <a:cs typeface="Migu 1M" charset="-128"/>
              </a:rPr>
              <a:t>extraPropertiesNames</a:t>
            </a:r>
            <a:r>
              <a:rPr lang="en-US" altLang="ja-JP" sz="1400" b="1" dirty="0">
                <a:solidFill>
                  <a:srgbClr val="000000"/>
                </a:solidFill>
                <a:latin typeface="Migu 1M" charset="-128"/>
                <a:ea typeface="Migu 1M" charset="-128"/>
                <a:cs typeface="Migu 1M" charset="-128"/>
              </a:rPr>
              <a:t>={</a:t>
            </a:r>
            <a:r>
              <a:rPr lang="en-US" altLang="ja-JP" sz="1400" b="1" dirty="0">
                <a:solidFill>
                  <a:srgbClr val="107C02"/>
                </a:solidFill>
                <a:latin typeface="Migu 1M" charset="-128"/>
                <a:ea typeface="Migu 1M" charset="-128"/>
                <a:cs typeface="Migu 1M" charset="-128"/>
              </a:rPr>
              <a:t>"chlorine"</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C_nominal</a:t>
            </a:r>
            <a:r>
              <a:rPr lang="en-US" altLang="ja-JP" sz="1400" b="1" dirty="0">
                <a:solidFill>
                  <a:srgbClr val="000000"/>
                </a:solidFill>
                <a:latin typeface="Migu 1M" charset="-128"/>
                <a:ea typeface="Migu 1M" charset="-128"/>
                <a:cs typeface="Migu 1M" charset="-128"/>
              </a:rPr>
              <a:t>={</a:t>
            </a:r>
            <a:r>
              <a:rPr lang="en-US" altLang="ja-JP" sz="1400" b="1" dirty="0">
                <a:solidFill>
                  <a:srgbClr val="760078"/>
                </a:solidFill>
                <a:latin typeface="Migu 1M" charset="-128"/>
                <a:ea typeface="Migu 1M" charset="-128"/>
                <a:cs typeface="Migu 1M" charset="-128"/>
              </a:rPr>
              <a:t>0.005</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ja-JP" altLang="en-US"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b="1" dirty="0">
                <a:solidFill>
                  <a:srgbClr val="0000FF"/>
                </a:solidFill>
                <a:latin typeface="Migu 1M" charset="-128"/>
                <a:ea typeface="Migu 1M" charset="-128"/>
                <a:cs typeface="Migu 1M" charset="-128"/>
              </a:rPr>
              <a:t>solution1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C = {</a:t>
            </a:r>
            <a:r>
              <a:rPr lang="en-US" altLang="ja-JP" sz="1400" b="1" dirty="0">
                <a:solidFill>
                  <a:srgbClr val="760078"/>
                </a:solidFill>
                <a:latin typeface="Migu 1M" charset="-128"/>
                <a:ea typeface="Migu 1M" charset="-128"/>
                <a:cs typeface="Migu 1M" charset="-128"/>
              </a:rPr>
              <a:t>0.001</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b="1" dirty="0">
                <a:solidFill>
                  <a:srgbClr val="0000FF"/>
                </a:solidFill>
                <a:latin typeface="Migu 1M" charset="-128"/>
                <a:ea typeface="Migu 1M" charset="-128"/>
                <a:cs typeface="Migu 1M" charset="-128"/>
              </a:rPr>
              <a:t>solution2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C = {</a:t>
            </a:r>
            <a:r>
              <a:rPr lang="en-US" altLang="ja-JP" sz="1400" b="1" dirty="0">
                <a:solidFill>
                  <a:srgbClr val="760078"/>
                </a:solidFill>
                <a:latin typeface="Migu 1M" charset="-128"/>
                <a:ea typeface="Migu 1M" charset="-128"/>
                <a:cs typeface="Migu 1M" charset="-128"/>
              </a:rPr>
              <a:t>0.05</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1.95</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0.05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Modelica.Fluid.Sensors.TraceSubstancesTwoPort</a:t>
            </a:r>
            <a:r>
              <a:rPr lang="en-US" altLang="ja-JP" sz="1400"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traceSubstance</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 </a:t>
            </a:r>
            <a:r>
              <a:rPr lang="en-US" altLang="ja-JP" sz="1400" b="1" dirty="0" err="1">
                <a:solidFill>
                  <a:srgbClr val="000000"/>
                </a:solidFill>
                <a:latin typeface="Migu 1M" charset="-128"/>
                <a:ea typeface="Migu 1M" charset="-128"/>
                <a:cs typeface="Migu 1M" charset="-128"/>
              </a:rPr>
              <a:t>substanceName</a:t>
            </a:r>
            <a:r>
              <a:rPr lang="en-US" altLang="ja-JP" sz="1400" b="1"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"chlorine"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6" name="テキスト ボックス 15"/>
          <p:cNvSpPr txBox="1"/>
          <p:nvPr/>
        </p:nvSpPr>
        <p:spPr>
          <a:xfrm>
            <a:off x="5971820" y="876163"/>
            <a:ext cx="2971329" cy="400110"/>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extraProperties</a:t>
            </a:r>
            <a:r>
              <a:rPr kumimoji="1" lang="ja-JP" altLang="en-US" sz="2000" dirty="0">
                <a:solidFill>
                  <a:srgbClr val="0070C0"/>
                </a:solidFill>
                <a:latin typeface="MigMix 1P" charset="-128"/>
                <a:ea typeface="MigMix 1P" charset="-128"/>
                <a:cs typeface="MigMix 1P" charset="-128"/>
              </a:rPr>
              <a:t>の設定</a:t>
            </a:r>
          </a:p>
        </p:txBody>
      </p:sp>
      <p:cxnSp>
        <p:nvCxnSpPr>
          <p:cNvPr id="17" name="直線矢印コネクタ 16"/>
          <p:cNvCxnSpPr>
            <a:cxnSpLocks/>
            <a:stCxn id="16" idx="1"/>
          </p:cNvCxnSpPr>
          <p:nvPr/>
        </p:nvCxnSpPr>
        <p:spPr>
          <a:xfrm flipH="1">
            <a:off x="5730240" y="1076218"/>
            <a:ext cx="241580" cy="468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886977" y="888327"/>
            <a:ext cx="1590713"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濃度の設定</a:t>
            </a:r>
          </a:p>
        </p:txBody>
      </p:sp>
      <p:cxnSp>
        <p:nvCxnSpPr>
          <p:cNvPr id="22" name="直線矢印コネクタ 21"/>
          <p:cNvCxnSpPr>
            <a:cxnSpLocks/>
            <a:stCxn id="18" idx="1"/>
          </p:cNvCxnSpPr>
          <p:nvPr/>
        </p:nvCxnSpPr>
        <p:spPr>
          <a:xfrm flipH="1">
            <a:off x="1924595" y="1088382"/>
            <a:ext cx="1962382" cy="139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18" idx="1"/>
          </p:cNvCxnSpPr>
          <p:nvPr/>
        </p:nvCxnSpPr>
        <p:spPr>
          <a:xfrm flipH="1">
            <a:off x="1802675" y="1088382"/>
            <a:ext cx="2084302" cy="1842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8463989" y="21530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5" name="テキスト ボックス 24"/>
          <p:cNvSpPr txBox="1"/>
          <p:nvPr/>
        </p:nvSpPr>
        <p:spPr>
          <a:xfrm>
            <a:off x="8463989" y="193809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476584" y="257594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8463989" y="2930908"/>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463989" y="3357278"/>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463989" y="377610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463989" y="468949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32" name="テキスト ボックス 31"/>
          <p:cNvSpPr txBox="1"/>
          <p:nvPr/>
        </p:nvSpPr>
        <p:spPr>
          <a:xfrm>
            <a:off x="8463989" y="407412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8468007" y="5173745"/>
            <a:ext cx="475142" cy="307777"/>
          </a:xfrm>
          <a:prstGeom prst="rect">
            <a:avLst/>
          </a:prstGeom>
          <a:noFill/>
        </p:spPr>
        <p:txBody>
          <a:bodyPr wrap="square" rtlCol="0">
            <a:spAutoFit/>
          </a:bodyPr>
          <a:lstStyle/>
          <a:p>
            <a:r>
              <a:rPr kumimoji="1" lang="en-US" altLang="ja-JP" sz="140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4636656" y="5714473"/>
            <a:ext cx="4168450"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濃度センサ</a:t>
            </a:r>
            <a:r>
              <a:rPr kumimoji="1" lang="ja-JP" altLang="en-US" sz="2000">
                <a:solidFill>
                  <a:srgbClr val="0070C0"/>
                </a:solidFill>
                <a:latin typeface="MigMix 1P" charset="-128"/>
                <a:ea typeface="MigMix 1P" charset="-128"/>
                <a:cs typeface="MigMix 1P" charset="-128"/>
              </a:rPr>
              <a:t>で表示する物質の設定</a:t>
            </a:r>
            <a:endParaRPr kumimoji="1" lang="ja-JP" altLang="en-US" sz="2000" dirty="0">
              <a:solidFill>
                <a:srgbClr val="0070C0"/>
              </a:solidFill>
              <a:latin typeface="MigMix 1P" charset="-128"/>
              <a:ea typeface="MigMix 1P" charset="-128"/>
              <a:cs typeface="MigMix 1P" charset="-128"/>
            </a:endParaRPr>
          </a:p>
        </p:txBody>
      </p:sp>
      <p:cxnSp>
        <p:nvCxnSpPr>
          <p:cNvPr id="12" name="直線矢印コネクタ 11"/>
          <p:cNvCxnSpPr>
            <a:stCxn id="30" idx="1"/>
          </p:cNvCxnSpPr>
          <p:nvPr/>
        </p:nvCxnSpPr>
        <p:spPr>
          <a:xfrm flipH="1" flipV="1">
            <a:off x="4328901" y="5600115"/>
            <a:ext cx="307755" cy="31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7335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31</a:t>
            </a:fld>
            <a:endParaRPr lang="ja-JP" altLang="en-US"/>
          </a:p>
        </p:txBody>
      </p:sp>
      <p:sp>
        <p:nvSpPr>
          <p:cNvPr id="2" name="正方形/長方形 1"/>
          <p:cNvSpPr/>
          <p:nvPr/>
        </p:nvSpPr>
        <p:spPr>
          <a:xfrm>
            <a:off x="628650" y="864000"/>
            <a:ext cx="7885350" cy="2031325"/>
          </a:xfrm>
          <a:prstGeom prst="rect">
            <a:avLst/>
          </a:prstGeom>
          <a:ln>
            <a:solidFill>
              <a:schemeClr val="accent1"/>
            </a:solidFill>
          </a:ln>
        </p:spPr>
        <p:txBody>
          <a:bodyPr wrap="square">
            <a:spAutoFit/>
          </a:bodyPr>
          <a:lstStyle/>
          <a:p>
            <a:r>
              <a:rPr lang="ja-JP" altLang="en-US"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(solution1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ports[</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solution1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m_flow_in)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traceSubstance.port_a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traceSubstance.port_b</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(solution2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ports[</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TraceSubstanceMix1;</a:t>
            </a:r>
          </a:p>
        </p:txBody>
      </p:sp>
      <p:pic>
        <p:nvPicPr>
          <p:cNvPr id="6" name="図 5">
            <a:extLst>
              <a:ext uri="{FF2B5EF4-FFF2-40B4-BE49-F238E27FC236}">
                <a16:creationId xmlns:a16="http://schemas.microsoft.com/office/drawing/2014/main" id="{952BC745-ABEF-47F0-A1F8-90D2E1BF7C74}"/>
              </a:ext>
            </a:extLst>
          </p:cNvPr>
          <p:cNvPicPr>
            <a:picLocks noChangeAspect="1"/>
          </p:cNvPicPr>
          <p:nvPr/>
        </p:nvPicPr>
        <p:blipFill>
          <a:blip r:embed="rId2"/>
          <a:stretch>
            <a:fillRect/>
          </a:stretch>
        </p:blipFill>
        <p:spPr>
          <a:xfrm>
            <a:off x="630001" y="3046175"/>
            <a:ext cx="4760348" cy="3310176"/>
          </a:xfrm>
          <a:prstGeom prst="rect">
            <a:avLst/>
          </a:prstGeom>
        </p:spPr>
      </p:pic>
      <p:sp>
        <p:nvSpPr>
          <p:cNvPr id="7" name="テキスト ボックス 6">
            <a:extLst>
              <a:ext uri="{FF2B5EF4-FFF2-40B4-BE49-F238E27FC236}">
                <a16:creationId xmlns:a16="http://schemas.microsoft.com/office/drawing/2014/main" id="{EC32E73D-C377-4BD0-BFB4-317FF8AE740F}"/>
              </a:ext>
            </a:extLst>
          </p:cNvPr>
          <p:cNvSpPr txBox="1"/>
          <p:nvPr/>
        </p:nvSpPr>
        <p:spPr>
          <a:xfrm>
            <a:off x="5592487" y="2986097"/>
            <a:ext cx="2960375" cy="163121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④保存する。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⑤チェックモデルを</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実行する。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⑥シミュレーションを</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a:extLst>
              <a:ext uri="{FF2B5EF4-FFF2-40B4-BE49-F238E27FC236}">
                <a16:creationId xmlns:a16="http://schemas.microsoft.com/office/drawing/2014/main" id="{7390C8DC-7C13-431D-9142-CA0C7F014B45}"/>
              </a:ext>
            </a:extLst>
          </p:cNvPr>
          <p:cNvSpPr/>
          <p:nvPr/>
        </p:nvSpPr>
        <p:spPr>
          <a:xfrm>
            <a:off x="984644" y="3306928"/>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a:extLst>
              <a:ext uri="{FF2B5EF4-FFF2-40B4-BE49-F238E27FC236}">
                <a16:creationId xmlns:a16="http://schemas.microsoft.com/office/drawing/2014/main" id="{CA60E2C0-E7E6-494E-8BED-80DBFA4F6EEA}"/>
              </a:ext>
            </a:extLst>
          </p:cNvPr>
          <p:cNvSpPr/>
          <p:nvPr/>
        </p:nvSpPr>
        <p:spPr>
          <a:xfrm>
            <a:off x="4239061" y="3306927"/>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a:extLst>
              <a:ext uri="{FF2B5EF4-FFF2-40B4-BE49-F238E27FC236}">
                <a16:creationId xmlns:a16="http://schemas.microsoft.com/office/drawing/2014/main" id="{EB815D00-45CD-49D9-B9FC-9900ECA088E2}"/>
              </a:ext>
            </a:extLst>
          </p:cNvPr>
          <p:cNvSpPr/>
          <p:nvPr/>
        </p:nvSpPr>
        <p:spPr>
          <a:xfrm>
            <a:off x="4789678" y="3306928"/>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a:extLst>
              <a:ext uri="{FF2B5EF4-FFF2-40B4-BE49-F238E27FC236}">
                <a16:creationId xmlns:a16="http://schemas.microsoft.com/office/drawing/2014/main" id="{5D664258-D55C-4710-839D-BA3AE89B3A2F}"/>
              </a:ext>
            </a:extLst>
          </p:cNvPr>
          <p:cNvCxnSpPr/>
          <p:nvPr/>
        </p:nvCxnSpPr>
        <p:spPr>
          <a:xfrm flipH="1">
            <a:off x="1319515" y="3156077"/>
            <a:ext cx="4272972" cy="243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ADECF3B-8868-471C-9872-9325F9610A62}"/>
              </a:ext>
            </a:extLst>
          </p:cNvPr>
          <p:cNvCxnSpPr/>
          <p:nvPr/>
        </p:nvCxnSpPr>
        <p:spPr>
          <a:xfrm flipH="1" flipV="1">
            <a:off x="4498277" y="3399322"/>
            <a:ext cx="1158812" cy="1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F93A0E3-836E-411D-8461-7EBCA80F627A}"/>
              </a:ext>
            </a:extLst>
          </p:cNvPr>
          <p:cNvCxnSpPr/>
          <p:nvPr/>
        </p:nvCxnSpPr>
        <p:spPr>
          <a:xfrm flipH="1" flipV="1">
            <a:off x="4985653" y="3491719"/>
            <a:ext cx="606834" cy="58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2382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solidFill>
                  <a:prstClr val="black"/>
                </a:solidFill>
              </a:rPr>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32</a:t>
            </a:fld>
            <a:endParaRPr lang="ja-JP" altLang="en-US"/>
          </a:p>
        </p:txBody>
      </p:sp>
      <p:pic>
        <p:nvPicPr>
          <p:cNvPr id="16" name="図 15"/>
          <p:cNvPicPr>
            <a:picLocks noChangeAspect="1"/>
          </p:cNvPicPr>
          <p:nvPr/>
        </p:nvPicPr>
        <p:blipFill>
          <a:blip r:embed="rId2"/>
          <a:stretch>
            <a:fillRect/>
          </a:stretch>
        </p:blipFill>
        <p:spPr>
          <a:xfrm>
            <a:off x="638166" y="4248751"/>
            <a:ext cx="3274906" cy="1804168"/>
          </a:xfrm>
          <a:prstGeom prst="rect">
            <a:avLst/>
          </a:prstGeom>
        </p:spPr>
      </p:pic>
      <p:pic>
        <p:nvPicPr>
          <p:cNvPr id="17" name="図 16"/>
          <p:cNvPicPr>
            <a:picLocks noChangeAspect="1"/>
          </p:cNvPicPr>
          <p:nvPr/>
        </p:nvPicPr>
        <p:blipFill>
          <a:blip r:embed="rId3"/>
          <a:stretch>
            <a:fillRect/>
          </a:stretch>
        </p:blipFill>
        <p:spPr>
          <a:xfrm>
            <a:off x="630001" y="864000"/>
            <a:ext cx="3303707" cy="1772944"/>
          </a:xfrm>
          <a:prstGeom prst="rect">
            <a:avLst/>
          </a:prstGeom>
        </p:spPr>
      </p:pic>
      <p:pic>
        <p:nvPicPr>
          <p:cNvPr id="18" name="図 17"/>
          <p:cNvPicPr>
            <a:picLocks noChangeAspect="1"/>
          </p:cNvPicPr>
          <p:nvPr/>
        </p:nvPicPr>
        <p:blipFill>
          <a:blip r:embed="rId4"/>
          <a:stretch>
            <a:fillRect/>
          </a:stretch>
        </p:blipFill>
        <p:spPr>
          <a:xfrm>
            <a:off x="673397" y="2547440"/>
            <a:ext cx="3252673" cy="1779509"/>
          </a:xfrm>
          <a:prstGeom prst="rect">
            <a:avLst/>
          </a:prstGeom>
        </p:spPr>
      </p:pic>
      <p:sp>
        <p:nvSpPr>
          <p:cNvPr id="19" name="テキスト ボックス 18"/>
          <p:cNvSpPr txBox="1"/>
          <p:nvPr/>
        </p:nvSpPr>
        <p:spPr>
          <a:xfrm>
            <a:off x="3913072" y="1197019"/>
            <a:ext cx="1151906"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endParaRPr kumimoji="1" lang="ja-JP" altLang="en-US" dirty="0">
              <a:solidFill>
                <a:srgbClr val="FF0000"/>
              </a:solidFill>
              <a:latin typeface="MigMix 1P" panose="020B0502020203020207" pitchFamily="34" charset="-128"/>
            </a:endParaRPr>
          </a:p>
        </p:txBody>
      </p:sp>
      <p:sp>
        <p:nvSpPr>
          <p:cNvPr id="20" name="テキスト ボックス 19"/>
          <p:cNvSpPr txBox="1"/>
          <p:nvPr/>
        </p:nvSpPr>
        <p:spPr>
          <a:xfrm>
            <a:off x="3913072" y="2080788"/>
            <a:ext cx="1151906"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endParaRPr kumimoji="1" lang="ja-JP" altLang="en-US" dirty="0">
              <a:solidFill>
                <a:srgbClr val="0070C0"/>
              </a:solidFill>
              <a:latin typeface="MigMix 1P" panose="020B0502020203020207" pitchFamily="34" charset="-128"/>
            </a:endParaRPr>
          </a:p>
        </p:txBody>
      </p:sp>
      <p:sp>
        <p:nvSpPr>
          <p:cNvPr id="21" name="テキスト ボックス 20"/>
          <p:cNvSpPr txBox="1"/>
          <p:nvPr/>
        </p:nvSpPr>
        <p:spPr>
          <a:xfrm>
            <a:off x="3913072" y="955483"/>
            <a:ext cx="11519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endParaRPr kumimoji="1" lang="ja-JP" altLang="en-US" dirty="0">
              <a:solidFill>
                <a:srgbClr val="00B050"/>
              </a:solidFill>
              <a:latin typeface="MigMix 1P" panose="020B0502020203020207" pitchFamily="34" charset="-128"/>
            </a:endParaRPr>
          </a:p>
        </p:txBody>
      </p:sp>
      <p:sp>
        <p:nvSpPr>
          <p:cNvPr id="22" name="テキスト ボックス 21"/>
          <p:cNvSpPr txBox="1"/>
          <p:nvPr/>
        </p:nvSpPr>
        <p:spPr>
          <a:xfrm>
            <a:off x="3852304" y="2648741"/>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r>
              <a:rPr kumimoji="1" lang="ja-JP" altLang="en-US" dirty="0">
                <a:solidFill>
                  <a:srgbClr val="FF0000"/>
                </a:solidFill>
                <a:latin typeface="MigMix 1P" panose="020B0502020203020207" pitchFamily="34" charset="-128"/>
              </a:rPr>
              <a:t>入口</a:t>
            </a:r>
          </a:p>
        </p:txBody>
      </p:sp>
      <p:sp>
        <p:nvSpPr>
          <p:cNvPr id="23" name="テキスト ボックス 22"/>
          <p:cNvSpPr txBox="1"/>
          <p:nvPr/>
        </p:nvSpPr>
        <p:spPr>
          <a:xfrm>
            <a:off x="3852304" y="3311576"/>
            <a:ext cx="1273442"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r>
              <a:rPr kumimoji="1" lang="ja-JP" altLang="en-US" dirty="0">
                <a:solidFill>
                  <a:srgbClr val="0070C0"/>
                </a:solidFill>
                <a:latin typeface="MigMix 1P" panose="020B0502020203020207" pitchFamily="34" charset="-128"/>
              </a:rPr>
              <a:t>入口</a:t>
            </a:r>
          </a:p>
        </p:txBody>
      </p:sp>
      <p:sp>
        <p:nvSpPr>
          <p:cNvPr id="24" name="テキスト ボックス 23"/>
          <p:cNvSpPr txBox="1"/>
          <p:nvPr/>
        </p:nvSpPr>
        <p:spPr>
          <a:xfrm>
            <a:off x="3848193" y="3592510"/>
            <a:ext cx="1281663"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r>
              <a:rPr kumimoji="1" lang="ja-JP" altLang="en-US" dirty="0">
                <a:solidFill>
                  <a:srgbClr val="00B050"/>
                </a:solidFill>
                <a:latin typeface="MigMix 1P" panose="020B0502020203020207" pitchFamily="34" charset="-128"/>
              </a:rPr>
              <a:t>入口</a:t>
            </a:r>
          </a:p>
        </p:txBody>
      </p:sp>
      <p:sp>
        <p:nvSpPr>
          <p:cNvPr id="29" name="テキスト ボックス 28"/>
          <p:cNvSpPr txBox="1"/>
          <p:nvPr/>
        </p:nvSpPr>
        <p:spPr>
          <a:xfrm>
            <a:off x="3887191" y="3932776"/>
            <a:ext cx="1281663" cy="369332"/>
          </a:xfrm>
          <a:prstGeom prst="rect">
            <a:avLst/>
          </a:prstGeom>
          <a:noFill/>
        </p:spPr>
        <p:txBody>
          <a:bodyPr wrap="square" rtlCol="0">
            <a:spAutoFit/>
          </a:bodyPr>
          <a:lstStyle/>
          <a:p>
            <a:r>
              <a:rPr kumimoji="1" lang="ja-JP" altLang="en-US" dirty="0">
                <a:solidFill>
                  <a:srgbClr val="7030A0"/>
                </a:solidFill>
                <a:latin typeface="MigMix 1P" panose="020B0502020203020207" pitchFamily="34" charset="-128"/>
              </a:rPr>
              <a:t>雰囲気</a:t>
            </a:r>
          </a:p>
        </p:txBody>
      </p:sp>
      <p:sp>
        <p:nvSpPr>
          <p:cNvPr id="30" name="テキスト ボックス 29"/>
          <p:cNvSpPr txBox="1"/>
          <p:nvPr/>
        </p:nvSpPr>
        <p:spPr>
          <a:xfrm>
            <a:off x="931503" y="1166538"/>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31" name="テキスト ボックス 30"/>
          <p:cNvSpPr txBox="1"/>
          <p:nvPr/>
        </p:nvSpPr>
        <p:spPr>
          <a:xfrm>
            <a:off x="992874" y="2753185"/>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圧力</a:t>
            </a:r>
          </a:p>
        </p:txBody>
      </p:sp>
      <p:sp>
        <p:nvSpPr>
          <p:cNvPr id="33" name="テキスト ボックス 32"/>
          <p:cNvSpPr txBox="1"/>
          <p:nvPr/>
        </p:nvSpPr>
        <p:spPr>
          <a:xfrm>
            <a:off x="3848193" y="5604075"/>
            <a:ext cx="1273442" cy="646331"/>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solutions1</a:t>
            </a:r>
            <a:endParaRPr kumimoji="1" lang="ja-JP" altLang="en-US" dirty="0">
              <a:solidFill>
                <a:srgbClr val="FF0000"/>
              </a:solidFill>
              <a:latin typeface="MigMix 1P" panose="020B0502020203020207" pitchFamily="34" charset="-128"/>
            </a:endParaRPr>
          </a:p>
        </p:txBody>
      </p:sp>
      <p:sp>
        <p:nvSpPr>
          <p:cNvPr id="34" name="テキスト ボックス 33"/>
          <p:cNvSpPr txBox="1"/>
          <p:nvPr/>
        </p:nvSpPr>
        <p:spPr>
          <a:xfrm>
            <a:off x="3869989" y="4315686"/>
            <a:ext cx="1273442" cy="646331"/>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solutions2</a:t>
            </a:r>
            <a:endParaRPr kumimoji="1" lang="ja-JP" altLang="en-US" dirty="0">
              <a:solidFill>
                <a:srgbClr val="0070C0"/>
              </a:solidFill>
              <a:latin typeface="MigMix 1P" panose="020B0502020203020207" pitchFamily="34" charset="-128"/>
            </a:endParaRPr>
          </a:p>
        </p:txBody>
      </p:sp>
      <p:sp>
        <p:nvSpPr>
          <p:cNvPr id="36" name="テキスト ボックス 35"/>
          <p:cNvSpPr txBox="1"/>
          <p:nvPr/>
        </p:nvSpPr>
        <p:spPr>
          <a:xfrm>
            <a:off x="4038066" y="4776999"/>
            <a:ext cx="2053824" cy="646331"/>
          </a:xfrm>
          <a:prstGeom prst="rect">
            <a:avLst/>
          </a:prstGeom>
          <a:noFill/>
        </p:spPr>
        <p:txBody>
          <a:bodyPr wrap="square" rtlCol="0">
            <a:spAutoFit/>
          </a:bodyPr>
          <a:lstStyle/>
          <a:p>
            <a:r>
              <a:rPr kumimoji="1" lang="en-US" altLang="ja-JP" dirty="0" err="1">
                <a:solidFill>
                  <a:srgbClr val="00B050"/>
                </a:solidFill>
                <a:latin typeface="MigMix 1P" panose="020B0502020203020207" pitchFamily="34" charset="-128"/>
              </a:rPr>
              <a:t>traceSubstance</a:t>
            </a:r>
            <a:endParaRPr kumimoji="1" lang="en-US" altLang="ja-JP" dirty="0">
              <a:solidFill>
                <a:srgbClr val="00B050"/>
              </a:solidFill>
              <a:latin typeface="MigMix 1P" panose="020B0502020203020207" pitchFamily="34" charset="-128"/>
            </a:endParaRPr>
          </a:p>
          <a:p>
            <a:r>
              <a:rPr kumimoji="1" lang="en-US" altLang="ja-JP" dirty="0">
                <a:solidFill>
                  <a:srgbClr val="00B050"/>
                </a:solidFill>
                <a:latin typeface="MigMix 1P" panose="020B0502020203020207" pitchFamily="34" charset="-128"/>
              </a:rPr>
              <a:t>(</a:t>
            </a:r>
            <a:r>
              <a:rPr kumimoji="1" lang="ja-JP" altLang="en-US" dirty="0">
                <a:solidFill>
                  <a:srgbClr val="00B050"/>
                </a:solidFill>
                <a:latin typeface="MigMix 1P" panose="020B0502020203020207" pitchFamily="34" charset="-128"/>
              </a:rPr>
              <a:t>濃度センサ</a:t>
            </a:r>
            <a:r>
              <a:rPr kumimoji="1" lang="en-US" altLang="ja-JP" dirty="0">
                <a:solidFill>
                  <a:srgbClr val="00B050"/>
                </a:solidFill>
                <a:latin typeface="MigMix 1P" panose="020B0502020203020207" pitchFamily="34" charset="-128"/>
              </a:rPr>
              <a:t>)</a:t>
            </a:r>
            <a:endParaRPr kumimoji="1" lang="ja-JP" altLang="en-US" dirty="0">
              <a:solidFill>
                <a:srgbClr val="00B050"/>
              </a:solidFill>
              <a:latin typeface="MigMix 1P" panose="020B0502020203020207" pitchFamily="34" charset="-128"/>
            </a:endParaRPr>
          </a:p>
        </p:txBody>
      </p:sp>
      <p:cxnSp>
        <p:nvCxnSpPr>
          <p:cNvPr id="37" name="直線矢印コネクタ 36"/>
          <p:cNvCxnSpPr/>
          <p:nvPr/>
        </p:nvCxnSpPr>
        <p:spPr>
          <a:xfrm flipH="1">
            <a:off x="3167075" y="5100165"/>
            <a:ext cx="870991" cy="53347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931503" y="4549187"/>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塩素濃度</a:t>
            </a:r>
            <a:endParaRPr kumimoji="1" lang="ja-JP" altLang="en-US" dirty="0">
              <a:latin typeface="Migu 1M" charset="-128"/>
              <a:ea typeface="Migu 1M" charset="-128"/>
              <a:cs typeface="Migu 1M" charset="-128"/>
            </a:endParaRPr>
          </a:p>
        </p:txBody>
      </p:sp>
      <p:sp>
        <p:nvSpPr>
          <p:cNvPr id="25" name="テキスト ボックス 24">
            <a:extLst>
              <a:ext uri="{FF2B5EF4-FFF2-40B4-BE49-F238E27FC236}">
                <a16:creationId xmlns:a16="http://schemas.microsoft.com/office/drawing/2014/main" id="{629A5217-D526-4EE3-A422-DBAA4CB49169}"/>
              </a:ext>
            </a:extLst>
          </p:cNvPr>
          <p:cNvSpPr txBox="1"/>
          <p:nvPr/>
        </p:nvSpPr>
        <p:spPr>
          <a:xfrm>
            <a:off x="5449887" y="1100972"/>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pipe1.port_a.m_flow</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pipe2.port_a.m_flow</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pipe3.port_a.m_flow</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6" name="テキスト ボックス 25">
            <a:extLst>
              <a:ext uri="{FF2B5EF4-FFF2-40B4-BE49-F238E27FC236}">
                <a16:creationId xmlns:a16="http://schemas.microsoft.com/office/drawing/2014/main" id="{342D7D48-8B19-4B24-A5DA-91AF667968E8}"/>
              </a:ext>
            </a:extLst>
          </p:cNvPr>
          <p:cNvSpPr txBox="1"/>
          <p:nvPr/>
        </p:nvSpPr>
        <p:spPr>
          <a:xfrm>
            <a:off x="5500101" y="2722613"/>
            <a:ext cx="3166110"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pipe1.port_a.p</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pipe2.port_a.p</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pipe3.port_a.p</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ambient.ports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7" name="テキスト ボックス 26">
            <a:extLst>
              <a:ext uri="{FF2B5EF4-FFF2-40B4-BE49-F238E27FC236}">
                <a16:creationId xmlns:a16="http://schemas.microsoft.com/office/drawing/2014/main" id="{5009E689-EEB6-4D51-BD6C-3BC123D7321F}"/>
              </a:ext>
            </a:extLst>
          </p:cNvPr>
          <p:cNvSpPr txBox="1"/>
          <p:nvPr/>
        </p:nvSpPr>
        <p:spPr>
          <a:xfrm>
            <a:off x="5500101" y="4404940"/>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solution1.C[1]</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solution2.C[1]</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traceSubstance.C</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テキスト ボックス 1"/>
          <p:cNvSpPr txBox="1"/>
          <p:nvPr/>
        </p:nvSpPr>
        <p:spPr>
          <a:xfrm>
            <a:off x="2216780" y="6119854"/>
            <a:ext cx="5269870"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低濃度の水の流量が増えると濃度</a:t>
            </a:r>
            <a:r>
              <a:rPr lang="ja-JP" altLang="en-US" dirty="0">
                <a:solidFill>
                  <a:srgbClr val="0070C0"/>
                </a:solidFill>
                <a:latin typeface="MigMix 1P" charset="-128"/>
                <a:ea typeface="MigMix 1P" charset="-128"/>
                <a:cs typeface="MigMix 1P" charset="-128"/>
              </a:rPr>
              <a:t>が小さくなる</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6" name="正方形/長方形 5"/>
          <p:cNvSpPr/>
          <p:nvPr/>
        </p:nvSpPr>
        <p:spPr>
          <a:xfrm>
            <a:off x="4041262" y="399327"/>
            <a:ext cx="2492990" cy="369332"/>
          </a:xfrm>
          <a:prstGeom prst="rect">
            <a:avLst/>
          </a:prstGeom>
        </p:spPr>
        <p:txBody>
          <a:bodyPr wrap="none">
            <a:spAutoFit/>
          </a:bodyPr>
          <a:lstStyle/>
          <a:p>
            <a:r>
              <a:rPr lang="ja-JP" altLang="en-US">
                <a:latin typeface="MigMix 1P" panose="020B0502020203020207" pitchFamily="50" charset="-128"/>
                <a:ea typeface="MigMix 1P" panose="020B0502020203020207" pitchFamily="50" charset="-128"/>
                <a:cs typeface="MigMix 1P" panose="020B0502020203020207" pitchFamily="50" charset="-128"/>
              </a:rPr>
              <a:t>シミュレーション結果</a:t>
            </a:r>
            <a:endParaRPr lang="ja-JP" altLang="en-US">
              <a:latin typeface="MigMix 1P" panose="020B0502020203020207" pitchFamily="34" charset="-128"/>
            </a:endParaRPr>
          </a:p>
        </p:txBody>
      </p:sp>
      <p:sp>
        <p:nvSpPr>
          <p:cNvPr id="28" name="正方形/長方形 27"/>
          <p:cNvSpPr/>
          <p:nvPr/>
        </p:nvSpPr>
        <p:spPr>
          <a:xfrm>
            <a:off x="5893460" y="735561"/>
            <a:ext cx="2031325" cy="369332"/>
          </a:xfrm>
          <a:prstGeom prst="rect">
            <a:avLst/>
          </a:prstGeom>
        </p:spPr>
        <p:txBody>
          <a:bodyPr wrap="none">
            <a:spAutoFit/>
          </a:bodyPr>
          <a:lstStyle/>
          <a:p>
            <a:r>
              <a:rPr lang="ja-JP" altLang="en-US">
                <a:latin typeface="MigMix 1P" panose="020B0502020203020207" pitchFamily="50" charset="-128"/>
                <a:ea typeface="MigMix 1P" panose="020B0502020203020207" pitchFamily="50" charset="-128"/>
                <a:cs typeface="MigMix 1P" panose="020B0502020203020207" pitchFamily="50" charset="-128"/>
              </a:rPr>
              <a:t>プロットする変数</a:t>
            </a:r>
            <a:endParaRPr lang="ja-JP" altLang="en-US">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62248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GasMix1</a:t>
            </a:r>
            <a:br>
              <a:rPr kumimoji="1" lang="en-US" altLang="ja-JP" dirty="0"/>
            </a:br>
            <a:r>
              <a:rPr lang="ja-JP" altLang="en-US" sz="2400" dirty="0"/>
              <a:t>メタンガスと空気を混ぜる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33</a:t>
            </a:fld>
            <a:endParaRPr lang="ja-JP" altLang="en-US"/>
          </a:p>
        </p:txBody>
      </p:sp>
      <p:pic>
        <p:nvPicPr>
          <p:cNvPr id="15" name="図 14"/>
          <p:cNvPicPr>
            <a:picLocks noChangeAspect="1"/>
          </p:cNvPicPr>
          <p:nvPr/>
        </p:nvPicPr>
        <p:blipFill>
          <a:blip r:embed="rId2"/>
          <a:stretch>
            <a:fillRect/>
          </a:stretch>
        </p:blipFill>
        <p:spPr>
          <a:xfrm>
            <a:off x="1577483" y="2245870"/>
            <a:ext cx="5989034" cy="3827774"/>
          </a:xfrm>
          <a:prstGeom prst="rect">
            <a:avLst/>
          </a:prstGeom>
        </p:spPr>
      </p:pic>
      <p:sp>
        <p:nvSpPr>
          <p:cNvPr id="16" name="テキスト ボックス 15"/>
          <p:cNvSpPr txBox="1"/>
          <p:nvPr/>
        </p:nvSpPr>
        <p:spPr>
          <a:xfrm>
            <a:off x="2786293" y="3189239"/>
            <a:ext cx="964406" cy="307777"/>
          </a:xfrm>
          <a:prstGeom prst="rect">
            <a:avLst/>
          </a:prstGeom>
          <a:noFill/>
        </p:spPr>
        <p:txBody>
          <a:bodyPr wrap="square" rtlCol="0">
            <a:spAutoFit/>
          </a:bodyPr>
          <a:lstStyle/>
          <a:p>
            <a:r>
              <a:rPr kumimoji="1" lang="ja-JP" altLang="en-US" sz="1400" dirty="0">
                <a:latin typeface="Migu 1M" charset="-128"/>
                <a:ea typeface="Migu 1M" charset="-128"/>
                <a:cs typeface="Migu 1M" charset="-128"/>
              </a:rPr>
              <a:t>メタン</a:t>
            </a:r>
          </a:p>
        </p:txBody>
      </p:sp>
      <p:sp>
        <p:nvSpPr>
          <p:cNvPr id="18" name="テキスト ボックス 17"/>
          <p:cNvSpPr txBox="1"/>
          <p:nvPr/>
        </p:nvSpPr>
        <p:spPr>
          <a:xfrm>
            <a:off x="2352905" y="4423097"/>
            <a:ext cx="1726407" cy="307777"/>
          </a:xfrm>
          <a:prstGeom prst="rect">
            <a:avLst/>
          </a:prstGeom>
          <a:noFill/>
        </p:spPr>
        <p:txBody>
          <a:bodyPr wrap="square" rtlCol="0">
            <a:spAutoFit/>
          </a:bodyPr>
          <a:lstStyle/>
          <a:p>
            <a:r>
              <a:rPr lang="ja-JP" altLang="en-US" sz="1400" dirty="0">
                <a:latin typeface="Migu 1M" charset="-128"/>
                <a:ea typeface="Migu 1M" charset="-128"/>
                <a:cs typeface="Migu 1M" charset="-128"/>
              </a:rPr>
              <a:t>空気</a:t>
            </a:r>
            <a:r>
              <a:rPr lang="en-US" altLang="ja-JP" sz="1400" dirty="0">
                <a:latin typeface="Migu 1M" charset="-128"/>
                <a:ea typeface="Migu 1M" charset="-128"/>
                <a:cs typeface="Migu 1M" charset="-128"/>
              </a:rPr>
              <a:t>(</a:t>
            </a:r>
            <a:r>
              <a:rPr lang="ja-JP" altLang="en-US" sz="1400" dirty="0">
                <a:latin typeface="Migu 1M" charset="-128"/>
                <a:ea typeface="Migu 1M" charset="-128"/>
                <a:cs typeface="Migu 1M" charset="-128"/>
              </a:rPr>
              <a:t>窒素＋酸素</a:t>
            </a:r>
            <a:r>
              <a:rPr lang="en-US" altLang="ja-JP" sz="1400" dirty="0">
                <a:latin typeface="Migu 1M" charset="-128"/>
                <a:ea typeface="Migu 1M" charset="-128"/>
                <a:cs typeface="Migu 1M" charset="-128"/>
              </a:rPr>
              <a:t>)</a:t>
            </a:r>
            <a:endParaRPr kumimoji="1" lang="ja-JP" altLang="en-US" sz="1400" dirty="0">
              <a:latin typeface="Migu 1M" charset="-128"/>
              <a:ea typeface="Migu 1M" charset="-128"/>
              <a:cs typeface="Migu 1M" charset="-128"/>
            </a:endParaRPr>
          </a:p>
        </p:txBody>
      </p:sp>
      <p:sp>
        <p:nvSpPr>
          <p:cNvPr id="21" name="テキスト ボックス 20"/>
          <p:cNvSpPr txBox="1"/>
          <p:nvPr/>
        </p:nvSpPr>
        <p:spPr>
          <a:xfrm>
            <a:off x="836211" y="2448759"/>
            <a:ext cx="5248330" cy="646331"/>
          </a:xfrm>
          <a:prstGeom prst="rect">
            <a:avLst/>
          </a:prstGeom>
          <a:noFill/>
        </p:spPr>
        <p:txBody>
          <a:bodyPr wrap="square" rtlCol="0">
            <a:spAutoFit/>
          </a:bodyPr>
          <a:lstStyle/>
          <a:p>
            <a:r>
              <a:rPr lang="ja-JP" altLang="en-US" dirty="0">
                <a:latin typeface="Migu 1M" charset="-128"/>
                <a:ea typeface="Migu 1M" charset="-128"/>
                <a:cs typeface="Migu 1M" charset="-128"/>
              </a:rPr>
              <a:t>メタンガスの質量流量を</a:t>
            </a:r>
            <a:r>
              <a:rPr lang="en-US" altLang="ja-JP" dirty="0">
                <a:latin typeface="Migu 1M" charset="-128"/>
                <a:ea typeface="Migu 1M" charset="-128"/>
                <a:cs typeface="Migu 1M" charset="-128"/>
              </a:rPr>
              <a:t>10</a:t>
            </a:r>
            <a:r>
              <a:rPr lang="ja-JP" altLang="en-US" dirty="0">
                <a:latin typeface="Migu 1M" charset="-128"/>
                <a:ea typeface="Migu 1M" charset="-128"/>
                <a:cs typeface="Migu 1M" charset="-128"/>
              </a:rPr>
              <a:t>秒間で</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 5.0e-5 kg/s </a:t>
            </a:r>
            <a:r>
              <a:rPr lang="ja-JP" altLang="en-US" dirty="0">
                <a:latin typeface="Migu 1M" charset="-128"/>
                <a:ea typeface="Migu 1M" charset="-128"/>
                <a:cs typeface="Migu 1M" charset="-128"/>
              </a:rPr>
              <a:t>から</a:t>
            </a:r>
            <a:r>
              <a:rPr lang="en-US" altLang="ja-JP" dirty="0">
                <a:latin typeface="Migu 1M" charset="-128"/>
                <a:ea typeface="Migu 1M" charset="-128"/>
                <a:cs typeface="Migu 1M" charset="-128"/>
              </a:rPr>
              <a:t> 2.0e-3 kg/s </a:t>
            </a:r>
            <a:r>
              <a:rPr lang="ja-JP" altLang="en-US" dirty="0">
                <a:latin typeface="Migu 1M" charset="-128"/>
                <a:ea typeface="Migu 1M" charset="-128"/>
                <a:cs typeface="Migu 1M" charset="-128"/>
              </a:rPr>
              <a:t>まで変化させる。</a:t>
            </a:r>
            <a:endParaRPr kumimoji="1" lang="ja-JP" altLang="en-US" dirty="0">
              <a:latin typeface="Migu 1M" charset="-128"/>
              <a:ea typeface="Migu 1M" charset="-128"/>
              <a:cs typeface="Migu 1M" charset="-128"/>
            </a:endParaRPr>
          </a:p>
        </p:txBody>
      </p:sp>
      <p:sp>
        <p:nvSpPr>
          <p:cNvPr id="22" name="テキスト ボックス 21"/>
          <p:cNvSpPr txBox="1"/>
          <p:nvPr/>
        </p:nvSpPr>
        <p:spPr>
          <a:xfrm>
            <a:off x="1264708" y="4848106"/>
            <a:ext cx="1331265" cy="738664"/>
          </a:xfrm>
          <a:prstGeom prst="rect">
            <a:avLst/>
          </a:prstGeom>
          <a:noFill/>
        </p:spPr>
        <p:txBody>
          <a:bodyPr wrap="square" rtlCol="0">
            <a:spAutoFit/>
          </a:bodyPr>
          <a:lstStyle/>
          <a:p>
            <a:r>
              <a:rPr lang="ja-JP" altLang="en-US" sz="1400" dirty="0">
                <a:latin typeface="Migu 1M" charset="-128"/>
                <a:ea typeface="Migu 1M" charset="-128"/>
                <a:cs typeface="Migu 1M" charset="-128"/>
              </a:rPr>
              <a:t>空気の流量は</a:t>
            </a:r>
            <a:endParaRPr lang="en-US" altLang="ja-JP" sz="1400" dirty="0">
              <a:latin typeface="Migu 1M" charset="-128"/>
              <a:ea typeface="Migu 1M" charset="-128"/>
              <a:cs typeface="Migu 1M" charset="-128"/>
            </a:endParaRPr>
          </a:p>
          <a:p>
            <a:r>
              <a:rPr lang="en-US" altLang="ja-JP" sz="1400" dirty="0">
                <a:latin typeface="Migu 1M" charset="-128"/>
                <a:ea typeface="Migu 1M" charset="-128"/>
                <a:cs typeface="Migu 1M" charset="-128"/>
              </a:rPr>
              <a:t>2.0e-4 kg/s </a:t>
            </a:r>
          </a:p>
          <a:p>
            <a:r>
              <a:rPr lang="ja-JP" altLang="en-US" sz="1400" dirty="0">
                <a:latin typeface="Migu 1M" charset="-128"/>
                <a:ea typeface="Migu 1M" charset="-128"/>
                <a:cs typeface="Migu 1M" charset="-128"/>
              </a:rPr>
              <a:t>で固定。</a:t>
            </a:r>
            <a:endParaRPr kumimoji="1" lang="ja-JP" altLang="en-US" sz="1400" dirty="0">
              <a:latin typeface="Migu 1M" charset="-128"/>
              <a:ea typeface="Migu 1M" charset="-128"/>
              <a:cs typeface="Migu 1M" charset="-128"/>
            </a:endParaRPr>
          </a:p>
        </p:txBody>
      </p:sp>
      <p:sp>
        <p:nvSpPr>
          <p:cNvPr id="23" name="テキスト ボックス 22"/>
          <p:cNvSpPr txBox="1"/>
          <p:nvPr/>
        </p:nvSpPr>
        <p:spPr>
          <a:xfrm>
            <a:off x="2401356" y="314711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5900396" y="256885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966007" y="4411779"/>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3585753" y="346598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585753" y="471888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4877174" y="406459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1095613" y="3094912"/>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6591110" y="375964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5826007" y="388444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sp>
        <p:nvSpPr>
          <p:cNvPr id="14" name="テキスト ボックス 13"/>
          <p:cNvSpPr txBox="1"/>
          <p:nvPr/>
        </p:nvSpPr>
        <p:spPr>
          <a:xfrm>
            <a:off x="628650" y="1440000"/>
            <a:ext cx="7886700" cy="1015663"/>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メタンガスと空気の混合状態が表現できる物性モデル</a:t>
            </a:r>
            <a:r>
              <a:rPr kumimoji="1" lang="en-US" altLang="ja-JP" sz="2000" dirty="0">
                <a:solidFill>
                  <a:srgbClr val="0070C0"/>
                </a:solidFill>
                <a:latin typeface="MigMix 1P" charset="-128"/>
                <a:ea typeface="MigMix 1P" charset="-128"/>
                <a:cs typeface="MigMix 1P" charset="-128"/>
              </a:rPr>
              <a:t>(Medium</a:t>
            </a:r>
            <a:r>
              <a:rPr kumimoji="1" lang="ja-JP" altLang="en-US" sz="2000">
                <a:solidFill>
                  <a:srgbClr val="0070C0"/>
                </a:solidFill>
                <a:latin typeface="MigMix 1P" charset="-128"/>
                <a:ea typeface="MigMix 1P" charset="-128"/>
                <a:cs typeface="MigMix 1P" charset="-128"/>
              </a:rPr>
              <a:t>パッケージ</a:t>
            </a:r>
            <a:r>
              <a:rPr kumimoji="1" lang="en-US" altLang="ja-JP" sz="2000" dirty="0">
                <a:solidFill>
                  <a:srgbClr val="0070C0"/>
                </a:solidFill>
                <a:latin typeface="MigMix 1P" charset="-128"/>
                <a:ea typeface="MigMix 1P" charset="-128"/>
                <a:cs typeface="MigMix 1P" charset="-128"/>
              </a:rPr>
              <a:t>)</a:t>
            </a:r>
            <a:r>
              <a:rPr kumimoji="1" lang="ja-JP" altLang="en-US" sz="2000" dirty="0">
                <a:solidFill>
                  <a:srgbClr val="0070C0"/>
                </a:solidFill>
                <a:latin typeface="MigMix 1P" charset="-128"/>
                <a:ea typeface="MigMix 1P" charset="-128"/>
                <a:cs typeface="MigMix 1P" charset="-128"/>
              </a:rPr>
              <a:t>を作成し、メタンガスと空気が</a:t>
            </a:r>
            <a:r>
              <a:rPr kumimoji="1" lang="en-US" altLang="ja-JP" sz="2000" dirty="0">
                <a:solidFill>
                  <a:srgbClr val="0070C0"/>
                </a:solidFill>
                <a:latin typeface="MigMix 1P" charset="-128"/>
                <a:ea typeface="MigMix 1P" charset="-128"/>
                <a:cs typeface="MigMix 1P" charset="-128"/>
              </a:rPr>
              <a:t> </a:t>
            </a:r>
            <a:r>
              <a:rPr kumimoji="1" lang="en-US" altLang="ja-JP" sz="2000" dirty="0" err="1">
                <a:solidFill>
                  <a:srgbClr val="0070C0"/>
                </a:solidFill>
                <a:latin typeface="MigMix 1P" charset="-128"/>
                <a:ea typeface="MigMix 1P" charset="-128"/>
                <a:cs typeface="MigMix 1P" charset="-128"/>
              </a:rPr>
              <a:t>FluidPort</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で混合するモデルを作成する。</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2246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34</a:t>
            </a:fld>
            <a:endParaRPr lang="ja-JP" altLang="en-US"/>
          </a:p>
        </p:txBody>
      </p:sp>
      <p:sp>
        <p:nvSpPr>
          <p:cNvPr id="5" name="テキスト ボックス 4"/>
          <p:cNvSpPr txBox="1"/>
          <p:nvPr/>
        </p:nvSpPr>
        <p:spPr>
          <a:xfrm>
            <a:off x="628650" y="864000"/>
            <a:ext cx="6131292" cy="1661993"/>
          </a:xfrm>
          <a:prstGeom prst="rect">
            <a:avLst/>
          </a:prstGeom>
          <a:noFill/>
        </p:spPr>
        <p:txBody>
          <a:bodyPr wrap="square" rtlCol="0">
            <a:spAutoFit/>
          </a:bodyPr>
          <a:lstStyle/>
          <a:p>
            <a:r>
              <a:rPr kumimoji="1" lang="ja-JP" altLang="en-US" sz="2400" dirty="0">
                <a:latin typeface="MigMix 1P" charset="-128"/>
                <a:ea typeface="MigMix 1P" charset="-128"/>
                <a:cs typeface="MigMix 1P" charset="-128"/>
              </a:rPr>
              <a:t>手順</a:t>
            </a:r>
            <a:endParaRPr kumimoji="1" lang="en-US" altLang="ja-JP" sz="24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メタンガスと空気の混合物を表す</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を作る。</a:t>
            </a:r>
            <a:endParaRPr lang="en-US" altLang="ja-JP" sz="20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質量分率センサを修正する。</a:t>
            </a:r>
            <a:endParaRPr lang="en-US" altLang="ja-JP" sz="20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システムモデルを作る。</a:t>
            </a:r>
            <a:endParaRPr lang="en-US" altLang="ja-JP" sz="2000" dirty="0">
              <a:latin typeface="MigMix 1P" charset="-128"/>
              <a:ea typeface="MigMix 1P" charset="-128"/>
              <a:cs typeface="MigMix 1P" charset="-128"/>
            </a:endParaRPr>
          </a:p>
          <a:p>
            <a:pPr marL="342900" indent="-342900">
              <a:buAutoNum type="arabicPeriod"/>
            </a:pPr>
            <a:endParaRPr kumimoji="1" lang="ja-JP" altLang="en-US" dirty="0">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86247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1351" y="360000"/>
            <a:ext cx="7883999" cy="503999"/>
          </a:xfrm>
        </p:spPr>
        <p:txBody>
          <a:bodyPr>
            <a:normAutofit/>
          </a:bodyPr>
          <a:lstStyle/>
          <a:p>
            <a:r>
              <a:rPr kumimoji="1"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35</a:t>
            </a:fld>
            <a:endParaRPr lang="ja-JP" altLang="en-US"/>
          </a:p>
        </p:txBody>
      </p:sp>
      <p:sp>
        <p:nvSpPr>
          <p:cNvPr id="39" name="テキスト ボックス 38"/>
          <p:cNvSpPr txBox="1"/>
          <p:nvPr/>
        </p:nvSpPr>
        <p:spPr>
          <a:xfrm>
            <a:off x="648141" y="1193530"/>
            <a:ext cx="7886701"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Modelica.Media.IdealGases.MixtureGases.CombustionAir</a:t>
            </a:r>
            <a:r>
              <a:rPr lang="ja-JP" altLang="en-US" sz="2000" dirty="0">
                <a:latin typeface="MigMix 1P" charset="-128"/>
                <a:ea typeface="MigMix 1P" charset="-128"/>
                <a:cs typeface="MigMix 1P" charset="-128"/>
              </a:rPr>
              <a:t>を右クリックして複製を選び、</a:t>
            </a:r>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という名前でパス </a:t>
            </a:r>
            <a:r>
              <a:rPr lang="en-US" altLang="ja-JP" sz="2000" dirty="0">
                <a:latin typeface="MigMix 1P" charset="-128"/>
                <a:ea typeface="MigMix 1P" charset="-128"/>
                <a:cs typeface="MigMix 1P" charset="-128"/>
              </a:rPr>
              <a:t>FluidExample1 </a:t>
            </a:r>
            <a:r>
              <a:rPr lang="ja-JP" altLang="en-US" sz="2000" dirty="0">
                <a:latin typeface="MigMix 1P" charset="-128"/>
                <a:ea typeface="MigMix 1P" charset="-128"/>
                <a:cs typeface="MigMix 1P" charset="-128"/>
              </a:rPr>
              <a:t>にコピーする。</a:t>
            </a:r>
            <a:endParaRPr kumimoji="1" lang="ja-JP" altLang="en-US" sz="2000" dirty="0">
              <a:latin typeface="MigMix 1P" charset="-128"/>
              <a:ea typeface="MigMix 1P" charset="-128"/>
              <a:cs typeface="MigMix 1P" charset="-128"/>
            </a:endParaRPr>
          </a:p>
        </p:txBody>
      </p:sp>
      <p:pic>
        <p:nvPicPr>
          <p:cNvPr id="6" name="図 5">
            <a:extLst>
              <a:ext uri="{FF2B5EF4-FFF2-40B4-BE49-F238E27FC236}">
                <a16:creationId xmlns:a16="http://schemas.microsoft.com/office/drawing/2014/main" id="{04C2091A-92BB-4476-8270-E8C18DA4A91A}"/>
              </a:ext>
            </a:extLst>
          </p:cNvPr>
          <p:cNvPicPr>
            <a:picLocks noChangeAspect="1"/>
          </p:cNvPicPr>
          <p:nvPr/>
        </p:nvPicPr>
        <p:blipFill>
          <a:blip r:embed="rId2"/>
          <a:stretch>
            <a:fillRect/>
          </a:stretch>
        </p:blipFill>
        <p:spPr>
          <a:xfrm>
            <a:off x="817882" y="2209193"/>
            <a:ext cx="3829050" cy="1238250"/>
          </a:xfrm>
          <a:prstGeom prst="rect">
            <a:avLst/>
          </a:prstGeom>
        </p:spPr>
      </p:pic>
      <p:sp>
        <p:nvSpPr>
          <p:cNvPr id="9" name="正方形/長方形 8">
            <a:extLst>
              <a:ext uri="{FF2B5EF4-FFF2-40B4-BE49-F238E27FC236}">
                <a16:creationId xmlns:a16="http://schemas.microsoft.com/office/drawing/2014/main" id="{BB13BA00-F9FC-4AE9-98E5-DCE8C7FBC3B6}"/>
              </a:ext>
            </a:extLst>
          </p:cNvPr>
          <p:cNvSpPr/>
          <p:nvPr/>
        </p:nvSpPr>
        <p:spPr>
          <a:xfrm>
            <a:off x="720039" y="4597029"/>
            <a:ext cx="7814803" cy="138499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FluidExample1</a:t>
            </a:r>
          </a:p>
          <a:p>
            <a:r>
              <a:rPr lang="en-US" altLang="ja-JP" sz="1400" dirty="0">
                <a:solidFill>
                  <a:srgbClr val="000000"/>
                </a:solidFill>
                <a:latin typeface="Migu 1M" charset="-128"/>
                <a:ea typeface="Migu 1M" charset="-128"/>
                <a:cs typeface="Migu 1M" charset="-128"/>
              </a:rPr>
              <a:t>  import </a:t>
            </a:r>
            <a:r>
              <a:rPr lang="en-US" altLang="ja-JP" sz="1400" dirty="0" err="1">
                <a:solidFill>
                  <a:srgbClr val="000000"/>
                </a:solidFill>
                <a:latin typeface="Migu 1M" charset="-128"/>
                <a:ea typeface="Migu 1M" charset="-128"/>
                <a:cs typeface="Migu 1M" charset="-128"/>
              </a:rPr>
              <a:t>Modelica.Media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Modelica.Media.IdealGases.Common</a:t>
            </a:r>
            <a:r>
              <a:rPr lang="en-US" altLang="ja-JP" sz="1400" b="1" dirty="0">
                <a:solidFill>
                  <a:srgbClr val="000000"/>
                </a:solidFill>
                <a:latin typeface="Migu 1M" charset="-128"/>
                <a:ea typeface="Migu 1M" charset="-128"/>
                <a:cs typeface="Migu 1M" charset="-128"/>
              </a:rPr>
              <a:t>;</a:t>
            </a:r>
          </a:p>
          <a:p>
            <a:endParaRPr lang="en-US" altLang="ja-JP" sz="1400" b="1" dirty="0">
              <a:solidFill>
                <a:srgbClr val="000000"/>
              </a:solidFill>
              <a:latin typeface="Migu 1M" charset="-128"/>
              <a:ea typeface="Migu 1M" charset="-128"/>
              <a:cs typeface="Migu 1M" charset="-128"/>
            </a:endParaRPr>
          </a:p>
          <a:p>
            <a:r>
              <a:rPr lang="en-US" altLang="ja-JP" sz="1400" b="1"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model WaterMix1</a:t>
            </a:r>
          </a:p>
          <a:p>
            <a:r>
              <a:rPr lang="en-US" altLang="ja-JP" sz="1400" b="1" dirty="0">
                <a:solidFill>
                  <a:srgbClr val="000000"/>
                </a:solidFill>
                <a:latin typeface="Migu 1M" charset="-128"/>
                <a:ea typeface="Migu 1M" charset="-128"/>
                <a:cs typeface="Migu 1M" charset="-128"/>
              </a:rPr>
              <a:t>  ...</a:t>
            </a:r>
            <a:endParaRPr lang="en-US" altLang="ja-JP" sz="1400" dirty="0">
              <a:solidFill>
                <a:srgbClr val="000000"/>
              </a:solidFill>
              <a:latin typeface="Migu 1M" charset="-128"/>
              <a:ea typeface="Migu 1M" charset="-128"/>
              <a:cs typeface="Migu 1M" charset="-128"/>
            </a:endParaRPr>
          </a:p>
        </p:txBody>
      </p:sp>
      <p:sp>
        <p:nvSpPr>
          <p:cNvPr id="10" name="テキスト ボックス 9">
            <a:extLst>
              <a:ext uri="{FF2B5EF4-FFF2-40B4-BE49-F238E27FC236}">
                <a16:creationId xmlns:a16="http://schemas.microsoft.com/office/drawing/2014/main" id="{2B31E871-67C3-4FA8-8865-1D59BF978F6A}"/>
              </a:ext>
            </a:extLst>
          </p:cNvPr>
          <p:cNvSpPr txBox="1"/>
          <p:nvPr/>
        </p:nvSpPr>
        <p:spPr>
          <a:xfrm>
            <a:off x="700547" y="3559612"/>
            <a:ext cx="7886701"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②</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のスコープの問題を解決するために </a:t>
            </a:r>
            <a:r>
              <a:rPr lang="en-US" altLang="ja-JP" sz="2000" dirty="0">
                <a:latin typeface="MigMix 1P" charset="-128"/>
                <a:ea typeface="MigMix 1P" charset="-128"/>
                <a:cs typeface="MigMix 1P" charset="-128"/>
              </a:rPr>
              <a:t>FluidExample1 </a:t>
            </a:r>
            <a:r>
              <a:rPr lang="ja-JP" altLang="en-US" sz="2000" dirty="0">
                <a:latin typeface="MigMix 1P" charset="-128"/>
                <a:ea typeface="MigMix 1P" charset="-128"/>
                <a:cs typeface="MigMix 1P" charset="-128"/>
              </a:rPr>
              <a:t>の最初の方に次のような </a:t>
            </a:r>
            <a:r>
              <a:rPr lang="en-US" altLang="ja-JP" sz="2000" dirty="0">
                <a:latin typeface="MigMix 1P" charset="-128"/>
                <a:ea typeface="MigMix 1P" charset="-128"/>
                <a:cs typeface="MigMix 1P" charset="-128"/>
              </a:rPr>
              <a:t>import </a:t>
            </a:r>
            <a:r>
              <a:rPr lang="ja-JP" altLang="en-US" sz="2000" dirty="0">
                <a:latin typeface="MigMix 1P" charset="-128"/>
                <a:ea typeface="MigMix 1P" charset="-128"/>
                <a:cs typeface="MigMix 1P" charset="-128"/>
              </a:rPr>
              <a:t>文を付け加える。</a:t>
            </a:r>
            <a:endParaRPr kumimoji="1" lang="ja-JP" altLang="en-US" sz="2000" dirty="0">
              <a:latin typeface="MigMix 1P" charset="-128"/>
              <a:ea typeface="MigMix 1P" charset="-128"/>
              <a:cs typeface="MigMix 1P" charset="-128"/>
            </a:endParaRPr>
          </a:p>
        </p:txBody>
      </p:sp>
      <p:cxnSp>
        <p:nvCxnSpPr>
          <p:cNvPr id="8" name="直線矢印コネクタ 7">
            <a:extLst>
              <a:ext uri="{FF2B5EF4-FFF2-40B4-BE49-F238E27FC236}">
                <a16:creationId xmlns:a16="http://schemas.microsoft.com/office/drawing/2014/main" id="{028FC487-92E2-47E4-8C35-9ACCCEFA034C}"/>
              </a:ext>
            </a:extLst>
          </p:cNvPr>
          <p:cNvCxnSpPr>
            <a:cxnSpLocks/>
            <a:stCxn id="10" idx="2"/>
          </p:cNvCxnSpPr>
          <p:nvPr/>
        </p:nvCxnSpPr>
        <p:spPr>
          <a:xfrm flipH="1">
            <a:off x="3746540" y="4267498"/>
            <a:ext cx="897358" cy="804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9BAFDF9-CC21-4616-A4D0-BDCF87136EFA}"/>
              </a:ext>
            </a:extLst>
          </p:cNvPr>
          <p:cNvSpPr txBox="1"/>
          <p:nvPr/>
        </p:nvSpPr>
        <p:spPr>
          <a:xfrm>
            <a:off x="720039" y="4279049"/>
            <a:ext cx="3558988" cy="400110"/>
          </a:xfrm>
          <a:prstGeom prst="rect">
            <a:avLst/>
          </a:prstGeom>
          <a:noFill/>
        </p:spPr>
        <p:txBody>
          <a:bodyPr wrap="non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の最初の部分</a:t>
            </a:r>
          </a:p>
        </p:txBody>
      </p:sp>
      <p:sp>
        <p:nvSpPr>
          <p:cNvPr id="15" name="テキスト ボックス 14">
            <a:extLst>
              <a:ext uri="{FF2B5EF4-FFF2-40B4-BE49-F238E27FC236}">
                <a16:creationId xmlns:a16="http://schemas.microsoft.com/office/drawing/2014/main" id="{6520554D-023C-4819-9A26-EC9014E7ED02}"/>
              </a:ext>
            </a:extLst>
          </p:cNvPr>
          <p:cNvSpPr txBox="1"/>
          <p:nvPr/>
        </p:nvSpPr>
        <p:spPr>
          <a:xfrm>
            <a:off x="631352" y="875550"/>
            <a:ext cx="6290310" cy="400110"/>
          </a:xfrm>
          <a:prstGeom prst="rect">
            <a:avLst/>
          </a:prstGeom>
          <a:noFill/>
        </p:spPr>
        <p:txBody>
          <a:bodyPr wrap="square" rtlCol="0">
            <a:spAutoFit/>
          </a:bodyPr>
          <a:lstStyle/>
          <a:p>
            <a:r>
              <a:rPr lang="en-US" altLang="ja-JP" sz="2000" b="1" dirty="0">
                <a:latin typeface="MigMix 1P" charset="-128"/>
                <a:ea typeface="MigMix 1P" charset="-128"/>
                <a:cs typeface="MigMix 1P" charset="-128"/>
              </a:rPr>
              <a:t>1. </a:t>
            </a:r>
            <a:r>
              <a:rPr lang="ja-JP" altLang="en-US" sz="2000" b="1" dirty="0">
                <a:latin typeface="MigMix 1P" charset="-128"/>
                <a:ea typeface="MigMix 1P" charset="-128"/>
                <a:cs typeface="MigMix 1P" charset="-128"/>
              </a:rPr>
              <a:t>メタンガスと空気の混合物を表す</a:t>
            </a:r>
            <a:r>
              <a:rPr lang="en-US" altLang="ja-JP" sz="2000" b="1" dirty="0">
                <a:latin typeface="MigMix 1P" charset="-128"/>
                <a:ea typeface="MigMix 1P" charset="-128"/>
                <a:cs typeface="MigMix 1P" charset="-128"/>
              </a:rPr>
              <a:t> </a:t>
            </a:r>
            <a:r>
              <a:rPr lang="en-US" altLang="ja-JP" sz="2000" b="1" dirty="0" err="1">
                <a:latin typeface="MigMix 1P" charset="-128"/>
                <a:ea typeface="MigMix 1P" charset="-128"/>
                <a:cs typeface="MigMix 1P" charset="-128"/>
              </a:rPr>
              <a:t>MyGas</a:t>
            </a:r>
            <a:r>
              <a:rPr lang="ja-JP" altLang="en-US" sz="2000" b="1" dirty="0">
                <a:latin typeface="MigMix 1P" charset="-128"/>
                <a:ea typeface="MigMix 1P" charset="-128"/>
                <a:cs typeface="MigMix 1P" charset="-128"/>
              </a:rPr>
              <a:t> を作る</a:t>
            </a:r>
            <a:endParaRPr kumimoji="1" lang="ja-JP" altLang="en-US" sz="2000" b="1" dirty="0">
              <a:latin typeface="MigMix 1P" charset="-128"/>
              <a:ea typeface="MigMix 1P" charset="-128"/>
              <a:cs typeface="MigMix 1P" charset="-128"/>
            </a:endParaRPr>
          </a:p>
        </p:txBody>
      </p:sp>
      <p:sp>
        <p:nvSpPr>
          <p:cNvPr id="16" name="テキスト ボックス 15">
            <a:extLst>
              <a:ext uri="{FF2B5EF4-FFF2-40B4-BE49-F238E27FC236}">
                <a16:creationId xmlns:a16="http://schemas.microsoft.com/office/drawing/2014/main" id="{335EDFA0-87C0-409D-A5D2-0D9FE586F5C4}"/>
              </a:ext>
            </a:extLst>
          </p:cNvPr>
          <p:cNvSpPr txBox="1"/>
          <p:nvPr/>
        </p:nvSpPr>
        <p:spPr>
          <a:xfrm>
            <a:off x="5007832" y="2209193"/>
            <a:ext cx="3166110" cy="707886"/>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名前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MyGas</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パス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正方形/長方形 12"/>
          <p:cNvSpPr/>
          <p:nvPr/>
        </p:nvSpPr>
        <p:spPr>
          <a:xfrm>
            <a:off x="1197023" y="2597237"/>
            <a:ext cx="3362451" cy="4653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3044613" y="3099167"/>
            <a:ext cx="708190" cy="245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30499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444E3-439F-48C4-A493-C73DF3DD5730}"/>
              </a:ext>
            </a:extLst>
          </p:cNvPr>
          <p:cNvSpPr>
            <a:spLocks noGrp="1"/>
          </p:cNvSpPr>
          <p:nvPr>
            <p:ph type="title"/>
          </p:nvPr>
        </p:nvSpPr>
        <p:spPr/>
        <p:txBody>
          <a:bodyPr/>
          <a:lstStyle/>
          <a:p>
            <a:r>
              <a:rPr lang="en-US" altLang="ja-JP" dirty="0"/>
              <a:t>GasMix1</a:t>
            </a:r>
            <a:endParaRPr kumimoji="1" lang="ja-JP" altLang="en-US" dirty="0"/>
          </a:p>
        </p:txBody>
      </p:sp>
      <p:sp>
        <p:nvSpPr>
          <p:cNvPr id="3" name="日付プレースホルダー 2">
            <a:extLst>
              <a:ext uri="{FF2B5EF4-FFF2-40B4-BE49-F238E27FC236}">
                <a16:creationId xmlns:a16="http://schemas.microsoft.com/office/drawing/2014/main" id="{9E022AAF-924A-4BE3-A250-E5E2FB56DCA1}"/>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2FE1558E-D266-4E3D-AE51-D56CD07166A8}"/>
              </a:ext>
            </a:extLst>
          </p:cNvPr>
          <p:cNvSpPr>
            <a:spLocks noGrp="1"/>
          </p:cNvSpPr>
          <p:nvPr>
            <p:ph type="sldNum" sz="quarter" idx="12"/>
          </p:nvPr>
        </p:nvSpPr>
        <p:spPr/>
        <p:txBody>
          <a:bodyPr/>
          <a:lstStyle/>
          <a:p>
            <a:fld id="{522546E2-FFC9-E74A-B833-4B01CD764E6B}" type="slidenum">
              <a:rPr lang="ja-JP" altLang="en-US" smtClean="0"/>
              <a:pPr/>
              <a:t>36</a:t>
            </a:fld>
            <a:endParaRPr lang="ja-JP" altLang="en-US"/>
          </a:p>
        </p:txBody>
      </p:sp>
      <p:sp>
        <p:nvSpPr>
          <p:cNvPr id="5" name="正方形/長方形 4">
            <a:extLst>
              <a:ext uri="{FF2B5EF4-FFF2-40B4-BE49-F238E27FC236}">
                <a16:creationId xmlns:a16="http://schemas.microsoft.com/office/drawing/2014/main" id="{F260118D-B223-4268-9B41-00866B49C42E}"/>
              </a:ext>
            </a:extLst>
          </p:cNvPr>
          <p:cNvSpPr/>
          <p:nvPr/>
        </p:nvSpPr>
        <p:spPr>
          <a:xfrm>
            <a:off x="360462" y="2151328"/>
            <a:ext cx="8420374" cy="1815882"/>
          </a:xfrm>
          <a:prstGeom prst="rect">
            <a:avLst/>
          </a:prstGeom>
          <a:ln>
            <a:solidFill>
              <a:schemeClr val="accent1"/>
            </a:solidFill>
          </a:ln>
        </p:spPr>
        <p:txBody>
          <a:bodyPr wrap="square">
            <a:spAutoFit/>
          </a:bodyPr>
          <a:lstStyle/>
          <a:p>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MyGas</a:t>
            </a:r>
            <a:r>
              <a:rPr lang="en-US" altLang="ja-JP" sz="1400" b="1" dirty="0">
                <a:solidFill>
                  <a:srgbClr val="000000"/>
                </a:solidFill>
                <a:latin typeface="Migu 1M" charset="-128"/>
                <a:ea typeface="Migu 1M" charset="-128"/>
                <a:cs typeface="Migu 1M" charset="-128"/>
              </a:rPr>
              <a:t> </a:t>
            </a:r>
            <a:r>
              <a:rPr lang="en-US" altLang="ja-JP" sz="1400" b="1" dirty="0">
                <a:solidFill>
                  <a:srgbClr val="107C02"/>
                </a:solidFill>
                <a:latin typeface="Migu 1M" charset="-128"/>
                <a:ea typeface="Migu 1M" charset="-128"/>
                <a:cs typeface="Migu 1M" charset="-128"/>
              </a:rPr>
              <a:t>"Nitrogen and Air"</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Common.</a:t>
            </a:r>
            <a:r>
              <a:rPr lang="en-US" altLang="ja-JP" sz="1400" dirty="0" err="1">
                <a:solidFill>
                  <a:srgbClr val="0000FF"/>
                </a:solidFill>
                <a:latin typeface="Migu 1M" charset="-128"/>
                <a:ea typeface="Migu 1M" charset="-128"/>
                <a:cs typeface="Migu 1M" charset="-128"/>
              </a:rPr>
              <a:t>MixtureGasNasa</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mediumName</a:t>
            </a:r>
            <a:r>
              <a:rPr lang="en-US" altLang="ja-JP" sz="1400"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a:t>
            </a:r>
            <a:r>
              <a:rPr lang="en-US" altLang="ja-JP" sz="1400" b="1" dirty="0" err="1">
                <a:solidFill>
                  <a:srgbClr val="107C02"/>
                </a:solidFill>
                <a:latin typeface="Migu 1M" charset="-128"/>
                <a:ea typeface="Migu 1M" charset="-128"/>
                <a:cs typeface="Migu 1M" charset="-128"/>
              </a:rPr>
              <a:t>MyGas</a:t>
            </a:r>
            <a:r>
              <a:rPr lang="en-US" altLang="ja-JP" sz="1400" b="1" dirty="0">
                <a:solidFill>
                  <a:srgbClr val="107C02"/>
                </a:solidFill>
                <a:latin typeface="Migu 1M" charset="-128"/>
                <a:ea typeface="Migu 1M" charset="-128"/>
                <a:cs typeface="Migu 1M" charset="-128"/>
              </a:rPr>
              <a:t>"</a:t>
            </a:r>
            <a:r>
              <a:rPr lang="en-US" altLang="ja-JP" sz="1400" b="1"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data = {</a:t>
            </a:r>
            <a:r>
              <a:rPr lang="en-US" altLang="ja-JP" sz="1400" b="1" dirty="0">
                <a:solidFill>
                  <a:srgbClr val="000000"/>
                </a:solidFill>
                <a:latin typeface="Migu 1M" charset="-128"/>
                <a:ea typeface="Migu 1M" charset="-128"/>
                <a:cs typeface="Migu 1M" charset="-128"/>
              </a:rPr>
              <a:t>Common.SingleGasesData.CH4</a:t>
            </a:r>
            <a:r>
              <a:rPr lang="en-US" altLang="ja-JP" sz="1400" dirty="0">
                <a:solidFill>
                  <a:srgbClr val="000000"/>
                </a:solidFill>
                <a:latin typeface="Migu 1M" charset="-128"/>
                <a:ea typeface="Migu 1M" charset="-128"/>
                <a:cs typeface="Migu 1M" charset="-128"/>
              </a:rPr>
              <a:t>, Common.SingleGasesData.N2, Common.SingleGasesData.O2},</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fluidConstants</a:t>
            </a:r>
            <a:r>
              <a:rPr lang="en-US" altLang="ja-JP" sz="1400" dirty="0">
                <a:solidFill>
                  <a:srgbClr val="000000"/>
                </a:solidFill>
                <a:latin typeface="Migu 1M" charset="-128"/>
                <a:ea typeface="Migu 1M" charset="-128"/>
                <a:cs typeface="Migu 1M" charset="-128"/>
              </a:rPr>
              <a:t> = {</a:t>
            </a:r>
            <a:r>
              <a:rPr lang="en-US" altLang="ja-JP" sz="1400" b="1" dirty="0">
                <a:solidFill>
                  <a:srgbClr val="000000"/>
                </a:solidFill>
                <a:latin typeface="Migu 1M" charset="-128"/>
                <a:ea typeface="Migu 1M" charset="-128"/>
                <a:cs typeface="Migu 1M" charset="-128"/>
              </a:rPr>
              <a:t>Common.FluidData.CH4</a:t>
            </a:r>
            <a:r>
              <a:rPr lang="en-US" altLang="ja-JP" sz="1400" dirty="0">
                <a:solidFill>
                  <a:srgbClr val="000000"/>
                </a:solidFill>
                <a:latin typeface="Migu 1M" charset="-128"/>
                <a:ea typeface="Migu 1M" charset="-128"/>
                <a:cs typeface="Migu 1M" charset="-128"/>
              </a:rPr>
              <a:t>, Common.FluidData.N2, Common.FluidData.O2},</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substanceNames</a:t>
            </a:r>
            <a:r>
              <a:rPr lang="en-US" altLang="ja-JP" sz="1400"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"Methane"</a:t>
            </a:r>
            <a:r>
              <a:rPr lang="en-US" altLang="ja-JP" sz="1400" b="1"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"Nitrogen"</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"Oxygen"</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mr-IN" altLang="ja-JP" sz="1400" b="1" dirty="0">
                <a:solidFill>
                  <a:srgbClr val="000000"/>
                </a:solidFill>
                <a:latin typeface="Migu 1M" charset="-128"/>
                <a:ea typeface="Migu 1M" charset="-128"/>
                <a:cs typeface="Migu 1M" charset="-128"/>
              </a:rPr>
              <a:t>reference_X = {</a:t>
            </a:r>
            <a:r>
              <a:rPr lang="mr-IN" altLang="ja-JP" sz="1400" b="1" dirty="0">
                <a:solidFill>
                  <a:srgbClr val="760078"/>
                </a:solidFill>
                <a:latin typeface="Migu 1M" charset="-128"/>
                <a:ea typeface="Migu 1M" charset="-128"/>
                <a:cs typeface="Migu 1M" charset="-128"/>
              </a:rPr>
              <a:t>0.5</a:t>
            </a:r>
            <a:r>
              <a:rPr lang="mr-IN" altLang="ja-JP" sz="1400" b="1" dirty="0">
                <a:solidFill>
                  <a:srgbClr val="000000"/>
                </a:solidFill>
                <a:latin typeface="Migu 1M" charset="-128"/>
                <a:ea typeface="Migu 1M" charset="-128"/>
                <a:cs typeface="Migu 1M" charset="-128"/>
              </a:rPr>
              <a:t>, </a:t>
            </a:r>
            <a:r>
              <a:rPr lang="mr-IN" altLang="ja-JP" sz="1400" b="1" dirty="0">
                <a:solidFill>
                  <a:srgbClr val="760078"/>
                </a:solidFill>
                <a:latin typeface="Migu 1M" charset="-128"/>
                <a:ea typeface="Migu 1M" charset="-128"/>
                <a:cs typeface="Migu 1M" charset="-128"/>
              </a:rPr>
              <a:t>0.4</a:t>
            </a:r>
            <a:r>
              <a:rPr lang="mr-IN" altLang="ja-JP" sz="1400" b="1" dirty="0">
                <a:solidFill>
                  <a:srgbClr val="000000"/>
                </a:solidFill>
                <a:latin typeface="Migu 1M" charset="-128"/>
                <a:ea typeface="Migu 1M" charset="-128"/>
                <a:cs typeface="Migu 1M" charset="-128"/>
              </a:rPr>
              <a:t>, </a:t>
            </a:r>
            <a:r>
              <a:rPr lang="mr-IN" altLang="ja-JP" sz="1400" b="1" dirty="0">
                <a:solidFill>
                  <a:srgbClr val="760078"/>
                </a:solidFill>
                <a:latin typeface="Migu 1M" charset="-128"/>
                <a:ea typeface="Migu 1M" charset="-128"/>
                <a:cs typeface="Migu 1M" charset="-128"/>
              </a:rPr>
              <a:t>0.1</a:t>
            </a:r>
            <a:r>
              <a:rPr lang="mr-IN" altLang="ja-JP" sz="1400" b="1" dirty="0">
                <a:solidFill>
                  <a:srgbClr val="000000"/>
                </a:solidFill>
                <a:latin typeface="Migu 1M" charset="-128"/>
                <a:ea typeface="Migu 1M" charset="-128"/>
                <a:cs typeface="Migu 1M" charset="-128"/>
              </a:rPr>
              <a: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b="1" dirty="0">
                <a:solidFill>
                  <a:srgbClr val="760002"/>
                </a:solidFill>
                <a:latin typeface="Migu 1M" charset="-128"/>
                <a:ea typeface="Migu 1M" charset="-128"/>
                <a:cs typeface="Migu 1M" charset="-128"/>
              </a:rPr>
              <a:t>end</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MyGas</a:t>
            </a:r>
            <a:r>
              <a:rPr lang="en-US" altLang="ja-JP" sz="1400" dirty="0">
                <a:solidFill>
                  <a:srgbClr val="000000"/>
                </a:solidFill>
                <a:latin typeface="Migu 1M" charset="-128"/>
                <a:ea typeface="Migu 1M" charset="-128"/>
                <a:cs typeface="Migu 1M" charset="-128"/>
              </a:rPr>
              <a:t>;</a:t>
            </a:r>
            <a:endParaRPr lang="ja-JP" altLang="en-US" sz="1400" dirty="0">
              <a:latin typeface="Migu 1M" charset="-128"/>
              <a:ea typeface="Migu 1M" charset="-128"/>
              <a:cs typeface="Migu 1M" charset="-128"/>
            </a:endParaRPr>
          </a:p>
        </p:txBody>
      </p:sp>
      <p:sp>
        <p:nvSpPr>
          <p:cNvPr id="6" name="テキスト ボックス 5">
            <a:extLst>
              <a:ext uri="{FF2B5EF4-FFF2-40B4-BE49-F238E27FC236}">
                <a16:creationId xmlns:a16="http://schemas.microsoft.com/office/drawing/2014/main" id="{C54EB2DD-E437-4A5D-927B-DCE181176073}"/>
              </a:ext>
            </a:extLst>
          </p:cNvPr>
          <p:cNvSpPr txBox="1"/>
          <p:nvPr/>
        </p:nvSpPr>
        <p:spPr>
          <a:xfrm>
            <a:off x="627299" y="870184"/>
            <a:ext cx="7886701"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③</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を次のように編集して、メタンガスと空気の混合ガスを表すように変更する。</a:t>
            </a:r>
            <a:endParaRPr kumimoji="1" lang="ja-JP" altLang="en-US" sz="2000" dirty="0">
              <a:latin typeface="MigMix 1P" charset="-128"/>
              <a:ea typeface="MigMix 1P" charset="-128"/>
              <a:cs typeface="MigMix 1P" charset="-128"/>
            </a:endParaRPr>
          </a:p>
        </p:txBody>
      </p:sp>
      <p:sp>
        <p:nvSpPr>
          <p:cNvPr id="7" name="テキスト ボックス 6">
            <a:extLst>
              <a:ext uri="{FF2B5EF4-FFF2-40B4-BE49-F238E27FC236}">
                <a16:creationId xmlns:a16="http://schemas.microsoft.com/office/drawing/2014/main" id="{0BA39F80-891E-4E79-846C-2FB1BF8F4411}"/>
              </a:ext>
            </a:extLst>
          </p:cNvPr>
          <p:cNvSpPr txBox="1"/>
          <p:nvPr/>
        </p:nvSpPr>
        <p:spPr>
          <a:xfrm>
            <a:off x="360462" y="1751218"/>
            <a:ext cx="7886701" cy="400110"/>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メタンガスと空気の混合気体</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cxnSp>
        <p:nvCxnSpPr>
          <p:cNvPr id="9" name="直線矢印コネクタ 8"/>
          <p:cNvCxnSpPr/>
          <p:nvPr/>
        </p:nvCxnSpPr>
        <p:spPr>
          <a:xfrm flipH="1" flipV="1">
            <a:off x="3594971" y="3491221"/>
            <a:ext cx="413358" cy="63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979843" y="4127326"/>
            <a:ext cx="318161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和が</a:t>
            </a:r>
            <a:r>
              <a:rPr kumimoji="1" lang="en-US" altLang="ja-JP" dirty="0">
                <a:solidFill>
                  <a:srgbClr val="0070C0"/>
                </a:solidFill>
                <a:latin typeface="MigMix 1P" charset="-128"/>
                <a:ea typeface="MigMix 1P" charset="-128"/>
                <a:cs typeface="MigMix 1P" charset="-128"/>
              </a:rPr>
              <a:t>1.0</a:t>
            </a:r>
            <a:r>
              <a:rPr kumimoji="1" lang="ja-JP" altLang="en-US" dirty="0">
                <a:solidFill>
                  <a:srgbClr val="0070C0"/>
                </a:solidFill>
                <a:latin typeface="MigMix 1P" charset="-128"/>
                <a:ea typeface="MigMix 1P" charset="-128"/>
                <a:cs typeface="MigMix 1P" charset="-128"/>
              </a:rPr>
              <a:t>になるようにする。</a:t>
            </a:r>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008018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37</a:t>
            </a:fld>
            <a:endParaRPr lang="ja-JP" altLang="en-US"/>
          </a:p>
        </p:txBody>
      </p:sp>
      <p:sp>
        <p:nvSpPr>
          <p:cNvPr id="21" name="正方形/長方形 20"/>
          <p:cNvSpPr/>
          <p:nvPr/>
        </p:nvSpPr>
        <p:spPr>
          <a:xfrm>
            <a:off x="631352" y="2366122"/>
            <a:ext cx="7885350" cy="3847207"/>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MassFractionsTwoPort1 </a:t>
            </a:r>
            <a:r>
              <a:rPr lang="en-US" altLang="ja-JP" sz="1400" dirty="0">
                <a:solidFill>
                  <a:srgbClr val="107C02"/>
                </a:solidFill>
                <a:latin typeface="Migu 1M" charset="-128"/>
                <a:ea typeface="Migu 1M" charset="-128"/>
                <a:cs typeface="Migu 1M" charset="-128"/>
              </a:rPr>
              <a:t>"Ideal two port sensor for mass fraction"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b="1" dirty="0" err="1">
                <a:latin typeface="Migu 1M" charset="-128"/>
                <a:ea typeface="Migu 1M" charset="-128"/>
                <a:cs typeface="Migu 1M" charset="-128"/>
              </a:rPr>
              <a:t>Modelica.Fluid.</a:t>
            </a:r>
            <a:r>
              <a:rPr lang="en-US" altLang="ja-JP" sz="1400" dirty="0" err="1">
                <a:solidFill>
                  <a:srgbClr val="000000"/>
                </a:solidFill>
                <a:latin typeface="Migu 1M" charset="-128"/>
                <a:ea typeface="Migu 1M" charset="-128"/>
                <a:cs typeface="Migu 1M" charset="-128"/>
              </a:rPr>
              <a:t>Sensors.BaseClasses.PartialFlowSensor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Modelica.Icons.RotationalSensor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Xi </a:t>
            </a:r>
            <a:r>
              <a:rPr lang="en-US" altLang="ja-JP" sz="1400" dirty="0">
                <a:solidFill>
                  <a:srgbClr val="107C02"/>
                </a:solidFill>
                <a:latin typeface="Migu 1M" charset="-128"/>
                <a:ea typeface="Migu 1M" charset="-128"/>
                <a:cs typeface="Migu 1M" charset="-128"/>
              </a:rPr>
              <a:t>"Mass fraction in port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String</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a:t>
            </a:r>
            <a:r>
              <a:rPr lang="en-US" altLang="ja-JP" sz="1400" dirty="0">
                <a:solidFill>
                  <a:srgbClr val="000000"/>
                </a:solidFill>
                <a:latin typeface="Migu 1M" charset="-128"/>
                <a:ea typeface="Migu 1M" charset="-128"/>
                <a:cs typeface="Migu 1M" charset="-128"/>
              </a:rPr>
              <a:t> = </a:t>
            </a:r>
            <a:r>
              <a:rPr lang="en-US" altLang="ja-JP" sz="1400" dirty="0">
                <a:solidFill>
                  <a:srgbClr val="107C02"/>
                </a:solidFill>
                <a:latin typeface="Migu 1M" charset="-128"/>
                <a:ea typeface="Migu 1M" charset="-128"/>
                <a:cs typeface="Migu 1M" charset="-128"/>
              </a:rPr>
              <a:t>"water"</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"Name of mass fraction"</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protected</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Integer</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ind</a:t>
            </a:r>
            <a:r>
              <a:rPr lang="en-US" altLang="ja-JP" sz="1400" dirty="0">
                <a:solidFill>
                  <a:srgbClr val="000000"/>
                </a:solidFill>
                <a:latin typeface="Migu 1M" charset="-128"/>
                <a:ea typeface="Migu 1M" charset="-128"/>
                <a:cs typeface="Migu 1M" charset="-128"/>
              </a:rPr>
              <a:t>(fixed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"Index of species in vector of independent mass fractions"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algorithm</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ind</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for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a:t>
            </a:r>
            <a:r>
              <a:rPr lang="en-US" altLang="ja-JP" sz="1400" dirty="0">
                <a:solidFill>
                  <a:srgbClr val="000000"/>
                </a:solidFill>
                <a:latin typeface="Migu 1M" charset="-128"/>
                <a:ea typeface="Migu 1M" charset="-128"/>
                <a:cs typeface="Migu 1M" charset="-128"/>
              </a:rPr>
              <a:t>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r>
              <a:rPr lang="en-US" altLang="ja-JP" sz="1400" b="1" dirty="0">
                <a:solidFill>
                  <a:srgbClr val="FF0000"/>
                </a:solidFill>
                <a:latin typeface="Migu 1M" charset="-128"/>
                <a:ea typeface="Migu 1M" charset="-128"/>
                <a:cs typeface="Migu 1M" charset="-128"/>
              </a:rPr>
              <a:t>Medium.nX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loop</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Modelica.Utilities.Strings.</a:t>
            </a:r>
            <a:r>
              <a:rPr lang="en-US" altLang="ja-JP" sz="1400" dirty="0" err="1">
                <a:solidFill>
                  <a:srgbClr val="0000FF"/>
                </a:solidFill>
                <a:latin typeface="Migu 1M" charset="-128"/>
                <a:ea typeface="Migu 1M" charset="-128"/>
                <a:cs typeface="Migu 1M" charset="-128"/>
              </a:rPr>
              <a:t>isEqual</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Medium.substanceNames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ind</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i</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ja-JP" altLang="en-US" sz="2000" b="1" dirty="0">
                <a:solidFill>
                  <a:srgbClr val="000000"/>
                </a:solidFill>
                <a:latin typeface="Migu 1M" charset="-128"/>
                <a:ea typeface="Migu 1M" charset="-128"/>
                <a:cs typeface="Migu 1M" charset="-128"/>
              </a:rPr>
              <a:t>以下略</a:t>
            </a:r>
            <a:endParaRPr lang="mr-IN" altLang="ja-JP" sz="2000" b="1" dirty="0">
              <a:solidFill>
                <a:srgbClr val="000000"/>
              </a:solidFill>
              <a:latin typeface="Migu 1M" charset="-128"/>
              <a:ea typeface="Migu 1M" charset="-128"/>
              <a:cs typeface="Migu 1M" charset="-128"/>
            </a:endParaRPr>
          </a:p>
        </p:txBody>
      </p:sp>
      <p:sp>
        <p:nvSpPr>
          <p:cNvPr id="22" name="テキスト ボックス 21"/>
          <p:cNvSpPr txBox="1"/>
          <p:nvPr/>
        </p:nvSpPr>
        <p:spPr>
          <a:xfrm>
            <a:off x="631352" y="1288556"/>
            <a:ext cx="7885350" cy="1015663"/>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Fluid.Sensors.MassFractionsTwoPort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質量分率センサ</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はバグがあるので、</a:t>
            </a:r>
            <a:r>
              <a:rPr lang="en-US" altLang="ja-JP" sz="2000" dirty="0">
                <a:latin typeface="MigMix 1P" charset="-128"/>
                <a:ea typeface="MigMix 1P" charset="-128"/>
                <a:cs typeface="MigMix 1P" charset="-128"/>
              </a:rPr>
              <a:t>FluidExample1</a:t>
            </a:r>
            <a:r>
              <a:rPr lang="ja-JP" altLang="en-US" sz="2000" dirty="0">
                <a:latin typeface="MigMix 1P" charset="-128"/>
                <a:ea typeface="MigMix 1P" charset="-128"/>
                <a:cs typeface="MigMix 1P" charset="-128"/>
              </a:rPr>
              <a:t>にコピーして </a:t>
            </a:r>
            <a:r>
              <a:rPr lang="en-US" altLang="ja-JP" sz="2000" dirty="0">
                <a:latin typeface="MigMix 1P" charset="-128"/>
                <a:ea typeface="MigMix 1P" charset="-128"/>
                <a:cs typeface="MigMix 1P" charset="-128"/>
              </a:rPr>
              <a:t>MassFractionsTwoPort1</a:t>
            </a:r>
            <a:r>
              <a:rPr lang="ja-JP" altLang="en-US" sz="2000" dirty="0">
                <a:latin typeface="MigMix 1P" charset="-128"/>
                <a:ea typeface="MigMix 1P" charset="-128"/>
                <a:cs typeface="MigMix 1P" charset="-128"/>
              </a:rPr>
              <a:t>を作成し、修正して使用する。</a:t>
            </a:r>
            <a:endParaRPr kumimoji="1" lang="ja-JP" altLang="en-US" sz="2000" dirty="0">
              <a:latin typeface="MigMix 1P" charset="-128"/>
              <a:ea typeface="MigMix 1P" charset="-128"/>
              <a:cs typeface="MigMix 1P" charset="-128"/>
            </a:endParaRPr>
          </a:p>
        </p:txBody>
      </p:sp>
      <p:sp>
        <p:nvSpPr>
          <p:cNvPr id="23" name="テキスト ボックス 22"/>
          <p:cNvSpPr txBox="1"/>
          <p:nvPr/>
        </p:nvSpPr>
        <p:spPr>
          <a:xfrm>
            <a:off x="2655794" y="4139117"/>
            <a:ext cx="5028377" cy="400110"/>
          </a:xfrm>
          <a:prstGeom prst="rect">
            <a:avLst/>
          </a:prstGeom>
          <a:noFill/>
        </p:spPr>
        <p:txBody>
          <a:bodyPr wrap="square" rtlCol="0">
            <a:spAutoFit/>
          </a:bodyPr>
          <a:lstStyle/>
          <a:p>
            <a:r>
              <a:rPr lang="en-US" altLang="ja-JP" sz="2000" b="1" dirty="0" err="1">
                <a:solidFill>
                  <a:srgbClr val="0070C0"/>
                </a:solidFill>
                <a:latin typeface="MigMix 1P" charset="-128"/>
                <a:ea typeface="MigMix 1P" charset="-128"/>
                <a:cs typeface="MigMix 1P" charset="-128"/>
              </a:rPr>
              <a:t>Medium.nC</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 </a:t>
            </a:r>
            <a:r>
              <a:rPr lang="en-US" altLang="ja-JP" sz="2000" b="1" dirty="0" err="1">
                <a:solidFill>
                  <a:srgbClr val="0070C0"/>
                </a:solidFill>
                <a:latin typeface="MigMix 1P" charset="-128"/>
                <a:ea typeface="MigMix 1P" charset="-128"/>
                <a:cs typeface="MigMix 1P" charset="-128"/>
              </a:rPr>
              <a:t>Medium.nX</a:t>
            </a:r>
            <a:r>
              <a:rPr lang="en-US" altLang="ja-JP" sz="2000" b="1"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に修正する。</a:t>
            </a:r>
            <a:endParaRPr kumimoji="1" lang="ja-JP" altLang="en-US" sz="2000" dirty="0">
              <a:solidFill>
                <a:srgbClr val="0070C0"/>
              </a:solidFill>
              <a:latin typeface="MigMix 1P" charset="-128"/>
              <a:ea typeface="MigMix 1P" charset="-128"/>
              <a:cs typeface="MigMix 1P" charset="-128"/>
            </a:endParaRPr>
          </a:p>
        </p:txBody>
      </p:sp>
      <p:cxnSp>
        <p:nvCxnSpPr>
          <p:cNvPr id="24" name="直線矢印コネクタ 23"/>
          <p:cNvCxnSpPr>
            <a:cxnSpLocks/>
          </p:cNvCxnSpPr>
          <p:nvPr/>
        </p:nvCxnSpPr>
        <p:spPr>
          <a:xfrm flipH="1">
            <a:off x="2390664" y="4526100"/>
            <a:ext cx="358632" cy="24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FFB907B-A77B-4314-A776-1CA762F086E5}"/>
              </a:ext>
            </a:extLst>
          </p:cNvPr>
          <p:cNvSpPr txBox="1"/>
          <p:nvPr/>
        </p:nvSpPr>
        <p:spPr>
          <a:xfrm>
            <a:off x="631352" y="875550"/>
            <a:ext cx="629031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２</a:t>
            </a:r>
            <a:r>
              <a:rPr lang="en-US" altLang="ja-JP" sz="2000" b="1" dirty="0">
                <a:latin typeface="MigMix 1P" charset="-128"/>
                <a:ea typeface="MigMix 1P" charset="-128"/>
                <a:cs typeface="MigMix 1P" charset="-128"/>
              </a:rPr>
              <a:t>. </a:t>
            </a:r>
            <a:r>
              <a:rPr lang="ja-JP" altLang="en-US" sz="2000" b="1" dirty="0">
                <a:latin typeface="MigMix 1P" charset="-128"/>
                <a:ea typeface="MigMix 1P" charset="-128"/>
                <a:cs typeface="MigMix 1P" charset="-128"/>
              </a:rPr>
              <a:t>質量分率センサの修正</a:t>
            </a:r>
            <a:endParaRPr kumimoji="1" lang="ja-JP" altLang="en-US" sz="2000" b="1" dirty="0">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30393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4BAE7C-5310-4AD5-8193-C1E083E64E78}"/>
              </a:ext>
            </a:extLst>
          </p:cNvPr>
          <p:cNvSpPr>
            <a:spLocks noGrp="1"/>
          </p:cNvSpPr>
          <p:nvPr>
            <p:ph type="title"/>
          </p:nvPr>
        </p:nvSpPr>
        <p:spPr/>
        <p:txBody>
          <a:bodyPr/>
          <a:lstStyle/>
          <a:p>
            <a:r>
              <a:rPr lang="en-US" altLang="ja-JP" dirty="0"/>
              <a:t>GasMix1</a:t>
            </a:r>
            <a:endParaRPr kumimoji="1" lang="ja-JP" altLang="en-US" dirty="0"/>
          </a:p>
        </p:txBody>
      </p:sp>
      <p:sp>
        <p:nvSpPr>
          <p:cNvPr id="3" name="日付プレースホルダー 2">
            <a:extLst>
              <a:ext uri="{FF2B5EF4-FFF2-40B4-BE49-F238E27FC236}">
                <a16:creationId xmlns:a16="http://schemas.microsoft.com/office/drawing/2014/main" id="{088F1CD0-FBEA-4443-850C-FE3DDFFC2D57}"/>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BC2E4B8F-CC3F-4068-9F35-F2F603C2A356}"/>
              </a:ext>
            </a:extLst>
          </p:cNvPr>
          <p:cNvSpPr>
            <a:spLocks noGrp="1"/>
          </p:cNvSpPr>
          <p:nvPr>
            <p:ph type="sldNum" sz="quarter" idx="12"/>
          </p:nvPr>
        </p:nvSpPr>
        <p:spPr/>
        <p:txBody>
          <a:bodyPr/>
          <a:lstStyle/>
          <a:p>
            <a:fld id="{522546E2-FFC9-E74A-B833-4B01CD764E6B}" type="slidenum">
              <a:rPr lang="ja-JP" altLang="en-US" smtClean="0"/>
              <a:pPr/>
              <a:t>38</a:t>
            </a:fld>
            <a:endParaRPr lang="ja-JP" altLang="en-US"/>
          </a:p>
        </p:txBody>
      </p:sp>
      <p:pic>
        <p:nvPicPr>
          <p:cNvPr id="5" name="図 4">
            <a:extLst>
              <a:ext uri="{FF2B5EF4-FFF2-40B4-BE49-F238E27FC236}">
                <a16:creationId xmlns:a16="http://schemas.microsoft.com/office/drawing/2014/main" id="{6B358A8B-7168-41C1-8089-2DA2C593018B}"/>
              </a:ext>
            </a:extLst>
          </p:cNvPr>
          <p:cNvPicPr>
            <a:picLocks noChangeAspect="1"/>
          </p:cNvPicPr>
          <p:nvPr/>
        </p:nvPicPr>
        <p:blipFill>
          <a:blip r:embed="rId2"/>
          <a:stretch>
            <a:fillRect/>
          </a:stretch>
        </p:blipFill>
        <p:spPr>
          <a:xfrm>
            <a:off x="1597246" y="1469985"/>
            <a:ext cx="6373964" cy="3831220"/>
          </a:xfrm>
          <a:prstGeom prst="rect">
            <a:avLst/>
          </a:prstGeom>
        </p:spPr>
      </p:pic>
      <p:sp>
        <p:nvSpPr>
          <p:cNvPr id="6" name="テキスト ボックス 5">
            <a:extLst>
              <a:ext uri="{FF2B5EF4-FFF2-40B4-BE49-F238E27FC236}">
                <a16:creationId xmlns:a16="http://schemas.microsoft.com/office/drawing/2014/main" id="{6F04D742-C5BE-4631-B104-C22265893971}"/>
              </a:ext>
            </a:extLst>
          </p:cNvPr>
          <p:cNvSpPr txBox="1"/>
          <p:nvPr/>
        </p:nvSpPr>
        <p:spPr>
          <a:xfrm>
            <a:off x="631352" y="875550"/>
            <a:ext cx="629031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３</a:t>
            </a:r>
            <a:r>
              <a:rPr lang="en-US" altLang="ja-JP" sz="2000" b="1" dirty="0">
                <a:latin typeface="MigMix 1P" charset="-128"/>
                <a:ea typeface="MigMix 1P" charset="-128"/>
                <a:cs typeface="MigMix 1P" charset="-128"/>
              </a:rPr>
              <a:t>. </a:t>
            </a:r>
            <a:r>
              <a:rPr lang="ja-JP" altLang="en-US" sz="2000" b="1" dirty="0">
                <a:latin typeface="MigMix 1P" charset="-128"/>
                <a:ea typeface="MigMix 1P" charset="-128"/>
                <a:cs typeface="MigMix 1P" charset="-128"/>
              </a:rPr>
              <a:t>システムモデルの作成</a:t>
            </a:r>
            <a:endParaRPr kumimoji="1" lang="ja-JP" altLang="en-US" sz="2000" b="1" dirty="0">
              <a:latin typeface="MigMix 1P" charset="-128"/>
              <a:ea typeface="MigMix 1P" charset="-128"/>
              <a:cs typeface="MigMix 1P" charset="-128"/>
            </a:endParaRPr>
          </a:p>
        </p:txBody>
      </p:sp>
      <p:sp>
        <p:nvSpPr>
          <p:cNvPr id="7" name="テキスト ボックス 6">
            <a:extLst>
              <a:ext uri="{FF2B5EF4-FFF2-40B4-BE49-F238E27FC236}">
                <a16:creationId xmlns:a16="http://schemas.microsoft.com/office/drawing/2014/main" id="{D3A06341-FF1C-47FD-9D15-0CA279244CD0}"/>
              </a:ext>
            </a:extLst>
          </p:cNvPr>
          <p:cNvSpPr txBox="1"/>
          <p:nvPr/>
        </p:nvSpPr>
        <p:spPr>
          <a:xfrm>
            <a:off x="627299" y="1173759"/>
            <a:ext cx="7886701"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WaterMix</a:t>
            </a:r>
            <a:r>
              <a:rPr lang="ja-JP" altLang="en-US" sz="2000" dirty="0">
                <a:latin typeface="MigMix 1P" charset="-128"/>
                <a:ea typeface="MigMix 1P" charset="-128"/>
                <a:cs typeface="MigMix 1P" charset="-128"/>
              </a:rPr>
              <a:t>を複製して、</a:t>
            </a:r>
            <a:r>
              <a:rPr lang="en-US" altLang="ja-JP" sz="2000" dirty="0">
                <a:latin typeface="MigMix 1P" charset="-128"/>
                <a:ea typeface="MigMix 1P" charset="-128"/>
                <a:cs typeface="MigMix 1P" charset="-128"/>
              </a:rPr>
              <a:t>GasMix1</a:t>
            </a:r>
            <a:r>
              <a:rPr lang="ja-JP" altLang="en-US" sz="2000" dirty="0">
                <a:latin typeface="MigMix 1P" charset="-128"/>
                <a:ea typeface="MigMix 1P" charset="-128"/>
                <a:cs typeface="MigMix 1P" charset="-128"/>
              </a:rPr>
              <a:t>という名前のモデルを作る。</a:t>
            </a:r>
            <a:endParaRPr kumimoji="1" lang="ja-JP" altLang="en-US" sz="2000" dirty="0">
              <a:latin typeface="MigMix 1P" charset="-128"/>
              <a:ea typeface="MigMix 1P" charset="-128"/>
              <a:cs typeface="MigMix 1P" charset="-128"/>
            </a:endParaRPr>
          </a:p>
        </p:txBody>
      </p:sp>
      <p:sp>
        <p:nvSpPr>
          <p:cNvPr id="9" name="テキスト ボックス 8">
            <a:extLst>
              <a:ext uri="{FF2B5EF4-FFF2-40B4-BE49-F238E27FC236}">
                <a16:creationId xmlns:a16="http://schemas.microsoft.com/office/drawing/2014/main" id="{7FC985A5-7157-44D2-91B6-C66989A4BC32}"/>
              </a:ext>
            </a:extLst>
          </p:cNvPr>
          <p:cNvSpPr txBox="1"/>
          <p:nvPr/>
        </p:nvSpPr>
        <p:spPr>
          <a:xfrm>
            <a:off x="631352" y="1687025"/>
            <a:ext cx="5646275"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②</a:t>
            </a:r>
            <a:r>
              <a:rPr lang="en-US" altLang="ja-JP" sz="2000" dirty="0">
                <a:latin typeface="MigMix 1P" charset="-128"/>
                <a:ea typeface="MigMix 1P" charset="-128"/>
                <a:cs typeface="MigMix 1P" charset="-128"/>
              </a:rPr>
              <a:t> temperature </a:t>
            </a:r>
            <a:r>
              <a:rPr lang="ja-JP" altLang="en-US" sz="2000" dirty="0" err="1">
                <a:latin typeface="MigMix 1P" charset="-128"/>
                <a:ea typeface="MigMix 1P" charset="-128"/>
                <a:cs typeface="MigMix 1P" charset="-128"/>
              </a:rPr>
              <a:t>を削</a:t>
            </a:r>
            <a:r>
              <a:rPr lang="ja-JP" altLang="en-US" sz="2000" dirty="0">
                <a:latin typeface="MigMix 1P" charset="-128"/>
                <a:ea typeface="MigMix 1P" charset="-128"/>
                <a:cs typeface="MigMix 1P" charset="-128"/>
              </a:rPr>
              <a:t>除し、代わりに </a:t>
            </a:r>
            <a:r>
              <a:rPr lang="en-US" altLang="ja-JP" sz="2000" dirty="0">
                <a:latin typeface="MigMix 1P" charset="-128"/>
                <a:ea typeface="MigMix 1P" charset="-128"/>
                <a:cs typeface="MigMix 1P" charset="-128"/>
              </a:rPr>
              <a:t>MassFractionTwoPort1 </a:t>
            </a:r>
            <a:r>
              <a:rPr lang="ja-JP" altLang="en-US" sz="2000" dirty="0">
                <a:latin typeface="MigMix 1P" charset="-128"/>
                <a:ea typeface="MigMix 1P" charset="-128"/>
                <a:cs typeface="MigMix 1P" charset="-128"/>
              </a:rPr>
              <a:t>を配置して接続する。</a:t>
            </a:r>
            <a:endParaRPr kumimoji="1" lang="ja-JP" altLang="en-US" sz="2000" dirty="0">
              <a:latin typeface="MigMix 1P" charset="-128"/>
              <a:ea typeface="MigMix 1P" charset="-128"/>
              <a:cs typeface="MigMix 1P" charset="-128"/>
            </a:endParaRPr>
          </a:p>
        </p:txBody>
      </p:sp>
      <p:cxnSp>
        <p:nvCxnSpPr>
          <p:cNvPr id="11" name="直線矢印コネクタ 10">
            <a:extLst>
              <a:ext uri="{FF2B5EF4-FFF2-40B4-BE49-F238E27FC236}">
                <a16:creationId xmlns:a16="http://schemas.microsoft.com/office/drawing/2014/main" id="{B9E216C3-1D52-4595-9FE4-98C11A14980A}"/>
              </a:ext>
            </a:extLst>
          </p:cNvPr>
          <p:cNvCxnSpPr/>
          <p:nvPr/>
        </p:nvCxnSpPr>
        <p:spPr>
          <a:xfrm>
            <a:off x="5162309" y="2394911"/>
            <a:ext cx="891250" cy="990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EBC669E-82D6-486D-A8DC-1DDC05A5E5E2}"/>
              </a:ext>
            </a:extLst>
          </p:cNvPr>
          <p:cNvSpPr txBox="1"/>
          <p:nvPr/>
        </p:nvSpPr>
        <p:spPr>
          <a:xfrm>
            <a:off x="552063" y="5292539"/>
            <a:ext cx="5646275"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③ </a:t>
            </a:r>
            <a:r>
              <a:rPr lang="en-US" altLang="ja-JP" sz="2000" dirty="0">
                <a:latin typeface="MigMix 1P" charset="-128"/>
                <a:ea typeface="MigMix 1P" charset="-128"/>
                <a:cs typeface="MigMix 1P" charset="-128"/>
              </a:rPr>
              <a:t>Methane</a:t>
            </a:r>
            <a:r>
              <a:rPr lang="ja-JP" altLang="en-US" sz="2000" dirty="0">
                <a:latin typeface="MigMix 1P" charset="-128"/>
                <a:ea typeface="MigMix 1P" charset="-128"/>
                <a:cs typeface="MigMix 1P" charset="-128"/>
              </a:rPr>
              <a:t>と</a:t>
            </a:r>
            <a:r>
              <a:rPr lang="en-US" altLang="ja-JP" sz="2000" dirty="0">
                <a:latin typeface="MigMix 1P" charset="-128"/>
                <a:ea typeface="MigMix 1P" charset="-128"/>
                <a:cs typeface="MigMix 1P" charset="-128"/>
              </a:rPr>
              <a:t>Air</a:t>
            </a:r>
            <a:r>
              <a:rPr lang="ja-JP" altLang="en-US" sz="2000" dirty="0">
                <a:latin typeface="MigMix 1P" charset="-128"/>
                <a:ea typeface="MigMix 1P" charset="-128"/>
                <a:cs typeface="MigMix 1P" charset="-128"/>
              </a:rPr>
              <a:t>にリネームする。</a:t>
            </a:r>
            <a:endParaRPr kumimoji="1" lang="ja-JP" altLang="en-US" sz="2000" dirty="0">
              <a:latin typeface="MigMix 1P" charset="-128"/>
              <a:ea typeface="MigMix 1P" charset="-128"/>
              <a:cs typeface="MigMix 1P" charset="-128"/>
            </a:endParaRPr>
          </a:p>
        </p:txBody>
      </p:sp>
      <p:cxnSp>
        <p:nvCxnSpPr>
          <p:cNvPr id="14" name="直線矢印コネクタ 13">
            <a:extLst>
              <a:ext uri="{FF2B5EF4-FFF2-40B4-BE49-F238E27FC236}">
                <a16:creationId xmlns:a16="http://schemas.microsoft.com/office/drawing/2014/main" id="{FD402747-34D6-4A8D-90A6-2F3A0839CA21}"/>
              </a:ext>
            </a:extLst>
          </p:cNvPr>
          <p:cNvCxnSpPr/>
          <p:nvPr/>
        </p:nvCxnSpPr>
        <p:spPr>
          <a:xfrm flipV="1">
            <a:off x="1435261" y="3507129"/>
            <a:ext cx="1122744" cy="1632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EEF843F-7FCC-4FAA-923D-AF8FA130EF1E}"/>
              </a:ext>
            </a:extLst>
          </p:cNvPr>
          <p:cNvCxnSpPr/>
          <p:nvPr/>
        </p:nvCxnSpPr>
        <p:spPr>
          <a:xfrm flipV="1">
            <a:off x="1435261" y="4680912"/>
            <a:ext cx="1122744" cy="458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0" name="正方形/長方形 9"/>
          <p:cNvSpPr/>
          <p:nvPr/>
        </p:nvSpPr>
        <p:spPr>
          <a:xfrm>
            <a:off x="5908697" y="169280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(1)</a:t>
            </a:r>
            <a:endParaRPr lang="ja-JP" altLang="en-US" dirty="0">
              <a:solidFill>
                <a:srgbClr val="0070C0"/>
              </a:solidFill>
              <a:latin typeface="Migu 1M" charset="-128"/>
              <a:ea typeface="Migu 1M" charset="-128"/>
              <a:cs typeface="Migu 1M" charset="-128"/>
            </a:endParaRPr>
          </a:p>
        </p:txBody>
      </p:sp>
      <p:sp>
        <p:nvSpPr>
          <p:cNvPr id="13" name="正方形/長方形 12"/>
          <p:cNvSpPr/>
          <p:nvPr/>
        </p:nvSpPr>
        <p:spPr>
          <a:xfrm>
            <a:off x="2420592" y="2501421"/>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(2)</a:t>
            </a:r>
            <a:endParaRPr lang="ja-JP" altLang="en-US" dirty="0">
              <a:solidFill>
                <a:srgbClr val="0070C0"/>
              </a:solidFill>
              <a:latin typeface="Migu 1M" charset="-128"/>
              <a:ea typeface="Migu 1M" charset="-128"/>
              <a:cs typeface="Migu 1M" charset="-128"/>
            </a:endParaRPr>
          </a:p>
        </p:txBody>
      </p:sp>
      <p:sp>
        <p:nvSpPr>
          <p:cNvPr id="15" name="正方形/長方形 14"/>
          <p:cNvSpPr/>
          <p:nvPr/>
        </p:nvSpPr>
        <p:spPr>
          <a:xfrm>
            <a:off x="2498035" y="401721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(3)</a:t>
            </a:r>
            <a:endParaRPr lang="ja-JP" altLang="en-US" dirty="0">
              <a:solidFill>
                <a:srgbClr val="0070C0"/>
              </a:solidFill>
              <a:latin typeface="Migu 1M" charset="-128"/>
              <a:ea typeface="Migu 1M" charset="-128"/>
              <a:cs typeface="Migu 1M" charset="-128"/>
            </a:endParaRPr>
          </a:p>
        </p:txBody>
      </p:sp>
      <p:sp>
        <p:nvSpPr>
          <p:cNvPr id="17" name="正方形/長方形 16"/>
          <p:cNvSpPr/>
          <p:nvPr/>
        </p:nvSpPr>
        <p:spPr>
          <a:xfrm>
            <a:off x="3791450" y="2642421"/>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(4)</a:t>
            </a:r>
            <a:endParaRPr lang="ja-JP" altLang="en-US" dirty="0">
              <a:solidFill>
                <a:srgbClr val="0070C0"/>
              </a:solidFill>
              <a:latin typeface="Migu 1M" charset="-128"/>
              <a:ea typeface="Migu 1M" charset="-128"/>
              <a:cs typeface="Migu 1M" charset="-128"/>
            </a:endParaRPr>
          </a:p>
        </p:txBody>
      </p:sp>
      <p:sp>
        <p:nvSpPr>
          <p:cNvPr id="18" name="正方形/長方形 17"/>
          <p:cNvSpPr/>
          <p:nvPr/>
        </p:nvSpPr>
        <p:spPr>
          <a:xfrm>
            <a:off x="3769073" y="4173288"/>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(5)</a:t>
            </a:r>
            <a:endParaRPr lang="ja-JP" altLang="en-US" dirty="0">
              <a:solidFill>
                <a:srgbClr val="0070C0"/>
              </a:solidFill>
              <a:latin typeface="Migu 1M" charset="-128"/>
              <a:ea typeface="Migu 1M" charset="-128"/>
              <a:cs typeface="Migu 1M" charset="-128"/>
            </a:endParaRPr>
          </a:p>
        </p:txBody>
      </p:sp>
      <p:sp>
        <p:nvSpPr>
          <p:cNvPr id="19" name="正方形/長方形 18"/>
          <p:cNvSpPr/>
          <p:nvPr/>
        </p:nvSpPr>
        <p:spPr>
          <a:xfrm>
            <a:off x="4815859" y="3312489"/>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(6)</a:t>
            </a:r>
            <a:endParaRPr lang="ja-JP" altLang="en-US" dirty="0">
              <a:solidFill>
                <a:srgbClr val="0070C0"/>
              </a:solidFill>
              <a:latin typeface="Migu 1M" charset="-128"/>
              <a:ea typeface="Migu 1M" charset="-128"/>
              <a:cs typeface="Migu 1M" charset="-128"/>
            </a:endParaRPr>
          </a:p>
        </p:txBody>
      </p:sp>
      <p:sp>
        <p:nvSpPr>
          <p:cNvPr id="20" name="正方形/長方形 19"/>
          <p:cNvSpPr/>
          <p:nvPr/>
        </p:nvSpPr>
        <p:spPr>
          <a:xfrm>
            <a:off x="6753995" y="3016263"/>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(7)</a:t>
            </a:r>
            <a:endParaRPr lang="ja-JP" altLang="en-US" dirty="0">
              <a:solidFill>
                <a:srgbClr val="0070C0"/>
              </a:solidFill>
              <a:latin typeface="Migu 1M" charset="-128"/>
              <a:ea typeface="Migu 1M" charset="-128"/>
              <a:cs typeface="Migu 1M" charset="-128"/>
            </a:endParaRPr>
          </a:p>
        </p:txBody>
      </p:sp>
      <p:sp>
        <p:nvSpPr>
          <p:cNvPr id="21" name="正方形/長方形 20"/>
          <p:cNvSpPr/>
          <p:nvPr/>
        </p:nvSpPr>
        <p:spPr>
          <a:xfrm>
            <a:off x="1169803" y="240457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(8)</a:t>
            </a:r>
            <a:endParaRPr lang="ja-JP" altLang="en-US" dirty="0">
              <a:solidFill>
                <a:srgbClr val="0070C0"/>
              </a:solidFill>
              <a:latin typeface="Migu 1M" charset="-128"/>
              <a:ea typeface="Migu 1M" charset="-128"/>
              <a:cs typeface="Migu 1M" charset="-128"/>
            </a:endParaRPr>
          </a:p>
        </p:txBody>
      </p:sp>
      <p:sp>
        <p:nvSpPr>
          <p:cNvPr id="22" name="正方形/長方形 21"/>
          <p:cNvSpPr/>
          <p:nvPr/>
        </p:nvSpPr>
        <p:spPr>
          <a:xfrm>
            <a:off x="6040142" y="3056178"/>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(9)</a:t>
            </a:r>
            <a:endParaRPr lang="ja-JP" altLang="en-US" dirty="0">
              <a:solidFill>
                <a:srgbClr val="0070C0"/>
              </a:solidFill>
              <a:latin typeface="Migu 1M" charset="-128"/>
              <a:ea typeface="Migu 1M" charset="-128"/>
              <a:cs typeface="Migu 1M" charset="-128"/>
            </a:endParaRPr>
          </a:p>
        </p:txBody>
      </p:sp>
    </p:spTree>
    <p:extLst>
      <p:ext uri="{BB962C8B-B14F-4D97-AF65-F5344CB8AC3E}">
        <p14:creationId xmlns:p14="http://schemas.microsoft.com/office/powerpoint/2010/main" val="4000659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60001"/>
            <a:ext cx="7883999" cy="503999"/>
          </a:xfrm>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39</a:t>
            </a:fld>
            <a:endParaRPr lang="ja-JP" altLang="en-US" dirty="0"/>
          </a:p>
        </p:txBody>
      </p:sp>
      <p:sp>
        <p:nvSpPr>
          <p:cNvPr id="10" name="Rectangle 1"/>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11" name="Rectangle 1"/>
          <p:cNvSpPr>
            <a:spLocks noChangeArrowheads="1"/>
          </p:cNvSpPr>
          <p:nvPr/>
        </p:nvSpPr>
        <p:spPr bwMode="auto">
          <a:xfrm>
            <a:off x="0" y="107158"/>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12" name="正方形/長方形 11"/>
          <p:cNvSpPr/>
          <p:nvPr/>
        </p:nvSpPr>
        <p:spPr>
          <a:xfrm>
            <a:off x="174907" y="1939186"/>
            <a:ext cx="8794185" cy="4185761"/>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  model</a:t>
            </a:r>
            <a:r>
              <a:rPr lang="en-US" altLang="ja-JP" sz="1400" dirty="0">
                <a:solidFill>
                  <a:srgbClr val="000000"/>
                </a:solidFill>
                <a:latin typeface="Migu 1M" charset="-128"/>
                <a:ea typeface="Migu 1M" charset="-128"/>
                <a:cs typeface="Migu 1M" charset="-128"/>
              </a:rPr>
              <a:t> GasMix1</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Medium = </a:t>
            </a:r>
            <a:r>
              <a:rPr lang="en-US" altLang="ja-JP" sz="1400" b="1" dirty="0" err="1">
                <a:solidFill>
                  <a:srgbClr val="000000"/>
                </a:solidFill>
                <a:latin typeface="Migu 1M" charset="-128"/>
                <a:ea typeface="Migu 1M" charset="-128"/>
                <a:cs typeface="Migu 1M" charset="-128"/>
              </a:rPr>
              <a:t>MyGas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Methane</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b="1" dirty="0">
                <a:solidFill>
                  <a:srgbClr val="000000"/>
                </a:solidFill>
                <a:latin typeface="Migu 1M" charset="-128"/>
                <a:ea typeface="Migu 1M" charset="-128"/>
                <a:cs typeface="Migu 1M" charset="-128"/>
              </a:rPr>
              <a:t>, X = {</a:t>
            </a:r>
            <a:r>
              <a:rPr lang="en-US" altLang="ja-JP" sz="1400" b="1" dirty="0">
                <a:solidFill>
                  <a:srgbClr val="760078"/>
                </a:solidFill>
                <a:latin typeface="Migu 1M" charset="-128"/>
                <a:ea typeface="Migu 1M" charset="-128"/>
                <a:cs typeface="Migu 1M" charset="-128"/>
              </a:rPr>
              <a:t>1.0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Air</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X =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0.8</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0.2</a:t>
            </a:r>
            <a:r>
              <a:rPr lang="en-US" altLang="ja-JP" sz="1400" b="1" dirty="0">
                <a:solidFill>
                  <a:srgbClr val="000000"/>
                </a:solidFill>
                <a:latin typeface="Migu 1M" charset="-128"/>
                <a:ea typeface="Migu 1M" charset="-128"/>
                <a:cs typeface="Migu 1M" charset="-128"/>
              </a:rPr>
              <a:t>}, T = </a:t>
            </a:r>
            <a:r>
              <a:rPr lang="en-US" altLang="ja-JP" sz="1400" b="1" dirty="0">
                <a:solidFill>
                  <a:srgbClr val="760078"/>
                </a:solidFill>
                <a:latin typeface="Migu 1M" charset="-128"/>
                <a:ea typeface="Migu 1M" charset="-128"/>
                <a:cs typeface="Migu 1M" charset="-128"/>
              </a:rPr>
              <a:t>293.15</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m_flow</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2.0e-4</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height = </a:t>
            </a:r>
            <a:r>
              <a:rPr lang="en-US" altLang="ja-JP" sz="1400" b="1" dirty="0">
                <a:solidFill>
                  <a:srgbClr val="760078"/>
                </a:solidFill>
                <a:latin typeface="Migu 1M" charset="-128"/>
                <a:ea typeface="Migu 1M" charset="-128"/>
                <a:cs typeface="Migu 1M" charset="-128"/>
              </a:rPr>
              <a:t>1.95e-3</a:t>
            </a:r>
            <a:r>
              <a:rPr lang="en-US" altLang="ja-JP" sz="1400" b="1" dirty="0">
                <a:solidFill>
                  <a:srgbClr val="000000"/>
                </a:solidFill>
                <a:latin typeface="Migu 1M" charset="-128"/>
                <a:ea typeface="Migu 1M" charset="-128"/>
                <a:cs typeface="Migu 1M" charset="-128"/>
              </a:rPr>
              <a:t>, offset = </a:t>
            </a:r>
            <a:r>
              <a:rPr lang="en-US" altLang="ja-JP" sz="1400" b="1" dirty="0">
                <a:solidFill>
                  <a:srgbClr val="760078"/>
                </a:solidFill>
                <a:latin typeface="Migu 1M" charset="-128"/>
                <a:ea typeface="Migu 1M" charset="-128"/>
                <a:cs typeface="Migu 1M" charset="-128"/>
              </a:rPr>
              <a:t>5.0e-5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FluidExample3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MassFractionsTwoPort1 </a:t>
            </a:r>
            <a:r>
              <a:rPr lang="en-US" altLang="ja-JP" sz="1400" dirty="0" err="1">
                <a:solidFill>
                  <a:srgbClr val="0000FF"/>
                </a:solidFill>
                <a:latin typeface="Migu 1M" charset="-128"/>
                <a:ea typeface="Migu 1M" charset="-128"/>
                <a:cs typeface="Migu 1M" charset="-128"/>
              </a:rPr>
              <a:t>massFraction</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substanceName</a:t>
            </a:r>
            <a:r>
              <a:rPr lang="en-US" altLang="ja-JP" sz="1400" b="1"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Medium.substanceNames</a:t>
            </a:r>
            <a:r>
              <a:rPr lang="en-US" altLang="ja-JP" sz="1400" b="1" dirty="0">
                <a:solidFill>
                  <a:srgbClr val="000000"/>
                </a:solidFill>
                <a:latin typeface="Migu 1M" charset="-128"/>
                <a:ea typeface="Migu 1M" charset="-128"/>
                <a:cs typeface="Migu 1M" charset="-128"/>
              </a:rPr>
              <a:t>[</a:t>
            </a:r>
            <a:r>
              <a:rPr lang="en-US" altLang="ja-JP" sz="1400" b="1" dirty="0">
                <a:solidFill>
                  <a:srgbClr val="760078"/>
                </a:solidFill>
                <a:latin typeface="Migu 1M" charset="-128"/>
                <a:ea typeface="Migu 1M" charset="-128"/>
                <a:cs typeface="Migu 1M" charset="-128"/>
              </a:rPr>
              <a:t>1</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4" name="テキスト ボックス 13"/>
          <p:cNvSpPr txBox="1"/>
          <p:nvPr/>
        </p:nvSpPr>
        <p:spPr>
          <a:xfrm>
            <a:off x="628650" y="872189"/>
            <a:ext cx="4383188"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④</a:t>
            </a:r>
            <a:r>
              <a:rPr lang="en-US" altLang="ja-JP" sz="2000" dirty="0">
                <a:latin typeface="MigMix 1P" charset="-128"/>
                <a:ea typeface="MigMix 1P" charset="-128"/>
                <a:cs typeface="MigMix 1P" charset="-128"/>
              </a:rPr>
              <a:t> GasMix1</a:t>
            </a:r>
            <a:r>
              <a:rPr lang="ja-JP" altLang="en-US" sz="2000" dirty="0">
                <a:latin typeface="MigMix 1P" charset="-128"/>
                <a:ea typeface="MigMix 1P" charset="-128"/>
                <a:cs typeface="MigMix 1P" charset="-128"/>
              </a:rPr>
              <a:t>のコードを編集する。</a:t>
            </a:r>
            <a:endParaRPr kumimoji="1" lang="ja-JP" altLang="en-US" sz="2000" dirty="0">
              <a:latin typeface="MigMix 1P" charset="-128"/>
              <a:ea typeface="MigMix 1P" charset="-128"/>
              <a:cs typeface="MigMix 1P" charset="-128"/>
            </a:endParaRPr>
          </a:p>
        </p:txBody>
      </p:sp>
      <p:sp>
        <p:nvSpPr>
          <p:cNvPr id="15" name="テキスト ボックス 14"/>
          <p:cNvSpPr txBox="1"/>
          <p:nvPr/>
        </p:nvSpPr>
        <p:spPr>
          <a:xfrm>
            <a:off x="2930234" y="1573686"/>
            <a:ext cx="5855125"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メタン側は、成分がメタンだけとなるように設定する。</a:t>
            </a:r>
            <a:endParaRPr kumimoji="1" lang="ja-JP" altLang="en-US" dirty="0">
              <a:solidFill>
                <a:srgbClr val="0070C0"/>
              </a:solidFill>
              <a:latin typeface="MigMix 1P" charset="-128"/>
              <a:ea typeface="MigMix 1P" charset="-128"/>
              <a:cs typeface="MigMix 1P" charset="-128"/>
            </a:endParaRPr>
          </a:p>
        </p:txBody>
      </p:sp>
      <p:cxnSp>
        <p:nvCxnSpPr>
          <p:cNvPr id="16" name="直線矢印コネクタ 15"/>
          <p:cNvCxnSpPr>
            <a:stCxn id="15" idx="1"/>
          </p:cNvCxnSpPr>
          <p:nvPr/>
        </p:nvCxnSpPr>
        <p:spPr>
          <a:xfrm flipH="1">
            <a:off x="2407257" y="1758352"/>
            <a:ext cx="522977" cy="1147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407257" y="1187946"/>
            <a:ext cx="6014128"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空気側は、成分が窒素と酸素だけになるように設定する。</a:t>
            </a:r>
            <a:endParaRPr kumimoji="1" lang="ja-JP" altLang="en-US" dirty="0">
              <a:solidFill>
                <a:srgbClr val="0070C0"/>
              </a:solidFill>
              <a:latin typeface="MigMix 1P" charset="-128"/>
              <a:ea typeface="MigMix 1P" charset="-128"/>
              <a:cs typeface="MigMix 1P" charset="-128"/>
            </a:endParaRPr>
          </a:p>
        </p:txBody>
      </p:sp>
      <p:cxnSp>
        <p:nvCxnSpPr>
          <p:cNvPr id="19" name="直線矢印コネクタ 18"/>
          <p:cNvCxnSpPr>
            <a:cxnSpLocks/>
          </p:cNvCxnSpPr>
          <p:nvPr/>
        </p:nvCxnSpPr>
        <p:spPr>
          <a:xfrm flipH="1">
            <a:off x="1858298" y="1557278"/>
            <a:ext cx="827752" cy="1730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8536518" y="259818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4" name="テキスト ボックス 23"/>
          <p:cNvSpPr txBox="1"/>
          <p:nvPr/>
        </p:nvSpPr>
        <p:spPr>
          <a:xfrm>
            <a:off x="8536518" y="23449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5" name="テキスト ボックス 24"/>
          <p:cNvSpPr txBox="1"/>
          <p:nvPr/>
        </p:nvSpPr>
        <p:spPr>
          <a:xfrm>
            <a:off x="8536518" y="298008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536518" y="338068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8536518" y="3781275"/>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536518" y="428296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515122" y="514844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8568087" y="455922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515122" y="5550352"/>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04924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Examples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a:t>
            </a:fld>
            <a:endParaRPr lang="ja-JP" altLang="en-US"/>
          </a:p>
        </p:txBody>
      </p:sp>
      <p:sp>
        <p:nvSpPr>
          <p:cNvPr id="5" name="コンテンツ プレースホルダー 2"/>
          <p:cNvSpPr txBox="1">
            <a:spLocks/>
          </p:cNvSpPr>
          <p:nvPr/>
        </p:nvSpPr>
        <p:spPr>
          <a:xfrm>
            <a:off x="628650" y="1620000"/>
            <a:ext cx="7987030" cy="41448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rgbClr val="0070C0"/>
                </a:solidFill>
                <a:latin typeface="MigMix 1P" charset="-128"/>
                <a:ea typeface="MigMix 1P" charset="-128"/>
                <a:cs typeface="MigMix 1P" charset="-128"/>
              </a:rPr>
              <a:t>FluidExample1 </a:t>
            </a:r>
            <a:r>
              <a:rPr lang="en-US" altLang="ja-JP" sz="2000" b="1" dirty="0" err="1">
                <a:solidFill>
                  <a:srgbClr val="0070C0"/>
                </a:solidFill>
                <a:latin typeface="MigMix 1P" charset="-128"/>
                <a:ea typeface="MigMix 1P" charset="-128"/>
                <a:cs typeface="MigMix 1P" charset="-128"/>
              </a:rPr>
              <a:t>FluidPort</a:t>
            </a:r>
            <a:endParaRPr lang="en-US" altLang="ja-JP" sz="2000" b="1" dirty="0">
              <a:solidFill>
                <a:srgbClr val="0070C0"/>
              </a:solidFill>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熱湯と冷水を混ぜる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TraceSubstanceMix1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塩素濃度の異なる水を混ぜる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GasMix1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メタンガスと空気を混ぜる</a:t>
            </a:r>
            <a:endParaRPr lang="en-US" altLang="ja-JP" sz="2000" dirty="0">
              <a:latin typeface="MigMix 1P" charset="-128"/>
              <a:ea typeface="MigMix 1P" charset="-128"/>
              <a:cs typeface="MigMix 1P" charset="-128"/>
            </a:endParaRPr>
          </a:p>
          <a:p>
            <a:endParaRPr lang="en-US" altLang="ja-JP" sz="2000" dirty="0">
              <a:latin typeface="MigMix 1P" charset="-128"/>
              <a:ea typeface="MigMix 1P" charset="-128"/>
              <a:cs typeface="MigMix 1P" charset="-128"/>
            </a:endParaRPr>
          </a:p>
          <a:p>
            <a:pPr marL="0" indent="0">
              <a:buFont typeface="Arial" panose="020B0604020202020204" pitchFamily="34" charset="0"/>
              <a:buNone/>
            </a:pPr>
            <a:r>
              <a:rPr lang="en-US" altLang="ja-JP" sz="2000" b="1" dirty="0">
                <a:solidFill>
                  <a:srgbClr val="0070C0"/>
                </a:solidFill>
                <a:latin typeface="MigMix 1P" charset="-128"/>
                <a:ea typeface="MigMix 1P" charset="-128"/>
                <a:cs typeface="MigMix 1P" charset="-128"/>
              </a:rPr>
              <a:t>FluidExample2 volume </a:t>
            </a:r>
            <a:r>
              <a:rPr lang="ja-JP" altLang="en-US" sz="2000" b="1" dirty="0">
                <a:solidFill>
                  <a:srgbClr val="0070C0"/>
                </a:solidFill>
                <a:latin typeface="MigMix 1P" charset="-128"/>
                <a:ea typeface="MigMix 1P" charset="-128"/>
                <a:cs typeface="MigMix 1P" charset="-128"/>
              </a:rPr>
              <a:t>モデル</a:t>
            </a:r>
            <a:endParaRPr lang="en-US" altLang="ja-JP" sz="2000" b="1" dirty="0">
              <a:solidFill>
                <a:srgbClr val="0070C0"/>
              </a:solidFill>
              <a:latin typeface="MigMix 1P" charset="-128"/>
              <a:ea typeface="MigMix 1P" charset="-128"/>
              <a:cs typeface="MigMix 1P" charset="-128"/>
            </a:endParaRPr>
          </a:p>
          <a:p>
            <a:r>
              <a:rPr lang="en-US" altLang="ja-JP" sz="2000" b="1" dirty="0">
                <a:latin typeface="MigMix 1P" charset="-128"/>
                <a:ea typeface="MigMix 1P" charset="-128"/>
                <a:cs typeface="MigMix 1P" charset="-128"/>
              </a:rPr>
              <a:t>HotRoom1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部屋の冷たい空気を温かい空気に入れ替える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HotRoom2</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部屋を</a:t>
            </a:r>
            <a:r>
              <a:rPr lang="en-US" altLang="ja-JP" sz="2000" dirty="0">
                <a:latin typeface="MigMix 1P" charset="-128"/>
                <a:ea typeface="MigMix 1P" charset="-128"/>
                <a:cs typeface="MigMix 1P" charset="-128"/>
              </a:rPr>
              <a:t>2</a:t>
            </a:r>
            <a:r>
              <a:rPr lang="ja-JP" altLang="en-US" sz="2000" dirty="0">
                <a:latin typeface="MigMix 1P" charset="-128"/>
                <a:ea typeface="MigMix 1P" charset="-128"/>
                <a:cs typeface="MigMix 1P" charset="-128"/>
              </a:rPr>
              <a:t>つに分割する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WaterVolume1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容器の冷水と熱湯を入れ替える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WaterVolume2</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容器出入り口の圧力損失を考慮する</a:t>
            </a:r>
            <a:endParaRPr lang="en-US" altLang="ja-JP" sz="2000" dirty="0">
              <a:latin typeface="MigMix 1P" charset="-128"/>
              <a:ea typeface="MigMix 1P" charset="-128"/>
              <a:cs typeface="MigMix 1P" charset="-128"/>
            </a:endParaRPr>
          </a:p>
          <a:p>
            <a:pPr marL="0" indent="0">
              <a:buNone/>
            </a:pPr>
            <a:endParaRPr lang="en-US" altLang="ja-JP" sz="2000" dirty="0">
              <a:latin typeface="MigMix 1P" charset="-128"/>
              <a:ea typeface="MigMix 1P" charset="-128"/>
              <a:cs typeface="MigMix 1P" charset="-128"/>
            </a:endParaRPr>
          </a:p>
          <a:p>
            <a:pPr marL="0" indent="0">
              <a:buNone/>
            </a:pPr>
            <a:r>
              <a:rPr lang="en-US" altLang="ja-JP" sz="2000" dirty="0">
                <a:latin typeface="MigMix 1P" charset="-128"/>
                <a:ea typeface="MigMix 1P" charset="-128"/>
                <a:cs typeface="MigMix 1P" charset="-128"/>
              </a:rPr>
              <a:t>  </a:t>
            </a:r>
            <a:endParaRPr lang="ja-JP" altLang="en-US" sz="2000" dirty="0">
              <a:latin typeface="MigMix 1P" charset="-128"/>
              <a:ea typeface="MigMix 1P" charset="-128"/>
              <a:cs typeface="MigMix 1P" charset="-128"/>
            </a:endParaRPr>
          </a:p>
        </p:txBody>
      </p:sp>
      <p:sp>
        <p:nvSpPr>
          <p:cNvPr id="6" name="テキスト ボックス 5"/>
          <p:cNvSpPr txBox="1"/>
          <p:nvPr/>
        </p:nvSpPr>
        <p:spPr>
          <a:xfrm>
            <a:off x="628650" y="1000450"/>
            <a:ext cx="8404737"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例題を通して、</a:t>
            </a:r>
            <a:r>
              <a:rPr lang="en-US" altLang="ja-JP" sz="2000" dirty="0" err="1">
                <a:solidFill>
                  <a:srgbClr val="0070C0"/>
                </a:solidFill>
                <a:latin typeface="MigMix 1P" charset="-128"/>
                <a:ea typeface="MigMix 1P" charset="-128"/>
                <a:cs typeface="MigMix 1P" charset="-128"/>
              </a:rPr>
              <a:t>Modelica.Fluid</a:t>
            </a:r>
            <a:r>
              <a:rPr lang="ja-JP" altLang="en-US" sz="2000" dirty="0">
                <a:solidFill>
                  <a:srgbClr val="0070C0"/>
                </a:solidFill>
                <a:latin typeface="MigMix 1P" charset="-128"/>
                <a:ea typeface="MigMix 1P" charset="-128"/>
                <a:cs typeface="MigMix 1P" charset="-128"/>
              </a:rPr>
              <a:t>ライブラリの基本的概念を示す。</a:t>
            </a:r>
            <a:endParaRPr kumimoji="1" lang="ja-JP" altLang="en-US" sz="2000" dirty="0">
              <a:solidFill>
                <a:srgbClr val="0070C0"/>
              </a:solidFill>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6458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40</a:t>
            </a:fld>
            <a:endParaRPr lang="ja-JP" altLang="en-US"/>
          </a:p>
        </p:txBody>
      </p:sp>
      <p:sp>
        <p:nvSpPr>
          <p:cNvPr id="2" name="正方形/長方形 1"/>
          <p:cNvSpPr/>
          <p:nvPr/>
        </p:nvSpPr>
        <p:spPr>
          <a:xfrm>
            <a:off x="628650" y="864000"/>
            <a:ext cx="7885350" cy="2031325"/>
          </a:xfrm>
          <a:prstGeom prst="rect">
            <a:avLst/>
          </a:prstGeom>
          <a:ln>
            <a:solidFill>
              <a:schemeClr val="accent1"/>
            </a:solidFill>
          </a:ln>
        </p:spPr>
        <p:txBody>
          <a:bodyPr wrap="square">
            <a:spAutoFit/>
          </a:bodyPr>
          <a:lstStyle/>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Air.ports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massFraction.port_b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massFraction.port_a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Methane.ports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Methane.m_flow_in</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GasMix1;</a:t>
            </a:r>
          </a:p>
        </p:txBody>
      </p:sp>
      <p:sp>
        <p:nvSpPr>
          <p:cNvPr id="6" name="テキスト ボックス 5">
            <a:extLst>
              <a:ext uri="{FF2B5EF4-FFF2-40B4-BE49-F238E27FC236}">
                <a16:creationId xmlns:a16="http://schemas.microsoft.com/office/drawing/2014/main" id="{40275471-2D4B-4157-A5E4-13DB4F4A4435}"/>
              </a:ext>
            </a:extLst>
          </p:cNvPr>
          <p:cNvSpPr txBox="1"/>
          <p:nvPr/>
        </p:nvSpPr>
        <p:spPr>
          <a:xfrm>
            <a:off x="5067489" y="3405215"/>
            <a:ext cx="3949189"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⑤保存する。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⑥チェックモデルを実行する。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⑦シミュレーションを実行する。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9" name="図 8">
            <a:extLst>
              <a:ext uri="{FF2B5EF4-FFF2-40B4-BE49-F238E27FC236}">
                <a16:creationId xmlns:a16="http://schemas.microsoft.com/office/drawing/2014/main" id="{20891404-2B67-43D7-B191-DF272AD9BA14}"/>
              </a:ext>
            </a:extLst>
          </p:cNvPr>
          <p:cNvPicPr>
            <a:picLocks noChangeAspect="1"/>
          </p:cNvPicPr>
          <p:nvPr/>
        </p:nvPicPr>
        <p:blipFill>
          <a:blip r:embed="rId2"/>
          <a:stretch>
            <a:fillRect/>
          </a:stretch>
        </p:blipFill>
        <p:spPr>
          <a:xfrm>
            <a:off x="630001" y="2971919"/>
            <a:ext cx="4338275" cy="3323721"/>
          </a:xfrm>
          <a:prstGeom prst="rect">
            <a:avLst/>
          </a:prstGeom>
        </p:spPr>
      </p:pic>
      <p:sp>
        <p:nvSpPr>
          <p:cNvPr id="8" name="正方形/長方形 7"/>
          <p:cNvSpPr/>
          <p:nvPr/>
        </p:nvSpPr>
        <p:spPr>
          <a:xfrm>
            <a:off x="1002871" y="3258069"/>
            <a:ext cx="187102" cy="186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4115588" y="3258069"/>
            <a:ext cx="230944" cy="192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4426460" y="3254937"/>
            <a:ext cx="230944" cy="192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6921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41</a:t>
            </a:fld>
            <a:endParaRPr lang="ja-JP" altLang="en-US"/>
          </a:p>
        </p:txBody>
      </p:sp>
      <p:pic>
        <p:nvPicPr>
          <p:cNvPr id="21" name="図 20"/>
          <p:cNvPicPr>
            <a:picLocks noChangeAspect="1"/>
          </p:cNvPicPr>
          <p:nvPr/>
        </p:nvPicPr>
        <p:blipFill>
          <a:blip r:embed="rId2"/>
          <a:stretch>
            <a:fillRect/>
          </a:stretch>
        </p:blipFill>
        <p:spPr>
          <a:xfrm>
            <a:off x="4705217" y="1251104"/>
            <a:ext cx="3924773" cy="2252618"/>
          </a:xfrm>
          <a:prstGeom prst="rect">
            <a:avLst/>
          </a:prstGeom>
        </p:spPr>
      </p:pic>
      <p:pic>
        <p:nvPicPr>
          <p:cNvPr id="22" name="図 21"/>
          <p:cNvPicPr>
            <a:picLocks noChangeAspect="1"/>
          </p:cNvPicPr>
          <p:nvPr/>
        </p:nvPicPr>
        <p:blipFill>
          <a:blip r:embed="rId3"/>
          <a:stretch>
            <a:fillRect/>
          </a:stretch>
        </p:blipFill>
        <p:spPr>
          <a:xfrm>
            <a:off x="4797464" y="3878501"/>
            <a:ext cx="3975297" cy="2281712"/>
          </a:xfrm>
          <a:prstGeom prst="rect">
            <a:avLst/>
          </a:prstGeom>
        </p:spPr>
      </p:pic>
      <p:pic>
        <p:nvPicPr>
          <p:cNvPr id="25" name="図 24"/>
          <p:cNvPicPr>
            <a:picLocks noChangeAspect="1"/>
          </p:cNvPicPr>
          <p:nvPr/>
        </p:nvPicPr>
        <p:blipFill>
          <a:blip r:embed="rId4"/>
          <a:stretch>
            <a:fillRect/>
          </a:stretch>
        </p:blipFill>
        <p:spPr>
          <a:xfrm>
            <a:off x="628650" y="1251104"/>
            <a:ext cx="3861631" cy="2252618"/>
          </a:xfrm>
          <a:prstGeom prst="rect">
            <a:avLst/>
          </a:prstGeom>
        </p:spPr>
      </p:pic>
      <p:pic>
        <p:nvPicPr>
          <p:cNvPr id="26" name="図 25"/>
          <p:cNvPicPr>
            <a:picLocks noChangeAspect="1"/>
          </p:cNvPicPr>
          <p:nvPr/>
        </p:nvPicPr>
        <p:blipFill>
          <a:blip r:embed="rId5"/>
          <a:stretch>
            <a:fillRect/>
          </a:stretch>
        </p:blipFill>
        <p:spPr>
          <a:xfrm>
            <a:off x="628650" y="3834400"/>
            <a:ext cx="3974318" cy="2275661"/>
          </a:xfrm>
          <a:prstGeom prst="rect">
            <a:avLst/>
          </a:prstGeom>
        </p:spPr>
      </p:pic>
      <p:sp>
        <p:nvSpPr>
          <p:cNvPr id="27" name="テキスト ボックス 26"/>
          <p:cNvSpPr txBox="1"/>
          <p:nvPr/>
        </p:nvSpPr>
        <p:spPr>
          <a:xfrm>
            <a:off x="854114" y="1624614"/>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28" name="テキスト ボックス 27"/>
          <p:cNvSpPr txBox="1"/>
          <p:nvPr/>
        </p:nvSpPr>
        <p:spPr>
          <a:xfrm>
            <a:off x="958163" y="4130529"/>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圧力</a:t>
            </a:r>
            <a:endParaRPr kumimoji="1" lang="ja-JP" altLang="en-US" dirty="0">
              <a:latin typeface="Migu 1M" charset="-128"/>
              <a:ea typeface="Migu 1M" charset="-128"/>
              <a:cs typeface="Migu 1M" charset="-128"/>
            </a:endParaRPr>
          </a:p>
        </p:txBody>
      </p:sp>
      <p:sp>
        <p:nvSpPr>
          <p:cNvPr id="29" name="テキスト ボックス 28"/>
          <p:cNvSpPr txBox="1"/>
          <p:nvPr/>
        </p:nvSpPr>
        <p:spPr>
          <a:xfrm>
            <a:off x="3645558" y="2125248"/>
            <a:ext cx="1151906"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endParaRPr kumimoji="1" lang="ja-JP" altLang="en-US" dirty="0">
              <a:solidFill>
                <a:srgbClr val="FF0000"/>
              </a:solidFill>
              <a:latin typeface="MigMix 1P" panose="020B0502020203020207" pitchFamily="34" charset="-128"/>
            </a:endParaRPr>
          </a:p>
        </p:txBody>
      </p:sp>
      <p:sp>
        <p:nvSpPr>
          <p:cNvPr id="30" name="テキスト ボックス 29"/>
          <p:cNvSpPr txBox="1"/>
          <p:nvPr/>
        </p:nvSpPr>
        <p:spPr>
          <a:xfrm>
            <a:off x="3645558" y="2730763"/>
            <a:ext cx="1151906"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endParaRPr kumimoji="1" lang="ja-JP" altLang="en-US" dirty="0">
              <a:solidFill>
                <a:srgbClr val="0070C0"/>
              </a:solidFill>
              <a:latin typeface="MigMix 1P" panose="020B0502020203020207" pitchFamily="34" charset="-128"/>
            </a:endParaRPr>
          </a:p>
        </p:txBody>
      </p:sp>
      <p:sp>
        <p:nvSpPr>
          <p:cNvPr id="31" name="テキスト ボックス 30"/>
          <p:cNvSpPr txBox="1"/>
          <p:nvPr/>
        </p:nvSpPr>
        <p:spPr>
          <a:xfrm>
            <a:off x="3113261" y="1531435"/>
            <a:ext cx="11519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endParaRPr kumimoji="1" lang="ja-JP" altLang="en-US" dirty="0">
              <a:solidFill>
                <a:srgbClr val="00B050"/>
              </a:solidFill>
              <a:latin typeface="MigMix 1P" panose="020B0502020203020207" pitchFamily="34" charset="-128"/>
            </a:endParaRPr>
          </a:p>
        </p:txBody>
      </p:sp>
      <p:sp>
        <p:nvSpPr>
          <p:cNvPr id="32" name="テキスト ボックス 31"/>
          <p:cNvSpPr txBox="1"/>
          <p:nvPr/>
        </p:nvSpPr>
        <p:spPr>
          <a:xfrm>
            <a:off x="2615809" y="4111831"/>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r>
              <a:rPr kumimoji="1" lang="ja-JP" altLang="en-US" dirty="0">
                <a:solidFill>
                  <a:srgbClr val="FF0000"/>
                </a:solidFill>
                <a:latin typeface="MigMix 1P" panose="020B0502020203020207" pitchFamily="34" charset="-128"/>
              </a:rPr>
              <a:t>入口</a:t>
            </a:r>
          </a:p>
        </p:txBody>
      </p:sp>
      <p:sp>
        <p:nvSpPr>
          <p:cNvPr id="33" name="テキスト ボックス 32"/>
          <p:cNvSpPr txBox="1"/>
          <p:nvPr/>
        </p:nvSpPr>
        <p:spPr>
          <a:xfrm>
            <a:off x="3216839" y="4964405"/>
            <a:ext cx="1273442"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r>
              <a:rPr kumimoji="1" lang="ja-JP" altLang="en-US" dirty="0">
                <a:solidFill>
                  <a:srgbClr val="0070C0"/>
                </a:solidFill>
                <a:latin typeface="MigMix 1P" panose="020B0502020203020207" pitchFamily="34" charset="-128"/>
              </a:rPr>
              <a:t>入口</a:t>
            </a:r>
          </a:p>
        </p:txBody>
      </p:sp>
      <p:sp>
        <p:nvSpPr>
          <p:cNvPr id="34" name="テキスト ボックス 33"/>
          <p:cNvSpPr txBox="1"/>
          <p:nvPr/>
        </p:nvSpPr>
        <p:spPr>
          <a:xfrm>
            <a:off x="3321305" y="5390227"/>
            <a:ext cx="1281663"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r>
              <a:rPr kumimoji="1" lang="ja-JP" altLang="en-US" dirty="0">
                <a:solidFill>
                  <a:srgbClr val="00B050"/>
                </a:solidFill>
                <a:latin typeface="MigMix 1P" panose="020B0502020203020207" pitchFamily="34" charset="-128"/>
              </a:rPr>
              <a:t>入口</a:t>
            </a:r>
          </a:p>
        </p:txBody>
      </p:sp>
      <p:sp>
        <p:nvSpPr>
          <p:cNvPr id="35" name="テキスト ボックス 34"/>
          <p:cNvSpPr txBox="1"/>
          <p:nvPr/>
        </p:nvSpPr>
        <p:spPr>
          <a:xfrm>
            <a:off x="2455573" y="5565478"/>
            <a:ext cx="1281663" cy="369332"/>
          </a:xfrm>
          <a:prstGeom prst="rect">
            <a:avLst/>
          </a:prstGeom>
          <a:noFill/>
        </p:spPr>
        <p:txBody>
          <a:bodyPr wrap="square" rtlCol="0">
            <a:spAutoFit/>
          </a:bodyPr>
          <a:lstStyle/>
          <a:p>
            <a:r>
              <a:rPr kumimoji="1" lang="ja-JP" altLang="en-US" dirty="0">
                <a:solidFill>
                  <a:srgbClr val="7030A0"/>
                </a:solidFill>
                <a:latin typeface="MigMix 1P" panose="020B0502020203020207" pitchFamily="34" charset="-128"/>
              </a:rPr>
              <a:t>雰囲気</a:t>
            </a:r>
          </a:p>
        </p:txBody>
      </p:sp>
      <p:sp>
        <p:nvSpPr>
          <p:cNvPr id="36" name="テキスト ボックス 35"/>
          <p:cNvSpPr txBox="1"/>
          <p:nvPr/>
        </p:nvSpPr>
        <p:spPr>
          <a:xfrm>
            <a:off x="5194488" y="2476307"/>
            <a:ext cx="3650438" cy="646331"/>
          </a:xfrm>
          <a:prstGeom prst="rect">
            <a:avLst/>
          </a:prstGeom>
          <a:noFill/>
        </p:spPr>
        <p:txBody>
          <a:bodyPr wrap="square" rtlCol="0">
            <a:spAutoFit/>
          </a:bodyPr>
          <a:lstStyle/>
          <a:p>
            <a:r>
              <a:rPr kumimoji="1" lang="en-US" altLang="ja-JP" dirty="0" err="1">
                <a:latin typeface="MigMix 1P" panose="020B0502020203020207" pitchFamily="34" charset="-128"/>
              </a:rPr>
              <a:t>massFraction</a:t>
            </a:r>
            <a:r>
              <a:rPr kumimoji="1" lang="en-US" altLang="ja-JP" dirty="0">
                <a:latin typeface="MigMix 1P" panose="020B0502020203020207" pitchFamily="34" charset="-128"/>
              </a:rPr>
              <a:t>(</a:t>
            </a:r>
            <a:r>
              <a:rPr kumimoji="1" lang="ja-JP" altLang="en-US" dirty="0">
                <a:latin typeface="MigMix 1P" panose="020B0502020203020207" pitchFamily="34" charset="-128"/>
              </a:rPr>
              <a:t>質量分率センサ）</a:t>
            </a:r>
            <a:endParaRPr kumimoji="1" lang="en-US" altLang="ja-JP" dirty="0">
              <a:latin typeface="MigMix 1P" panose="020B0502020203020207" pitchFamily="34" charset="-128"/>
            </a:endParaRPr>
          </a:p>
          <a:p>
            <a:r>
              <a:rPr lang="ja-JP" altLang="en-US" dirty="0">
                <a:latin typeface="MigMix 1P" panose="020B0502020203020207" pitchFamily="34" charset="-128"/>
              </a:rPr>
              <a:t>メタンガスの質量分分率</a:t>
            </a:r>
            <a:endParaRPr kumimoji="1" lang="ja-JP" altLang="en-US" dirty="0">
              <a:latin typeface="MigMix 1P" panose="020B0502020203020207" pitchFamily="34" charset="-128"/>
            </a:endParaRPr>
          </a:p>
        </p:txBody>
      </p:sp>
      <p:sp>
        <p:nvSpPr>
          <p:cNvPr id="37" name="正方形/長方形 36"/>
          <p:cNvSpPr/>
          <p:nvPr/>
        </p:nvSpPr>
        <p:spPr>
          <a:xfrm>
            <a:off x="7583174" y="4337050"/>
            <a:ext cx="877163" cy="369332"/>
          </a:xfrm>
          <a:prstGeom prst="rect">
            <a:avLst/>
          </a:prstGeom>
        </p:spPr>
        <p:txBody>
          <a:bodyPr wrap="none">
            <a:spAutoFit/>
          </a:bodyPr>
          <a:lstStyle/>
          <a:p>
            <a:r>
              <a:rPr lang="ja-JP" altLang="en-US">
                <a:solidFill>
                  <a:srgbClr val="FF0000"/>
                </a:solidFill>
                <a:latin typeface="MigMix 1P" panose="020B0502020203020207" pitchFamily="34" charset="-128"/>
              </a:rPr>
              <a:t>メタン</a:t>
            </a:r>
            <a:endParaRPr lang="ja-JP" altLang="en-US" dirty="0">
              <a:solidFill>
                <a:srgbClr val="FF0000"/>
              </a:solidFill>
              <a:latin typeface="MigMix 1P" panose="020B0502020203020207" pitchFamily="34" charset="-128"/>
            </a:endParaRPr>
          </a:p>
        </p:txBody>
      </p:sp>
      <p:sp>
        <p:nvSpPr>
          <p:cNvPr id="38" name="正方形/長方形 37"/>
          <p:cNvSpPr/>
          <p:nvPr/>
        </p:nvSpPr>
        <p:spPr>
          <a:xfrm>
            <a:off x="7698589" y="5380812"/>
            <a:ext cx="646331" cy="369332"/>
          </a:xfrm>
          <a:prstGeom prst="rect">
            <a:avLst/>
          </a:prstGeom>
        </p:spPr>
        <p:txBody>
          <a:bodyPr wrap="none">
            <a:spAutoFit/>
          </a:bodyPr>
          <a:lstStyle/>
          <a:p>
            <a:r>
              <a:rPr lang="ja-JP" altLang="en-US" dirty="0">
                <a:solidFill>
                  <a:srgbClr val="0070C0"/>
                </a:solidFill>
                <a:latin typeface="MigMix 1P" panose="020B0502020203020207" pitchFamily="34" charset="-128"/>
              </a:rPr>
              <a:t>窒素</a:t>
            </a:r>
          </a:p>
        </p:txBody>
      </p:sp>
      <p:sp>
        <p:nvSpPr>
          <p:cNvPr id="39" name="正方形/長方形 38"/>
          <p:cNvSpPr/>
          <p:nvPr/>
        </p:nvSpPr>
        <p:spPr>
          <a:xfrm>
            <a:off x="5038340" y="5390227"/>
            <a:ext cx="646331" cy="369332"/>
          </a:xfrm>
          <a:prstGeom prst="rect">
            <a:avLst/>
          </a:prstGeom>
        </p:spPr>
        <p:txBody>
          <a:bodyPr wrap="none">
            <a:spAutoFit/>
          </a:bodyPr>
          <a:lstStyle/>
          <a:p>
            <a:r>
              <a:rPr lang="ja-JP" altLang="en-US" dirty="0">
                <a:solidFill>
                  <a:srgbClr val="00B050"/>
                </a:solidFill>
                <a:latin typeface="MigMix 1P" panose="020B0502020203020207" pitchFamily="34" charset="-128"/>
              </a:rPr>
              <a:t>酸素</a:t>
            </a:r>
          </a:p>
        </p:txBody>
      </p:sp>
      <p:sp>
        <p:nvSpPr>
          <p:cNvPr id="40" name="テキスト ボックス 39"/>
          <p:cNvSpPr txBox="1"/>
          <p:nvPr/>
        </p:nvSpPr>
        <p:spPr>
          <a:xfrm>
            <a:off x="6093002" y="4818215"/>
            <a:ext cx="2647812" cy="369332"/>
          </a:xfrm>
          <a:prstGeom prst="rect">
            <a:avLst/>
          </a:prstGeom>
          <a:noFill/>
        </p:spPr>
        <p:txBody>
          <a:bodyPr wrap="square" rtlCol="0">
            <a:spAutoFit/>
          </a:bodyPr>
          <a:lstStyle/>
          <a:p>
            <a:r>
              <a:rPr kumimoji="1" lang="en-US" altLang="ja-JP" dirty="0">
                <a:latin typeface="MigMix 1P" panose="020B0502020203020207" pitchFamily="34" charset="-128"/>
              </a:rPr>
              <a:t>pipe3</a:t>
            </a:r>
            <a:r>
              <a:rPr kumimoji="1" lang="ja-JP" altLang="en-US" dirty="0">
                <a:latin typeface="MigMix 1P" panose="020B0502020203020207" pitchFamily="34" charset="-128"/>
              </a:rPr>
              <a:t>内部の質量分率</a:t>
            </a:r>
          </a:p>
        </p:txBody>
      </p:sp>
      <p:sp>
        <p:nvSpPr>
          <p:cNvPr id="2" name="テキスト ボックス 1"/>
          <p:cNvSpPr txBox="1"/>
          <p:nvPr/>
        </p:nvSpPr>
        <p:spPr>
          <a:xfrm>
            <a:off x="2772359" y="838417"/>
            <a:ext cx="5844528"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メタンの流量が増えるとメタンの質量分率が増大する</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6243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FluidExample2</a:t>
            </a:r>
            <a:br>
              <a:rPr kumimoji="1" lang="en-US" altLang="ja-JP" dirty="0"/>
            </a:br>
            <a:r>
              <a:rPr lang="en-US" altLang="ja-JP" sz="2400" dirty="0"/>
              <a:t>volume </a:t>
            </a:r>
            <a:r>
              <a:rPr lang="ja-JP" altLang="en-US" sz="2400" dirty="0"/>
              <a:t>モデル</a:t>
            </a:r>
            <a:endParaRPr kumimoji="1" lang="ja-JP" altLang="en-US" sz="24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42</a:t>
            </a:fld>
            <a:endParaRPr lang="ja-JP" altLang="en-US"/>
          </a:p>
        </p:txBody>
      </p:sp>
      <p:pic>
        <p:nvPicPr>
          <p:cNvPr id="6" name="図 5"/>
          <p:cNvPicPr>
            <a:picLocks noChangeAspect="1"/>
          </p:cNvPicPr>
          <p:nvPr/>
        </p:nvPicPr>
        <p:blipFill>
          <a:blip r:embed="rId2"/>
          <a:stretch>
            <a:fillRect/>
          </a:stretch>
        </p:blipFill>
        <p:spPr>
          <a:xfrm>
            <a:off x="1254507" y="2016429"/>
            <a:ext cx="6743362" cy="322447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5298707"/>
            <a:ext cx="946955" cy="85198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639" y="5300368"/>
            <a:ext cx="989661" cy="996280"/>
          </a:xfrm>
          <a:prstGeom prst="rect">
            <a:avLst/>
          </a:prstGeom>
        </p:spPr>
      </p:pic>
      <p:sp>
        <p:nvSpPr>
          <p:cNvPr id="9" name="テキスト ボックス 8"/>
          <p:cNvSpPr txBox="1"/>
          <p:nvPr/>
        </p:nvSpPr>
        <p:spPr>
          <a:xfrm>
            <a:off x="5300786" y="1270962"/>
            <a:ext cx="2544147"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エネルギー保存式、</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質量保存式を実装する。</a:t>
            </a:r>
          </a:p>
        </p:txBody>
      </p:sp>
      <p:sp>
        <p:nvSpPr>
          <p:cNvPr id="10" name="テキスト ボックス 9"/>
          <p:cNvSpPr txBox="1"/>
          <p:nvPr/>
        </p:nvSpPr>
        <p:spPr>
          <a:xfrm>
            <a:off x="5300786" y="2319250"/>
            <a:ext cx="3319123" cy="923330"/>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HeatPort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エネルギー移流項</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質量移流項を計算する。</a:t>
            </a:r>
            <a:endParaRPr kumimoji="1" lang="ja-JP" altLang="en-US" dirty="0">
              <a:solidFill>
                <a:srgbClr val="0070C0"/>
              </a:solidFill>
              <a:latin typeface="MigMix 1P" charset="-128"/>
              <a:ea typeface="MigMix 1P" charset="-128"/>
              <a:cs typeface="MigMix 1P" charset="-128"/>
            </a:endParaRPr>
          </a:p>
        </p:txBody>
      </p:sp>
      <p:cxnSp>
        <p:nvCxnSpPr>
          <p:cNvPr id="11" name="直線矢印コネクタ 10"/>
          <p:cNvCxnSpPr>
            <a:stCxn id="9" idx="1"/>
          </p:cNvCxnSpPr>
          <p:nvPr/>
        </p:nvCxnSpPr>
        <p:spPr>
          <a:xfrm flipH="1">
            <a:off x="3520751" y="1594128"/>
            <a:ext cx="1780035" cy="53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3632718" y="2780915"/>
            <a:ext cx="1668068" cy="69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463183" y="5536345"/>
            <a:ext cx="2595432"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形状と容積を設定する。</a:t>
            </a:r>
            <a:endParaRPr kumimoji="1" lang="ja-JP" altLang="en-US" dirty="0">
              <a:solidFill>
                <a:srgbClr val="0070C0"/>
              </a:solidFill>
              <a:latin typeface="MigMix 1P" charset="-128"/>
              <a:ea typeface="MigMix 1P" charset="-128"/>
              <a:cs typeface="MigMix 1P" charset="-128"/>
            </a:endParaRPr>
          </a:p>
        </p:txBody>
      </p:sp>
      <p:cxnSp>
        <p:nvCxnSpPr>
          <p:cNvPr id="14" name="直線矢印コネクタ 13"/>
          <p:cNvCxnSpPr/>
          <p:nvPr/>
        </p:nvCxnSpPr>
        <p:spPr>
          <a:xfrm flipH="1" flipV="1">
            <a:off x="5063412" y="5202088"/>
            <a:ext cx="399771" cy="51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flipV="1">
            <a:off x="2923592" y="5240906"/>
            <a:ext cx="2539591" cy="480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5512279" y="4713239"/>
            <a:ext cx="2624539"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仕事による</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エネルギーを計算する</a:t>
            </a:r>
            <a:r>
              <a:rPr lang="ja-JP" altLang="en-US"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cxnSp>
        <p:nvCxnSpPr>
          <p:cNvPr id="17" name="直線矢印コネクタ 16"/>
          <p:cNvCxnSpPr/>
          <p:nvPr/>
        </p:nvCxnSpPr>
        <p:spPr>
          <a:xfrm flipH="1" flipV="1">
            <a:off x="5250025" y="4936724"/>
            <a:ext cx="262254" cy="99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628650" y="1253271"/>
            <a:ext cx="4572000" cy="646331"/>
          </a:xfrm>
          <a:prstGeom prst="rect">
            <a:avLst/>
          </a:prstGeom>
        </p:spPr>
        <p:txBody>
          <a:bodyPr>
            <a:spAutoFit/>
          </a:bodyPr>
          <a:lstStyle/>
          <a:p>
            <a:r>
              <a:rPr lang="ja-JP" altLang="en-US" dirty="0">
                <a:solidFill>
                  <a:srgbClr val="0070C0"/>
                </a:solidFill>
                <a:latin typeface="MigMix 1P" charset="-128"/>
                <a:ea typeface="MigMix 1P" charset="-128"/>
                <a:cs typeface="MigMix 1P" charset="-128"/>
              </a:rPr>
              <a:t>エネルギー保存式と質量保存式を</a:t>
            </a:r>
            <a:endParaRPr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実装し、内部に流体を蓄えるモデル</a:t>
            </a:r>
            <a:endParaRPr lang="ja-JP" altLang="en-US" dirty="0">
              <a:latin typeface="MigMix 1P" panose="020B0502020203020207" pitchFamily="34" charset="-128"/>
            </a:endParaRPr>
          </a:p>
        </p:txBody>
      </p: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16784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volume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43</a:t>
            </a:fld>
            <a:endParaRPr lang="ja-JP" altLang="en-US"/>
          </a:p>
        </p:txBody>
      </p:sp>
      <p:sp>
        <p:nvSpPr>
          <p:cNvPr id="5" name="テキスト ボックス 4"/>
          <p:cNvSpPr txBox="1"/>
          <p:nvPr/>
        </p:nvSpPr>
        <p:spPr>
          <a:xfrm>
            <a:off x="628650" y="864000"/>
            <a:ext cx="6781295"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volume</a:t>
            </a:r>
            <a:r>
              <a:rPr lang="ja-JP" altLang="en-US" sz="2000" b="1" dirty="0">
                <a:solidFill>
                  <a:srgbClr val="0070C0"/>
                </a:solidFill>
                <a:latin typeface="MigMix 1P" charset="-128"/>
                <a:ea typeface="MigMix 1P" charset="-128"/>
                <a:cs typeface="MigMix 1P" charset="-128"/>
              </a:rPr>
              <a:t>モデルのベースモデル</a:t>
            </a:r>
            <a:endParaRPr kumimoji="1" lang="ja-JP" altLang="en-US" sz="2000" b="1" dirty="0">
              <a:solidFill>
                <a:srgbClr val="0070C0"/>
              </a:solidFill>
              <a:latin typeface="MigMix 1P" charset="-128"/>
              <a:ea typeface="MigMix 1P" charset="-128"/>
              <a:cs typeface="MigMix 1P" charset="-128"/>
            </a:endParaRPr>
          </a:p>
        </p:txBody>
      </p:sp>
      <p:pic>
        <p:nvPicPr>
          <p:cNvPr id="6" name="図 5"/>
          <p:cNvPicPr>
            <a:picLocks noChangeAspect="1"/>
          </p:cNvPicPr>
          <p:nvPr/>
        </p:nvPicPr>
        <p:blipFill>
          <a:blip r:embed="rId2"/>
          <a:stretch>
            <a:fillRect/>
          </a:stretch>
        </p:blipFill>
        <p:spPr>
          <a:xfrm>
            <a:off x="621316" y="1227939"/>
            <a:ext cx="3909617" cy="4813300"/>
          </a:xfrm>
          <a:prstGeom prst="rect">
            <a:avLst/>
          </a:prstGeom>
        </p:spPr>
      </p:pic>
      <p:sp>
        <p:nvSpPr>
          <p:cNvPr id="7" name="右中かっこ 6"/>
          <p:cNvSpPr/>
          <p:nvPr/>
        </p:nvSpPr>
        <p:spPr>
          <a:xfrm>
            <a:off x="3595728" y="1697447"/>
            <a:ext cx="312416" cy="1741394"/>
          </a:xfrm>
          <a:prstGeom prst="rightBrace">
            <a:avLst>
              <a:gd name="adj1" fmla="val 8333"/>
              <a:gd name="adj2" fmla="val 511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8" name="テキスト ボックス 7"/>
          <p:cNvSpPr txBox="1"/>
          <p:nvPr/>
        </p:nvSpPr>
        <p:spPr>
          <a:xfrm>
            <a:off x="4598670" y="1577450"/>
            <a:ext cx="2475396" cy="1015663"/>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定常</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非定常</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初期条件</a:t>
            </a:r>
            <a:r>
              <a:rPr lang="ja-JP" altLang="en-US" sz="2000" dirty="0">
                <a:solidFill>
                  <a:srgbClr val="0070C0"/>
                </a:solidFill>
                <a:latin typeface="Migu 1M" charset="-128"/>
                <a:ea typeface="Migu 1M" charset="-128"/>
                <a:cs typeface="Migu 1M" charset="-128"/>
              </a:rPr>
              <a:t>を設定する</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パラメータ</a:t>
            </a:r>
          </a:p>
        </p:txBody>
      </p:sp>
      <mc:AlternateContent xmlns:mc="http://schemas.openxmlformats.org/markup-compatibility/2006" xmlns:a14="http://schemas.microsoft.com/office/drawing/2010/main">
        <mc:Choice Requires="a14">
          <p:sp>
            <p:nvSpPr>
              <p:cNvPr id="9" name="テキスト ボックス 8"/>
              <p:cNvSpPr txBox="1"/>
              <p:nvPr/>
            </p:nvSpPr>
            <p:spPr>
              <a:xfrm>
                <a:off x="4610271" y="3119249"/>
                <a:ext cx="2727671" cy="1631216"/>
              </a:xfrm>
              <a:prstGeom prst="rect">
                <a:avLst/>
              </a:prstGeom>
              <a:solidFill>
                <a:schemeClr val="accent5">
                  <a:lumMod val="20000"/>
                  <a:lumOff val="80000"/>
                </a:schemeClr>
              </a:solidFill>
              <a:ln>
                <a:noFill/>
              </a:ln>
            </p:spPr>
            <p:txBody>
              <a:bodyPr wrap="square" rtlCol="0">
                <a:spAutoFit/>
              </a:bodyPr>
              <a:lstStyle/>
              <a:p>
                <a:r>
                  <a:rPr kumimoji="1" lang="ja-JP" altLang="en-US" sz="2000" b="1" dirty="0">
                    <a:solidFill>
                      <a:srgbClr val="0070C0"/>
                    </a:solidFill>
                    <a:latin typeface="Migu 1M" charset="-128"/>
                    <a:ea typeface="Migu 1M" charset="-128"/>
                    <a:cs typeface="Migu 1M" charset="-128"/>
                  </a:rPr>
                  <a:t>容器内の状態変数</a:t>
                </a:r>
                <a:endParaRPr kumimoji="1" lang="en-US" altLang="ja-JP" sz="2000" b="1" dirty="0">
                  <a:solidFill>
                    <a:srgbClr val="0070C0"/>
                  </a:solidFill>
                  <a:latin typeface="Migu 1M" charset="-128"/>
                  <a:ea typeface="Migu 1M" charset="-128"/>
                  <a:cs typeface="Migu 1M" charset="-128"/>
                </a:endParaRPr>
              </a:p>
              <a:p>
                <a14:m>
                  <m:oMath xmlns:m="http://schemas.openxmlformats.org/officeDocument/2006/math">
                    <m:r>
                      <a:rPr lang="en-US" altLang="ja-JP" sz="2000" b="0" i="1" smtClean="0">
                        <a:solidFill>
                          <a:srgbClr val="0070C0"/>
                        </a:solidFill>
                        <a:latin typeface="Cambria Math" charset="0"/>
                        <a:ea typeface="Migu 1M" charset="-128"/>
                        <a:cs typeface="Migu 1M" charset="-128"/>
                      </a:rPr>
                      <m:t>𝑈</m:t>
                    </m:r>
                  </m:oMath>
                </a14:m>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エネルギー</a:t>
                </a:r>
                <a:endParaRPr lang="en-US" altLang="ja-JP" sz="2000" dirty="0">
                  <a:solidFill>
                    <a:srgbClr val="0070C0"/>
                  </a:solidFill>
                  <a:latin typeface="Migu 1M" charset="-128"/>
                  <a:ea typeface="Migu 1M" charset="-128"/>
                  <a:cs typeface="Migu 1M" charset="-128"/>
                </a:endParaRPr>
              </a:p>
              <a:p>
                <a14:m>
                  <m:oMath xmlns:m="http://schemas.openxmlformats.org/officeDocument/2006/math">
                    <m:r>
                      <a:rPr kumimoji="1" lang="en-US" altLang="ja-JP" sz="2000" b="0" i="1" smtClean="0">
                        <a:solidFill>
                          <a:srgbClr val="0070C0"/>
                        </a:solidFill>
                        <a:latin typeface="Cambria Math" charset="0"/>
                        <a:ea typeface="Migu 1M" charset="-128"/>
                        <a:cs typeface="Migu 1M" charset="-128"/>
                      </a:rPr>
                      <m:t>𝑚</m:t>
                    </m:r>
                  </m:oMath>
                </a14:m>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質量</a:t>
                </a:r>
                <a:endParaRPr kumimoji="1" lang="en-US" altLang="ja-JP" sz="2000" dirty="0">
                  <a:solidFill>
                    <a:srgbClr val="0070C0"/>
                  </a:solidFill>
                  <a:latin typeface="Migu 1M" charset="-128"/>
                  <a:ea typeface="Migu 1M" charset="-128"/>
                  <a:cs typeface="Migu 1M" charset="-128"/>
                </a:endParaRPr>
              </a:p>
              <a:p>
                <a14:m>
                  <m:oMath xmlns:m="http://schemas.openxmlformats.org/officeDocument/2006/math">
                    <m:r>
                      <a:rPr kumimoji="1" lang="en-US" altLang="ja-JP" sz="2000" b="1" i="1" smtClean="0">
                        <a:solidFill>
                          <a:srgbClr val="0070C0"/>
                        </a:solidFill>
                        <a:latin typeface="Cambria Math" charset="0"/>
                        <a:ea typeface="Migu 1M" charset="-128"/>
                        <a:cs typeface="Migu 1M" charset="-128"/>
                      </a:rPr>
                      <m:t>𝒎</m:t>
                    </m:r>
                    <m:sSub>
                      <m:sSubPr>
                        <m:ctrlPr>
                          <a:rPr kumimoji="1" lang="en-US" altLang="ja-JP" sz="2000" b="1" i="1" smtClean="0">
                            <a:solidFill>
                              <a:srgbClr val="0070C0"/>
                            </a:solidFill>
                            <a:latin typeface="Cambria Math" panose="02040503050406030204" pitchFamily="18" charset="0"/>
                            <a:ea typeface="Migu 1M" charset="-128"/>
                            <a:cs typeface="Migu 1M" charset="-128"/>
                          </a:rPr>
                        </m:ctrlPr>
                      </m:sSubPr>
                      <m:e>
                        <m:r>
                          <a:rPr kumimoji="1" lang="en-US" altLang="ja-JP" sz="2000" b="1" i="1" smtClean="0">
                            <a:solidFill>
                              <a:srgbClr val="0070C0"/>
                            </a:solidFill>
                            <a:latin typeface="Cambria Math" charset="0"/>
                            <a:ea typeface="Migu 1M" charset="-128"/>
                            <a:cs typeface="Migu 1M" charset="-128"/>
                          </a:rPr>
                          <m:t>𝑿</m:t>
                        </m:r>
                      </m:e>
                      <m:sub>
                        <m:r>
                          <a:rPr kumimoji="1" lang="en-US" altLang="ja-JP" sz="2000" b="1" i="1" smtClean="0">
                            <a:solidFill>
                              <a:srgbClr val="0070C0"/>
                            </a:solidFill>
                            <a:latin typeface="Cambria Math" charset="0"/>
                            <a:ea typeface="Migu 1M" charset="-128"/>
                            <a:cs typeface="Migu 1M" charset="-128"/>
                          </a:rPr>
                          <m:t>𝒊</m:t>
                        </m:r>
                      </m:sub>
                    </m:sSub>
                  </m:oMath>
                </a14:m>
                <a:r>
                  <a:rPr kumimoji="1" lang="en-US" altLang="ja-JP" sz="2000" dirty="0">
                    <a:solidFill>
                      <a:srgbClr val="0070C0"/>
                    </a:solidFill>
                    <a:latin typeface="Migu 1M" charset="-128"/>
                    <a:ea typeface="Migu 1M" charset="-128"/>
                    <a:cs typeface="Migu 1M" charset="-128"/>
                  </a:rPr>
                  <a:t>:</a:t>
                </a:r>
                <a:r>
                  <a:rPr kumimoji="1" lang="en-US" altLang="ja-JP" sz="2000" b="1"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成分の質量</a:t>
                </a:r>
                <a:endParaRPr kumimoji="1" lang="en-US" altLang="ja-JP" sz="2000" dirty="0">
                  <a:solidFill>
                    <a:srgbClr val="0070C0"/>
                  </a:solidFill>
                  <a:latin typeface="Migu 1M" charset="-128"/>
                  <a:ea typeface="Migu 1M" charset="-128"/>
                  <a:cs typeface="Migu 1M" charset="-128"/>
                </a:endParaRPr>
              </a:p>
              <a:p>
                <a14:m>
                  <m:oMath xmlns:m="http://schemas.openxmlformats.org/officeDocument/2006/math">
                    <m:r>
                      <a:rPr lang="en-US" altLang="ja-JP" sz="2000" b="1" i="1" smtClean="0">
                        <a:solidFill>
                          <a:srgbClr val="0070C0"/>
                        </a:solidFill>
                        <a:latin typeface="Cambria Math" charset="0"/>
                        <a:ea typeface="Migu 1M" charset="-128"/>
                        <a:cs typeface="Migu 1M" charset="-128"/>
                      </a:rPr>
                      <m:t>𝒎𝑪</m:t>
                    </m:r>
                  </m:oMath>
                </a14:m>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微小物質の質量</a:t>
                </a:r>
                <a:endParaRPr kumimoji="1" lang="ja-JP" altLang="en-US" sz="2000" dirty="0">
                  <a:solidFill>
                    <a:srgbClr val="0070C0"/>
                  </a:solidFill>
                  <a:latin typeface="Migu 1M" charset="-128"/>
                  <a:ea typeface="Migu 1M" charset="-128"/>
                  <a:cs typeface="Migu 1M"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610271" y="3119249"/>
                <a:ext cx="2727671" cy="1631216"/>
              </a:xfrm>
              <a:prstGeom prst="rect">
                <a:avLst/>
              </a:prstGeom>
              <a:blipFill rotWithShape="0">
                <a:blip r:embed="rId3"/>
                <a:stretch>
                  <a:fillRect l="-2232" t="-1873" b="-6367"/>
                </a:stretch>
              </a:blipFill>
              <a:ln>
                <a:noFill/>
              </a:ln>
            </p:spPr>
            <p:txBody>
              <a:bodyPr/>
              <a:lstStyle/>
              <a:p>
                <a:r>
                  <a:rPr lang="ja-JP" altLang="en-US">
                    <a:noFill/>
                  </a:rPr>
                  <a:t> </a:t>
                </a:r>
              </a:p>
            </p:txBody>
          </p:sp>
        </mc:Fallback>
      </mc:AlternateContent>
      <p:sp>
        <p:nvSpPr>
          <p:cNvPr id="10" name="右中かっこ 9"/>
          <p:cNvSpPr/>
          <p:nvPr/>
        </p:nvSpPr>
        <p:spPr>
          <a:xfrm>
            <a:off x="3455900" y="3739930"/>
            <a:ext cx="254078" cy="777937"/>
          </a:xfrm>
          <a:prstGeom prst="rightBrace">
            <a:avLst>
              <a:gd name="adj1" fmla="val 8333"/>
              <a:gd name="adj2" fmla="val 511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11" name="テキスト ボックス 10"/>
          <p:cNvSpPr txBox="1"/>
          <p:nvPr/>
        </p:nvSpPr>
        <p:spPr>
          <a:xfrm>
            <a:off x="4630768" y="5276505"/>
            <a:ext cx="4306796" cy="1015663"/>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継承先のモデルで</a:t>
            </a:r>
            <a:r>
              <a:rPr lang="ja-JP" altLang="en-US" sz="2000" dirty="0">
                <a:solidFill>
                  <a:srgbClr val="0070C0"/>
                </a:solidFill>
                <a:latin typeface="Migu 1M" charset="-128"/>
                <a:ea typeface="Migu 1M" charset="-128"/>
                <a:cs typeface="Migu 1M" charset="-128"/>
              </a:rPr>
              <a:t>方程式を</a:t>
            </a:r>
            <a:r>
              <a:rPr kumimoji="1" lang="ja-JP" altLang="en-US" sz="2000" dirty="0">
                <a:solidFill>
                  <a:srgbClr val="0070C0"/>
                </a:solidFill>
                <a:latin typeface="Migu 1M" charset="-128"/>
                <a:ea typeface="Migu 1M" charset="-128"/>
                <a:cs typeface="Migu 1M" charset="-128"/>
              </a:rPr>
              <a:t>定義する</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エンタルピ</a:t>
            </a:r>
            <a:r>
              <a:rPr lang="ja-JP" altLang="en-US" sz="2000">
                <a:solidFill>
                  <a:srgbClr val="0070C0"/>
                </a:solidFill>
                <a:latin typeface="Migu 1M" charset="-128"/>
                <a:ea typeface="Migu 1M" charset="-128"/>
                <a:cs typeface="Migu 1M" charset="-128"/>
              </a:rPr>
              <a:t>移流項、質量</a:t>
            </a:r>
            <a:r>
              <a:rPr lang="ja-JP" altLang="en-US" sz="2000" dirty="0">
                <a:solidFill>
                  <a:srgbClr val="0070C0"/>
                </a:solidFill>
                <a:latin typeface="Migu 1M" charset="-128"/>
                <a:ea typeface="Migu 1M" charset="-128"/>
                <a:cs typeface="Migu 1M" charset="-128"/>
              </a:rPr>
              <a:t>移流項</a:t>
            </a:r>
            <a:endParaRPr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伝熱項、仕事の項</a:t>
            </a:r>
            <a:endParaRPr kumimoji="1" lang="ja-JP" altLang="en-US" sz="2000" dirty="0">
              <a:solidFill>
                <a:srgbClr val="0070C0"/>
              </a:solidFill>
              <a:latin typeface="Migu 1M" charset="-128"/>
              <a:ea typeface="Migu 1M" charset="-128"/>
              <a:cs typeface="Migu 1M"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4630768" y="4813430"/>
                <a:ext cx="3909617" cy="400110"/>
              </a:xfrm>
              <a:prstGeom prst="rect">
                <a:avLst/>
              </a:prstGeom>
              <a:solidFill>
                <a:schemeClr val="bg1"/>
              </a:solidFill>
              <a:ln>
                <a:solidFill>
                  <a:schemeClr val="accent1">
                    <a:shade val="50000"/>
                  </a:schemeClr>
                </a:solidFill>
              </a:ln>
            </p:spPr>
            <p:txBody>
              <a:bodyPr wrap="square" rtlCol="0">
                <a:spAutoFit/>
              </a:bodyPr>
              <a:lstStyle/>
              <a:p>
                <a14:m>
                  <m:oMath xmlns:m="http://schemas.openxmlformats.org/officeDocument/2006/math">
                    <m:r>
                      <a:rPr kumimoji="1" lang="en-US" altLang="ja-JP" sz="2000" b="0" i="1" smtClean="0">
                        <a:solidFill>
                          <a:srgbClr val="0070C0"/>
                        </a:solidFill>
                        <a:latin typeface="Cambria Math" charset="0"/>
                        <a:ea typeface="Migu 1M" charset="-128"/>
                        <a:cs typeface="Migu 1M" charset="-128"/>
                      </a:rPr>
                      <m:t>𝑓𝑙𝑢𝑖𝑑𝑉𝑜𝑙𝑢𝑚𝑒</m:t>
                    </m:r>
                  </m:oMath>
                </a14:m>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入力変数の容積</a:t>
                </a: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630768" y="4813430"/>
                <a:ext cx="3909617" cy="400110"/>
              </a:xfrm>
              <a:prstGeom prst="rect">
                <a:avLst/>
              </a:prstGeom>
              <a:blipFill rotWithShape="0">
                <a:blip r:embed="rId4"/>
                <a:stretch>
                  <a:fillRect l="-622" t="-5970" b="-26866"/>
                </a:stretch>
              </a:blipFill>
              <a:ln>
                <a:solidFill>
                  <a:schemeClr val="accent1">
                    <a:shade val="50000"/>
                  </a:schemeClr>
                </a:solidFill>
              </a:ln>
            </p:spPr>
            <p:txBody>
              <a:bodyPr/>
              <a:lstStyle/>
              <a:p>
                <a:r>
                  <a:rPr lang="ja-JP" altLang="en-US">
                    <a:noFill/>
                  </a:rPr>
                  <a:t> </a:t>
                </a:r>
              </a:p>
            </p:txBody>
          </p:sp>
        </mc:Fallback>
      </mc:AlternateContent>
      <p:sp>
        <p:nvSpPr>
          <p:cNvPr id="13" name="右中かっこ 12"/>
          <p:cNvSpPr/>
          <p:nvPr/>
        </p:nvSpPr>
        <p:spPr>
          <a:xfrm>
            <a:off x="4128023" y="4918416"/>
            <a:ext cx="291186" cy="8354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4" name="直線矢印コネクタ 13"/>
          <p:cNvCxnSpPr>
            <a:stCxn id="17" idx="1"/>
          </p:cNvCxnSpPr>
          <p:nvPr/>
        </p:nvCxnSpPr>
        <p:spPr>
          <a:xfrm flipH="1">
            <a:off x="3163824" y="2858072"/>
            <a:ext cx="1434846" cy="77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3760888" y="4128898"/>
            <a:ext cx="837782" cy="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flipV="1">
            <a:off x="2919354" y="4797689"/>
            <a:ext cx="1711414" cy="73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4598670" y="2658017"/>
            <a:ext cx="4072170" cy="400110"/>
          </a:xfrm>
          <a:prstGeom prst="rect">
            <a:avLst/>
          </a:prstGeom>
          <a:solidFill>
            <a:schemeClr val="bg1"/>
          </a:solidFill>
          <a:ln>
            <a:solidFill>
              <a:schemeClr val="accent1">
                <a:shade val="50000"/>
              </a:schemeClr>
            </a:solidFill>
          </a:ln>
        </p:spPr>
        <p:txBody>
          <a:bodyPr wrap="square" rtlCol="0">
            <a:spAutoFit/>
          </a:bodyPr>
          <a:lstStyle/>
          <a:p>
            <a:r>
              <a:rPr kumimoji="1" lang="en-US" altLang="ja-JP" sz="2000">
                <a:solidFill>
                  <a:srgbClr val="0070C0"/>
                </a:solidFill>
                <a:latin typeface="Migu 1M" charset="-128"/>
                <a:ea typeface="Migu 1M" charset="-128"/>
                <a:cs typeface="Migu 1M" charset="-128"/>
              </a:rPr>
              <a:t>medium: </a:t>
            </a:r>
            <a:r>
              <a:rPr kumimoji="1" lang="en-US" altLang="ja-JP" sz="2000" dirty="0" err="1">
                <a:solidFill>
                  <a:srgbClr val="0070C0"/>
                </a:solidFill>
                <a:latin typeface="Migu 1M" charset="-128"/>
                <a:ea typeface="Migu 1M" charset="-128"/>
                <a:cs typeface="Migu 1M" charset="-128"/>
              </a:rPr>
              <a:t>BaseProperties</a:t>
            </a:r>
            <a:r>
              <a:rPr kumimoji="1" lang="ja-JP" altLang="en-US" sz="2000" dirty="0">
                <a:solidFill>
                  <a:srgbClr val="0070C0"/>
                </a:solidFill>
                <a:latin typeface="Migu 1M" charset="-128"/>
                <a:ea typeface="Migu 1M" charset="-128"/>
                <a:cs typeface="Migu 1M" charset="-128"/>
              </a:rPr>
              <a:t>モデル</a:t>
            </a:r>
          </a:p>
        </p:txBody>
      </p:sp>
      <p:cxnSp>
        <p:nvCxnSpPr>
          <p:cNvPr id="395" name="直線矢印コネクタ 394"/>
          <p:cNvCxnSpPr/>
          <p:nvPr/>
        </p:nvCxnSpPr>
        <p:spPr>
          <a:xfrm flipH="1">
            <a:off x="3908144" y="2085281"/>
            <a:ext cx="663856" cy="482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直線矢印コネクタ 396"/>
          <p:cNvCxnSpPr/>
          <p:nvPr/>
        </p:nvCxnSpPr>
        <p:spPr>
          <a:xfrm flipH="1" flipV="1">
            <a:off x="4273616" y="5539403"/>
            <a:ext cx="298384" cy="214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20353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0444" y="1224000"/>
            <a:ext cx="7885350" cy="5262979"/>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assert</a:t>
            </a:r>
            <a:r>
              <a:rPr lang="en-US" altLang="ja-JP" sz="1400" dirty="0">
                <a:solidFill>
                  <a:srgbClr val="000000"/>
                </a:solidFill>
                <a:latin typeface="Migu 1M" charset="-128"/>
                <a:ea typeface="Migu 1M" charset="-128"/>
                <a:cs typeface="Migu 1M" charset="-128"/>
              </a:rPr>
              <a:t>(</a:t>
            </a:r>
            <a:r>
              <a:rPr lang="en-US" altLang="ja-JP" sz="1400" dirty="0">
                <a:solidFill>
                  <a:srgbClr val="760002"/>
                </a:solidFill>
                <a:latin typeface="Migu 1M" charset="-128"/>
                <a:ea typeface="Migu 1M" charset="-128"/>
                <a:cs typeface="Migu 1M" charset="-128"/>
              </a:rPr>
              <a:t>not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&lt;&gt;</a:t>
            </a:r>
            <a:r>
              <a:rPr lang="en-US" altLang="ja-JP" sz="1400" dirty="0" err="1">
                <a:solidFill>
                  <a:srgbClr val="000000"/>
                </a:solidFill>
                <a:latin typeface="Migu 1M" charset="-128"/>
                <a:ea typeface="Migu 1M" charset="-128"/>
                <a:cs typeface="Migu 1M" charset="-128"/>
              </a:rPr>
              <a:t>Dynamics.SteadyState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Dynamics.SteadyState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Medium.singleState</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"Bad combination of dynamics options and Medium not conserving mass if </a:t>
            </a:r>
            <a:r>
              <a:rPr lang="en-US" altLang="ja-JP" sz="1400" dirty="0" err="1">
                <a:solidFill>
                  <a:srgbClr val="107C02"/>
                </a:solidFill>
                <a:latin typeface="Migu 1M" charset="-128"/>
                <a:ea typeface="Migu 1M" charset="-128"/>
                <a:cs typeface="Migu 1M" charset="-128"/>
              </a:rPr>
              <a:t>fluidVolume</a:t>
            </a:r>
            <a:r>
              <a:rPr lang="en-US" altLang="ja-JP" sz="1400" dirty="0">
                <a:solidFill>
                  <a:srgbClr val="107C02"/>
                </a:solidFill>
                <a:latin typeface="Migu 1M" charset="-128"/>
                <a:ea typeface="Migu 1M" charset="-128"/>
                <a:cs typeface="Migu 1M" charset="-128"/>
              </a:rPr>
              <a:t> is fixed."</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Total quantities</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m = </a:t>
            </a:r>
            <a:r>
              <a:rPr lang="en-US" altLang="ja-JP" sz="1400" dirty="0" err="1">
                <a:solidFill>
                  <a:srgbClr val="000000"/>
                </a:solidFill>
                <a:latin typeface="Migu 1M" charset="-128"/>
                <a:ea typeface="Migu 1M" charset="-128"/>
                <a:cs typeface="Migu 1M" charset="-128"/>
              </a:rPr>
              <a:t>fluidVolume</a:t>
            </a:r>
            <a:r>
              <a:rPr lang="mr-IN"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medium.d</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mXi</a:t>
            </a:r>
            <a:r>
              <a:rPr lang="en-US" altLang="ja-JP" sz="1400" dirty="0">
                <a:solidFill>
                  <a:srgbClr val="000000"/>
                </a:solidFill>
                <a:latin typeface="Migu 1M" charset="-128"/>
                <a:ea typeface="Migu 1M" charset="-128"/>
                <a:cs typeface="Migu 1M" charset="-128"/>
              </a:rPr>
              <a:t> = m*</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U</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m</a:t>
            </a:r>
            <a:r>
              <a:rPr lang="mr-IN"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medium.u</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mC</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m</a:t>
            </a:r>
            <a:r>
              <a:rPr lang="mr-IN" altLang="ja-JP" sz="1400" dirty="0">
                <a:solidFill>
                  <a:srgbClr val="000000"/>
                </a:solidFill>
                <a:latin typeface="Migu 1M" charset="-128"/>
                <a:ea typeface="Migu 1M" charset="-128"/>
                <a:cs typeface="Migu 1M" charset="-128"/>
              </a:rPr>
              <a:t>*C;</a:t>
            </a:r>
          </a:p>
          <a:p>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Energy and mass balances</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Qb_flow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Wb_flow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(U) = </a:t>
            </a:r>
            <a:r>
              <a:rPr lang="en-US" altLang="ja-JP" sz="1400" dirty="0" err="1">
                <a:solidFill>
                  <a:srgbClr val="000000"/>
                </a:solidFill>
                <a:latin typeface="Migu 1M" charset="-128"/>
                <a:ea typeface="Migu 1M" charset="-128"/>
                <a:cs typeface="Migu 1M" charset="-128"/>
              </a:rPr>
              <a:t>Hb_flow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Qb_flow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Wb_flow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(m) = </a:t>
            </a:r>
            <a:r>
              <a:rPr lang="en-US" altLang="ja-JP" sz="1400" dirty="0" err="1">
                <a:solidFill>
                  <a:srgbClr val="000000"/>
                </a:solidFill>
                <a:latin typeface="Migu 1M" charset="-128"/>
                <a:ea typeface="Migu 1M" charset="-128"/>
                <a:cs typeface="Migu 1M" charset="-128"/>
              </a:rPr>
              <a:t>mb_flow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grpSp>
        <p:nvGrpSpPr>
          <p:cNvPr id="38" name="図形グループ 37"/>
          <p:cNvGrpSpPr/>
          <p:nvPr/>
        </p:nvGrpSpPr>
        <p:grpSpPr>
          <a:xfrm>
            <a:off x="2958437" y="2214432"/>
            <a:ext cx="5009337" cy="1319981"/>
            <a:chOff x="3215148" y="2094271"/>
            <a:chExt cx="5009337" cy="1319981"/>
          </a:xfrm>
        </p:grpSpPr>
        <p:sp>
          <p:nvSpPr>
            <p:cNvPr id="6" name="正方形/長方形 5"/>
            <p:cNvSpPr/>
            <p:nvPr/>
          </p:nvSpPr>
          <p:spPr>
            <a:xfrm>
              <a:off x="3215148" y="2094271"/>
              <a:ext cx="5009337" cy="13199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テキスト ボックス 15"/>
            <p:cNvSpPr txBox="1"/>
            <p:nvPr/>
          </p:nvSpPr>
          <p:spPr>
            <a:xfrm>
              <a:off x="5903419" y="2160851"/>
              <a:ext cx="2090932" cy="1200329"/>
            </a:xfrm>
            <a:prstGeom prst="rect">
              <a:avLst/>
            </a:prstGeom>
            <a:noFill/>
            <a:ln>
              <a:noFill/>
            </a:ln>
          </p:spPr>
          <p:txBody>
            <a:bodyPr wrap="square" rtlCol="0">
              <a:spAutoFit/>
            </a:bodyPr>
            <a:lstStyle/>
            <a:p>
              <a:r>
                <a:rPr lang="ja-JP" altLang="en-US" b="1" dirty="0">
                  <a:solidFill>
                    <a:srgbClr val="0070C0"/>
                  </a:solidFill>
                  <a:latin typeface="Cambria Math" charset="0"/>
                  <a:ea typeface="MigMix 1P" charset="-128"/>
                  <a:cs typeface="MigMix 1P" charset="-128"/>
                </a:rPr>
                <a:t>容器内の全質量</a:t>
              </a:r>
              <a:endParaRPr lang="en-US" altLang="ja-JP" b="1" dirty="0">
                <a:solidFill>
                  <a:srgbClr val="0070C0"/>
                </a:solidFill>
                <a:latin typeface="Cambria Math" charset="0"/>
                <a:ea typeface="MigMix 1P" charset="-128"/>
                <a:cs typeface="MigMix 1P" charset="-128"/>
              </a:endParaRPr>
            </a:p>
            <a:p>
              <a:r>
                <a:rPr lang="ja-JP" altLang="en-US" b="1" dirty="0">
                  <a:solidFill>
                    <a:srgbClr val="0070C0"/>
                  </a:solidFill>
                  <a:latin typeface="MigMix 1P" charset="-128"/>
                  <a:ea typeface="MigMix 1P" charset="-128"/>
                  <a:cs typeface="MigMix 1P" charset="-128"/>
                </a:rPr>
                <a:t>成分毎の全質量</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全内部エネルギー</a:t>
              </a:r>
              <a:endParaRPr lang="en-US" altLang="ja-JP" b="1" dirty="0">
                <a:solidFill>
                  <a:srgbClr val="0070C0"/>
                </a:solidFill>
                <a:latin typeface="MigMix 1P" charset="-128"/>
                <a:ea typeface="MigMix 1P" charset="-128"/>
                <a:cs typeface="MigMix 1P" charset="-128"/>
              </a:endParaRPr>
            </a:p>
            <a:p>
              <a:r>
                <a:rPr kumimoji="1" lang="ja-JP" altLang="en-US" b="1" dirty="0">
                  <a:solidFill>
                    <a:srgbClr val="0070C0"/>
                  </a:solidFill>
                  <a:latin typeface="MigMix 1P" charset="-128"/>
                  <a:ea typeface="MigMix 1P" charset="-128"/>
                  <a:cs typeface="MigMix 1P" charset="-128"/>
                </a:rPr>
                <a:t>微小物質の全質量</a:t>
              </a:r>
            </a:p>
          </p:txBody>
        </p:sp>
        <mc:AlternateContent xmlns:mc="http://schemas.openxmlformats.org/markup-compatibility/2006" xmlns:a14="http://schemas.microsoft.com/office/drawing/2010/main">
          <mc:Choice Requires="a14">
            <p:sp>
              <p:nvSpPr>
                <p:cNvPr id="17" name="テキスト ボックス 16"/>
                <p:cNvSpPr txBox="1"/>
                <p:nvPr/>
              </p:nvSpPr>
              <p:spPr>
                <a:xfrm>
                  <a:off x="3442530" y="2146923"/>
                  <a:ext cx="2588735" cy="1200329"/>
                </a:xfrm>
                <a:prstGeom prst="rect">
                  <a:avLst/>
                </a:prstGeom>
                <a:noFill/>
              </p:spPr>
              <p:txBody>
                <a:bodyPr wrap="square" rtlCol="0">
                  <a:spAutoFit/>
                </a:bodyPr>
                <a:lstStyle/>
                <a:p>
                  <a:r>
                    <a:rPr kumimoji="1" lang="en-US" altLang="ja-JP" dirty="0">
                      <a:latin typeface="MigMix 1P" panose="020B0502020203020207" pitchFamily="34" charset="-128"/>
                    </a:rPr>
                    <a:t>   </a:t>
                  </a:r>
                  <a14:m>
                    <m:oMath xmlns:m="http://schemas.openxmlformats.org/officeDocument/2006/math">
                      <m:r>
                        <a:rPr kumimoji="1" lang="en-US" altLang="ja-JP" b="0" i="1" smtClean="0">
                          <a:latin typeface="Cambria Math" charset="0"/>
                        </a:rPr>
                        <m:t>𝑚</m:t>
                      </m:r>
                      <m:r>
                        <a:rPr kumimoji="1" lang="en-US" altLang="ja-JP" b="0" i="1" smtClean="0">
                          <a:latin typeface="Cambria Math" charset="0"/>
                        </a:rPr>
                        <m:t>=</m:t>
                      </m:r>
                      <m:r>
                        <a:rPr kumimoji="1" lang="en-US" altLang="ja-JP" b="0" i="1" smtClean="0">
                          <a:latin typeface="Cambria Math" charset="0"/>
                        </a:rPr>
                        <m:t>𝑓𝑙𝑢𝑖𝑑𝑉𝑜𝑙𝑢𝑚𝑒</m:t>
                      </m:r>
                      <m:r>
                        <a:rPr kumimoji="1" lang="en-US" altLang="ja-JP" b="0" i="1" smtClean="0">
                          <a:latin typeface="Cambria Math" charset="0"/>
                        </a:rPr>
                        <m:t>⋅</m:t>
                      </m:r>
                      <m:r>
                        <a:rPr kumimoji="1" lang="en-US" altLang="ja-JP" b="0" i="1" smtClean="0">
                          <a:latin typeface="Cambria Math" charset="0"/>
                        </a:rPr>
                        <m:t>𝜌</m:t>
                      </m:r>
                    </m:oMath>
                  </a14:m>
                  <a:r>
                    <a:rPr kumimoji="1" lang="en-US" altLang="ja-JP" dirty="0">
                      <a:latin typeface="MigMix 1P" panose="020B0502020203020207" pitchFamily="34" charset="-128"/>
                    </a:rPr>
                    <a:t> </a:t>
                  </a:r>
                </a:p>
                <a:p>
                  <a14:m>
                    <m:oMath xmlns:m="http://schemas.openxmlformats.org/officeDocument/2006/math">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oMath>
                  </a14:m>
                  <a:r>
                    <a:rPr kumimoji="1" lang="en-US" altLang="ja-JP" dirty="0">
                      <a:latin typeface="MigMix 1P" panose="020B0502020203020207" pitchFamily="34" charset="-128"/>
                    </a:rPr>
                    <a:t> </a:t>
                  </a:r>
                </a:p>
                <a:p>
                  <a:r>
                    <a:rPr kumimoji="1" lang="en-US" altLang="ja-JP" dirty="0">
                      <a:latin typeface="MigMix 1P" panose="020B0502020203020207" pitchFamily="34" charset="-128"/>
                    </a:rPr>
                    <a:t>    </a:t>
                  </a:r>
                  <a14:m>
                    <m:oMath xmlns:m="http://schemas.openxmlformats.org/officeDocument/2006/math">
                      <m:r>
                        <a:rPr kumimoji="1" lang="en-US" altLang="ja-JP" b="0" i="1" smtClean="0">
                          <a:latin typeface="Cambria Math" charset="0"/>
                        </a:rPr>
                        <m:t>𝑈</m:t>
                      </m:r>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r>
                        <a:rPr kumimoji="1" lang="en-US" altLang="ja-JP" b="0" i="1" smtClean="0">
                          <a:latin typeface="Cambria Math" charset="0"/>
                        </a:rPr>
                        <m:t>𝑢</m:t>
                      </m:r>
                    </m:oMath>
                  </a14:m>
                  <a:r>
                    <a:rPr kumimoji="1" lang="en-US" altLang="ja-JP" dirty="0">
                      <a:latin typeface="MigMix 1P" panose="020B0502020203020207" pitchFamily="34" charset="-128"/>
                    </a:rPr>
                    <a:t> </a:t>
                  </a:r>
                </a:p>
                <a:p>
                  <a:r>
                    <a:rPr lang="en-US" altLang="ja-JP" dirty="0">
                      <a:latin typeface="MigMix 1P" panose="020B0502020203020207" pitchFamily="34" charset="-128"/>
                    </a:rPr>
                    <a:t> </a:t>
                  </a:r>
                  <a14:m>
                    <m:oMath xmlns:m="http://schemas.openxmlformats.org/officeDocument/2006/math">
                      <m:r>
                        <a:rPr lang="en-US" altLang="ja-JP" b="1" i="1">
                          <a:latin typeface="Cambria Math" charset="0"/>
                        </a:rPr>
                        <m:t>𝒎𝑪</m:t>
                      </m:r>
                      <m:r>
                        <a:rPr lang="en-US" altLang="ja-JP" b="1" i="1">
                          <a:latin typeface="Cambria Math" charset="0"/>
                        </a:rPr>
                        <m:t>=</m:t>
                      </m:r>
                      <m:r>
                        <a:rPr lang="en-US" altLang="ja-JP" i="1">
                          <a:latin typeface="Cambria Math" charset="0"/>
                        </a:rPr>
                        <m:t>𝑚</m:t>
                      </m:r>
                      <m:r>
                        <a:rPr lang="en-US" altLang="ja-JP" b="1" i="1">
                          <a:latin typeface="Cambria Math" charset="0"/>
                        </a:rPr>
                        <m:t> </m:t>
                      </m:r>
                      <m:r>
                        <a:rPr lang="en-US" altLang="ja-JP" b="1" i="1">
                          <a:latin typeface="Cambria Math" charset="0"/>
                        </a:rPr>
                        <m:t>𝑪</m:t>
                      </m:r>
                    </m:oMath>
                  </a14:m>
                  <a:r>
                    <a:rPr lang="en-US" altLang="ja-JP" dirty="0">
                      <a:latin typeface="MigMix 1P" panose="020B0502020203020207" pitchFamily="34" charset="-128"/>
                    </a:rPr>
                    <a:t> </a:t>
                  </a:r>
                  <a:endParaRPr kumimoji="1" lang="ja-JP" altLang="en-US" dirty="0">
                    <a:latin typeface="MigMix 1P" panose="020B0502020203020207" pitchFamily="34"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42530" y="2146923"/>
                  <a:ext cx="2588735" cy="1200329"/>
                </a:xfrm>
                <a:prstGeom prst="rect">
                  <a:avLst/>
                </a:prstGeom>
                <a:blipFill>
                  <a:blip r:embed="rId2"/>
                  <a:stretch>
                    <a:fillRect b="-4211"/>
                  </a:stretch>
                </a:blipFill>
              </p:spPr>
              <p:txBody>
                <a:bodyPr/>
                <a:lstStyle/>
                <a:p>
                  <a:r>
                    <a:rPr lang="ja-JP" altLang="en-US">
                      <a:noFill/>
                    </a:rPr>
                    <a:t> </a:t>
                  </a:r>
                </a:p>
              </p:txBody>
            </p:sp>
          </mc:Fallback>
        </mc:AlternateContent>
      </p:grpSp>
      <p:grpSp>
        <p:nvGrpSpPr>
          <p:cNvPr id="12" name="図形グループ 11"/>
          <p:cNvGrpSpPr/>
          <p:nvPr/>
        </p:nvGrpSpPr>
        <p:grpSpPr>
          <a:xfrm>
            <a:off x="4689401" y="3578419"/>
            <a:ext cx="4276769" cy="1606666"/>
            <a:chOff x="4630994" y="3474842"/>
            <a:chExt cx="4108114" cy="1606666"/>
          </a:xfrm>
        </p:grpSpPr>
        <p:sp>
          <p:nvSpPr>
            <p:cNvPr id="10" name="正方形/長方形 9"/>
            <p:cNvSpPr/>
            <p:nvPr/>
          </p:nvSpPr>
          <p:spPr>
            <a:xfrm>
              <a:off x="4630994" y="3474842"/>
              <a:ext cx="4093111" cy="16066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20" name="テキスト ボックス 19"/>
                <p:cNvSpPr txBox="1"/>
                <p:nvPr/>
              </p:nvSpPr>
              <p:spPr>
                <a:xfrm>
                  <a:off x="4761999" y="3938565"/>
                  <a:ext cx="3462486"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i="1">
                                    <a:latin typeface="Cambria Math" charset="0"/>
                                  </a:rPr>
                                  <m:t>0= </m:t>
                                </m:r>
                                <m:r>
                                  <a:rPr lang="en-US" altLang="ja-JP" i="1">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𝑓𝑜𝑤</m:t>
                                    </m:r>
                                  </m:sub>
                                </m:sSub>
                                <m:r>
                                  <a:rPr lang="en-US" altLang="ja-JP" i="1">
                                    <a:latin typeface="Cambria Math" charset="0"/>
                                  </a:rPr>
                                  <m:t>+</m:t>
                                </m:r>
                                <m:r>
                                  <a:rPr lang="en-US" altLang="ja-JP" i="1">
                                    <a:latin typeface="Cambria Math" charset="0"/>
                                  </a:rPr>
                                  <m:t>𝑄</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𝑊</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𝑑𝑈</m:t>
                                    </m:r>
                                  </m:num>
                                  <m:den>
                                    <m:r>
                                      <a:rPr lang="en-US" altLang="ja-JP" i="1">
                                        <a:latin typeface="Cambria Math" charset="0"/>
                                      </a:rPr>
                                      <m:t>𝑑𝑡</m:t>
                                    </m:r>
                                  </m:den>
                                </m:f>
                                <m:r>
                                  <a:rPr lang="en-US" altLang="ja-JP" i="1">
                                    <a:latin typeface="Cambria Math" charset="0"/>
                                  </a:rPr>
                                  <m:t>=</m:t>
                                </m:r>
                                <m:r>
                                  <a:rPr lang="en-US" altLang="ja-JP" i="1">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𝑄</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𝑊</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qArr>
                          </m:e>
                        </m:d>
                      </m:oMath>
                    </m:oMathPara>
                  </a14:m>
                  <a:endParaRPr kumimoji="1" lang="ja-JP" altLang="en-US" dirty="0">
                    <a:latin typeface="MigMix 1P" panose="020B0502020203020207" pitchFamily="34"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761999" y="3938565"/>
                  <a:ext cx="3462486" cy="1025665"/>
                </a:xfrm>
                <a:prstGeom prst="rect">
                  <a:avLst/>
                </a:prstGeom>
                <a:blipFill>
                  <a:blip r:embed="rId3"/>
                  <a:stretch>
                    <a:fillRect l="-50877" t="-230488" b="-326829"/>
                  </a:stretch>
                </a:blipFill>
              </p:spPr>
              <p:txBody>
                <a:bodyPr/>
                <a:lstStyle/>
                <a:p>
                  <a:r>
                    <a:rPr lang="ja-JP" altLang="en-US">
                      <a:noFill/>
                    </a:rPr>
                    <a:t> </a:t>
                  </a:r>
                </a:p>
              </p:txBody>
            </p:sp>
          </mc:Fallback>
        </mc:AlternateContent>
        <p:sp>
          <p:nvSpPr>
            <p:cNvPr id="21" name="テキスト ボックス 20"/>
            <p:cNvSpPr txBox="1"/>
            <p:nvPr/>
          </p:nvSpPr>
          <p:spPr>
            <a:xfrm>
              <a:off x="4761999" y="3474842"/>
              <a:ext cx="2738309"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エネルギー保存式</a:t>
              </a:r>
              <a:endParaRPr kumimoji="1" lang="ja-JP" altLang="en-US" sz="2000" b="1" dirty="0">
                <a:solidFill>
                  <a:srgbClr val="0070C0"/>
                </a:solidFill>
                <a:latin typeface="MigMix 1P" charset="-128"/>
                <a:ea typeface="MigMix 1P" charset="-128"/>
                <a:cs typeface="MigMix 1P" charset="-128"/>
              </a:endParaRPr>
            </a:p>
          </p:txBody>
        </p:sp>
        <p:sp>
          <p:nvSpPr>
            <p:cNvPr id="24" name="テキスト ボックス 23"/>
            <p:cNvSpPr txBox="1"/>
            <p:nvPr/>
          </p:nvSpPr>
          <p:spPr>
            <a:xfrm>
              <a:off x="7986874" y="3753899"/>
              <a:ext cx="737231"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定常</a:t>
              </a:r>
            </a:p>
          </p:txBody>
        </p:sp>
        <p:sp>
          <p:nvSpPr>
            <p:cNvPr id="25" name="テキスト ボックス 24"/>
            <p:cNvSpPr txBox="1"/>
            <p:nvPr/>
          </p:nvSpPr>
          <p:spPr>
            <a:xfrm>
              <a:off x="7870431" y="4317899"/>
              <a:ext cx="868677" cy="646331"/>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非定常</a:t>
              </a:r>
            </a:p>
          </p:txBody>
        </p:sp>
      </p:grpSp>
      <p:grpSp>
        <p:nvGrpSpPr>
          <p:cNvPr id="3" name="図形グループ 2"/>
          <p:cNvGrpSpPr/>
          <p:nvPr/>
        </p:nvGrpSpPr>
        <p:grpSpPr>
          <a:xfrm>
            <a:off x="4583499" y="5307933"/>
            <a:ext cx="2596260" cy="1454552"/>
            <a:chOff x="4736897" y="5116344"/>
            <a:chExt cx="2596260" cy="1454552"/>
          </a:xfrm>
        </p:grpSpPr>
        <p:grpSp>
          <p:nvGrpSpPr>
            <p:cNvPr id="36" name="図形グループ 35"/>
            <p:cNvGrpSpPr/>
            <p:nvPr/>
          </p:nvGrpSpPr>
          <p:grpSpPr>
            <a:xfrm>
              <a:off x="4736897" y="5125554"/>
              <a:ext cx="2596260" cy="1445342"/>
              <a:chOff x="4630995" y="5132440"/>
              <a:chExt cx="2596260" cy="1445342"/>
            </a:xfrm>
          </p:grpSpPr>
          <p:sp>
            <p:nvSpPr>
              <p:cNvPr id="31" name="正方形/長方形 30"/>
              <p:cNvSpPr/>
              <p:nvPr/>
            </p:nvSpPr>
            <p:spPr>
              <a:xfrm>
                <a:off x="4630995" y="5132440"/>
                <a:ext cx="2596259" cy="144534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22" name="テキスト ボックス 21"/>
                  <p:cNvSpPr txBox="1"/>
                  <p:nvPr/>
                </p:nvSpPr>
                <p:spPr>
                  <a:xfrm>
                    <a:off x="4736897" y="5481618"/>
                    <a:ext cx="1547411"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i="1">
                                      <a:latin typeface="Cambria Math" charset="0"/>
                                    </a:rPr>
                                    <m:t>0=</m:t>
                                  </m:r>
                                  <m:r>
                                    <a:rPr lang="en-US" altLang="ja-JP" i="1">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𝑑𝑚</m:t>
                                      </m:r>
                                    </m:num>
                                    <m:den>
                                      <m:r>
                                        <a:rPr lang="en-US" altLang="ja-JP" i="1">
                                          <a:latin typeface="Cambria Math" charset="0"/>
                                        </a:rPr>
                                        <m:t>𝑑𝑡</m:t>
                                      </m:r>
                                    </m:den>
                                  </m:f>
                                  <m:r>
                                    <a:rPr lang="en-US" altLang="ja-JP" i="1">
                                      <a:latin typeface="Cambria Math" charset="0"/>
                                    </a:rPr>
                                    <m:t>=</m:t>
                                  </m:r>
                                  <m:r>
                                    <a:rPr lang="en-US" altLang="ja-JP" i="1">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qArr>
                            </m:e>
                          </m:d>
                        </m:oMath>
                      </m:oMathPara>
                    </a14:m>
                    <a:endParaRPr kumimoji="1" lang="ja-JP" altLang="en-US" dirty="0">
                      <a:latin typeface="MigMix 1P" panose="020B0502020203020207" pitchFamily="34" charset="-128"/>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36897" y="5481618"/>
                    <a:ext cx="1547411" cy="1025665"/>
                  </a:xfrm>
                  <a:prstGeom prst="rect">
                    <a:avLst/>
                  </a:prstGeom>
                  <a:blipFill>
                    <a:blip r:embed="rId4"/>
                    <a:stretch>
                      <a:fillRect l="-122764" t="-231707" r="-28455" b="-326829"/>
                    </a:stretch>
                  </a:blipFill>
                </p:spPr>
                <p:txBody>
                  <a:bodyPr/>
                  <a:lstStyle/>
                  <a:p>
                    <a:r>
                      <a:rPr lang="ja-JP" altLang="en-US">
                        <a:noFill/>
                      </a:rPr>
                      <a:t> </a:t>
                    </a:r>
                  </a:p>
                </p:txBody>
              </p:sp>
            </mc:Fallback>
          </mc:AlternateContent>
          <p:sp>
            <p:nvSpPr>
              <p:cNvPr id="26" name="テキスト ボックス 25"/>
              <p:cNvSpPr txBox="1"/>
              <p:nvPr/>
            </p:nvSpPr>
            <p:spPr>
              <a:xfrm>
                <a:off x="6390211" y="5572100"/>
                <a:ext cx="668644"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定常</a:t>
                </a:r>
              </a:p>
            </p:txBody>
          </p:sp>
          <p:sp>
            <p:nvSpPr>
              <p:cNvPr id="27" name="テキスト ボックス 26"/>
              <p:cNvSpPr txBox="1"/>
              <p:nvPr/>
            </p:nvSpPr>
            <p:spPr>
              <a:xfrm>
                <a:off x="6284309" y="6070555"/>
                <a:ext cx="942946"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非定常</a:t>
                </a:r>
              </a:p>
            </p:txBody>
          </p:sp>
        </p:grpSp>
        <p:sp>
          <p:nvSpPr>
            <p:cNvPr id="23" name="テキスト ボックス 22"/>
            <p:cNvSpPr txBox="1"/>
            <p:nvPr/>
          </p:nvSpPr>
          <p:spPr>
            <a:xfrm>
              <a:off x="4736897" y="5116344"/>
              <a:ext cx="1920078"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質量保存式</a:t>
              </a:r>
              <a:endParaRPr kumimoji="1" lang="ja-JP" altLang="en-US" sz="2000" b="1" dirty="0">
                <a:solidFill>
                  <a:srgbClr val="0070C0"/>
                </a:solidFill>
                <a:latin typeface="MigMix 1P" charset="-128"/>
                <a:ea typeface="MigMix 1P" charset="-128"/>
                <a:cs typeface="MigMix 1P" charset="-128"/>
              </a:endParaRPr>
            </a:p>
          </p:txBody>
        </p:sp>
      </p:grpSp>
      <p:sp>
        <p:nvSpPr>
          <p:cNvPr id="37" name="テキスト ボックス 36"/>
          <p:cNvSpPr txBox="1"/>
          <p:nvPr/>
        </p:nvSpPr>
        <p:spPr>
          <a:xfrm>
            <a:off x="630001" y="873210"/>
            <a:ext cx="449199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の方程式</a:t>
            </a:r>
            <a:r>
              <a:rPr lang="en-US" altLang="ja-JP" sz="2000" b="1" dirty="0">
                <a:solidFill>
                  <a:srgbClr val="0070C0"/>
                </a:solidFill>
                <a:latin typeface="MigMix 1P" charset="-128"/>
                <a:ea typeface="MigMix 1P" charset="-128"/>
                <a:cs typeface="MigMix 1P" charset="-128"/>
              </a:rPr>
              <a:t>(1)</a:t>
            </a:r>
            <a:endParaRPr kumimoji="1" lang="ja-JP" altLang="en-US" sz="2000" b="1" dirty="0">
              <a:solidFill>
                <a:srgbClr val="0070C0"/>
              </a:solidFill>
              <a:latin typeface="MigMix 1P" charset="-128"/>
              <a:ea typeface="MigMix 1P" charset="-128"/>
              <a:cs typeface="MigMix 1P" charset="-128"/>
            </a:endParaRPr>
          </a:p>
        </p:txBody>
      </p:sp>
      <p:sp>
        <p:nvSpPr>
          <p:cNvPr id="4" name="テキスト ボックス 3"/>
          <p:cNvSpPr txBox="1"/>
          <p:nvPr/>
        </p:nvSpPr>
        <p:spPr>
          <a:xfrm>
            <a:off x="5429054" y="421935"/>
            <a:ext cx="3001365" cy="1323439"/>
          </a:xfrm>
          <a:prstGeom prst="rect">
            <a:avLst/>
          </a:prstGeom>
          <a:solidFill>
            <a:schemeClr val="accent2">
              <a:lumMod val="20000"/>
              <a:lumOff val="80000"/>
            </a:schemeClr>
          </a:solidFill>
        </p:spPr>
        <p:txBody>
          <a:bodyPr wrap="square" rtlCol="0">
            <a:spAutoFit/>
          </a:bodyPr>
          <a:lstStyle/>
          <a:p>
            <a:r>
              <a:rPr kumimoji="1" lang="en-US" altLang="ja-JP" sz="2000" b="1" dirty="0" err="1">
                <a:solidFill>
                  <a:srgbClr val="FF0000"/>
                </a:solidFill>
                <a:latin typeface="MigMix 1P" charset="-128"/>
                <a:ea typeface="MigMix 1P" charset="-128"/>
                <a:cs typeface="MigMix 1P" charset="-128"/>
              </a:rPr>
              <a:t>energyDynamics</a:t>
            </a:r>
            <a:r>
              <a:rPr kumimoji="1" lang="en-US" altLang="ja-JP" sz="2000" b="1" dirty="0">
                <a:latin typeface="MigMix 1P" charset="-128"/>
                <a:ea typeface="MigMix 1P" charset="-128"/>
                <a:cs typeface="MigMix 1P" charset="-128"/>
              </a:rPr>
              <a:t> </a:t>
            </a:r>
            <a:r>
              <a:rPr kumimoji="1" lang="ja-JP" altLang="en-US" sz="2000" b="1" dirty="0">
                <a:latin typeface="MigMix 1P" charset="-128"/>
                <a:ea typeface="MigMix 1P" charset="-128"/>
                <a:cs typeface="MigMix 1P" charset="-128"/>
              </a:rPr>
              <a:t>や</a:t>
            </a:r>
            <a:r>
              <a:rPr kumimoji="1" lang="en-US" altLang="ja-JP" sz="2000" b="1" dirty="0">
                <a:latin typeface="MigMix 1P" charset="-128"/>
                <a:ea typeface="MigMix 1P" charset="-128"/>
                <a:cs typeface="MigMix 1P" charset="-128"/>
              </a:rPr>
              <a:t> </a:t>
            </a:r>
            <a:r>
              <a:rPr kumimoji="1" lang="en-US" altLang="ja-JP" sz="2000" b="1" dirty="0" err="1">
                <a:solidFill>
                  <a:srgbClr val="FF0000"/>
                </a:solidFill>
                <a:latin typeface="MigMix 1P" charset="-128"/>
                <a:ea typeface="MigMix 1P" charset="-128"/>
                <a:cs typeface="MigMix 1P" charset="-128"/>
              </a:rPr>
              <a:t>massDynamics</a:t>
            </a:r>
            <a:r>
              <a:rPr kumimoji="1" lang="ja-JP" altLang="en-US" sz="2000" b="1" dirty="0">
                <a:solidFill>
                  <a:srgbClr val="FF0000"/>
                </a:solidFill>
                <a:latin typeface="MigMix 1P" charset="-128"/>
                <a:ea typeface="MigMix 1P" charset="-128"/>
                <a:cs typeface="MigMix 1P" charset="-128"/>
              </a:rPr>
              <a:t>などの</a:t>
            </a:r>
            <a:r>
              <a:rPr kumimoji="1" lang="ja-JP" altLang="en-US" sz="2000" b="1" dirty="0">
                <a:latin typeface="MigMix 1P" charset="-128"/>
                <a:ea typeface="MigMix 1P" charset="-128"/>
                <a:cs typeface="MigMix 1P" charset="-128"/>
              </a:rPr>
              <a:t>設定で</a:t>
            </a:r>
            <a:r>
              <a:rPr lang="ja-JP" altLang="en-US" sz="2000" b="1" dirty="0">
                <a:solidFill>
                  <a:srgbClr val="FF0000"/>
                </a:solidFill>
                <a:latin typeface="MigMix 1P" charset="-128"/>
                <a:ea typeface="MigMix 1P" charset="-128"/>
                <a:cs typeface="MigMix 1P" charset="-128"/>
              </a:rPr>
              <a:t>方程式</a:t>
            </a:r>
            <a:r>
              <a:rPr lang="ja-JP" altLang="en-US" sz="2000" b="1" dirty="0">
                <a:latin typeface="MigMix 1P" charset="-128"/>
                <a:ea typeface="MigMix 1P" charset="-128"/>
                <a:cs typeface="MigMix 1P" charset="-128"/>
              </a:rPr>
              <a:t>や</a:t>
            </a:r>
            <a:r>
              <a:rPr lang="ja-JP" altLang="en-US" sz="2000" b="1" dirty="0">
                <a:solidFill>
                  <a:srgbClr val="FF0000"/>
                </a:solidFill>
                <a:latin typeface="MigMix 1P" charset="-128"/>
                <a:ea typeface="MigMix 1P" charset="-128"/>
                <a:cs typeface="MigMix 1P" charset="-128"/>
              </a:rPr>
              <a:t>初期条件</a:t>
            </a:r>
            <a:r>
              <a:rPr lang="ja-JP" altLang="en-US" sz="2000" b="1" dirty="0">
                <a:latin typeface="MigMix 1P" charset="-128"/>
                <a:ea typeface="MigMix 1P" charset="-128"/>
                <a:cs typeface="MigMix 1P" charset="-128"/>
              </a:rPr>
              <a:t>を切り替える</a:t>
            </a:r>
            <a:r>
              <a:rPr lang="ja-JP" altLang="en-US" b="1" dirty="0">
                <a:latin typeface="MigMix 1P" charset="-128"/>
                <a:ea typeface="MigMix 1P" charset="-128"/>
                <a:cs typeface="MigMix 1P" charset="-128"/>
              </a:rPr>
              <a:t>。</a:t>
            </a:r>
            <a:endParaRPr kumimoji="1" lang="ja-JP" altLang="en-US" b="1" dirty="0">
              <a:latin typeface="MigMix 1P" charset="-128"/>
              <a:ea typeface="MigMix 1P" charset="-128"/>
              <a:cs typeface="MigMix 1P" charset="-128"/>
            </a:endParaRPr>
          </a:p>
        </p:txBody>
      </p:sp>
      <p:sp>
        <p:nvSpPr>
          <p:cNvPr id="9" name="スライド番号プレースホルダー 8"/>
          <p:cNvSpPr>
            <a:spLocks noGrp="1"/>
          </p:cNvSpPr>
          <p:nvPr>
            <p:ph type="sldNum" sz="quarter" idx="12"/>
          </p:nvPr>
        </p:nvSpPr>
        <p:spPr/>
        <p:txBody>
          <a:bodyPr/>
          <a:lstStyle/>
          <a:p>
            <a:fld id="{522546E2-FFC9-E74A-B833-4B01CD764E6B}" type="slidenum">
              <a:rPr lang="ja-JP" altLang="en-US" smtClean="0"/>
              <a:pPr/>
              <a:t>44</a:t>
            </a:fld>
            <a:endParaRPr lang="ja-JP" altLang="en-US"/>
          </a:p>
        </p:txBody>
      </p:sp>
    </p:spTree>
    <p:extLst>
      <p:ext uri="{BB962C8B-B14F-4D97-AF65-F5344CB8AC3E}">
        <p14:creationId xmlns:p14="http://schemas.microsoft.com/office/powerpoint/2010/main" val="1091138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30400" y="1224000"/>
            <a:ext cx="7885350" cy="2677656"/>
          </a:xfrm>
          <a:prstGeom prst="rect">
            <a:avLst/>
          </a:prstGeom>
          <a:ln>
            <a:solidFill>
              <a:schemeClr val="accent1">
                <a:shade val="50000"/>
              </a:schemeClr>
            </a:solidFill>
          </a:ln>
        </p:spPr>
        <p:txBody>
          <a:bodyPr wrap="square">
            <a:spAutoFit/>
          </a:bodyPr>
          <a:lstStyle/>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mbXi_flow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mbXi_flow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Medium.nC</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mbC_flow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mbC_flow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mC</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2" name="日付プレースホルダー 1"/>
          <p:cNvSpPr>
            <a:spLocks noGrp="1"/>
          </p:cNvSpPr>
          <p:nvPr>
            <p:ph type="dt" sz="half" idx="10"/>
          </p:nvPr>
        </p:nvSpPr>
        <p:spPr/>
        <p:txBody>
          <a:bodyPr/>
          <a:lstStyle/>
          <a:p>
            <a:r>
              <a:rPr lang="en-US" altLang="ja-JP"/>
              <a:t>2017/12/07</a:t>
            </a:r>
            <a:endParaRPr lang="ja-JP" altLang="en-US"/>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45</a:t>
            </a:fld>
            <a:endParaRPr lang="ja-JP" altLang="en-US"/>
          </a:p>
        </p:txBody>
      </p:sp>
      <p:grpSp>
        <p:nvGrpSpPr>
          <p:cNvPr id="8" name="図形グループ 7"/>
          <p:cNvGrpSpPr/>
          <p:nvPr/>
        </p:nvGrpSpPr>
        <p:grpSpPr>
          <a:xfrm>
            <a:off x="5590273" y="1321653"/>
            <a:ext cx="3270948" cy="1607575"/>
            <a:chOff x="5243052" y="1047135"/>
            <a:chExt cx="3270948" cy="1607575"/>
          </a:xfrm>
        </p:grpSpPr>
        <p:sp>
          <p:nvSpPr>
            <p:cNvPr id="7" name="正方形/長方形 6"/>
            <p:cNvSpPr/>
            <p:nvPr/>
          </p:nvSpPr>
          <p:spPr>
            <a:xfrm>
              <a:off x="5243052" y="1047135"/>
              <a:ext cx="3270948" cy="16075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32" name="テキスト ボックス 31"/>
                <p:cNvSpPr txBox="1"/>
                <p:nvPr/>
              </p:nvSpPr>
              <p:spPr>
                <a:xfrm>
                  <a:off x="5381950" y="1551851"/>
                  <a:ext cx="2151999"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b="1" i="1">
                                    <a:latin typeface="Cambria Math" charset="0"/>
                                  </a:rPr>
                                  <m:t>𝟎</m:t>
                                </m:r>
                                <m:r>
                                  <a:rPr lang="en-US" altLang="ja-JP" i="1">
                                    <a:latin typeface="Cambria Math" charset="0"/>
                                  </a:rPr>
                                  <m:t>=</m:t>
                                </m:r>
                                <m:r>
                                  <a:rPr lang="en-US" altLang="ja-JP" b="1" i="1">
                                    <a:latin typeface="Cambria Math" charset="0"/>
                                  </a:rPr>
                                  <m:t>𝒎𝒃𝑿</m:t>
                                </m:r>
                                <m:sSub>
                                  <m:sSubPr>
                                    <m:ctrlPr>
                                      <a:rPr lang="en-US" altLang="ja-JP" b="1" i="1">
                                        <a:latin typeface="Cambria Math" panose="02040503050406030204" pitchFamily="18" charset="0"/>
                                      </a:rPr>
                                    </m:ctrlPr>
                                  </m:sSubPr>
                                  <m:e>
                                    <m:r>
                                      <a:rPr lang="en-US" altLang="ja-JP" b="1" i="1">
                                        <a:latin typeface="Cambria Math" charset="0"/>
                                      </a:rPr>
                                      <m:t>𝒊</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m:t>
                                    </m:r>
                                    <m:r>
                                      <a:rPr lang="en-US" altLang="ja-JP" i="1">
                                        <a:latin typeface="Cambria Math" charset="0"/>
                                      </a:rPr>
                                      <m:t> </m:t>
                                    </m:r>
                                    <m:r>
                                      <a:rPr lang="en-US" altLang="ja-JP" b="1" i="1">
                                        <a:latin typeface="Cambria Math" charset="0"/>
                                      </a:rPr>
                                      <m:t>𝒎𝑿𝒊</m:t>
                                    </m:r>
                                  </m:num>
                                  <m:den>
                                    <m:r>
                                      <a:rPr lang="en-US" altLang="ja-JP" i="1">
                                        <a:latin typeface="Cambria Math" charset="0"/>
                                      </a:rPr>
                                      <m:t>𝑑𝑡</m:t>
                                    </m:r>
                                  </m:den>
                                </m:f>
                                <m:r>
                                  <a:rPr lang="en-US" altLang="ja-JP" i="1">
                                    <a:latin typeface="Cambria Math" charset="0"/>
                                  </a:rPr>
                                  <m:t>=</m:t>
                                </m:r>
                                <m:r>
                                  <a:rPr lang="en-US" altLang="ja-JP" b="1" i="1">
                                    <a:latin typeface="Cambria Math" charset="0"/>
                                  </a:rPr>
                                  <m:t>𝒎𝒃𝑿</m:t>
                                </m:r>
                                <m:sSub>
                                  <m:sSubPr>
                                    <m:ctrlPr>
                                      <a:rPr lang="en-US" altLang="ja-JP" b="1" i="1">
                                        <a:latin typeface="Cambria Math" panose="02040503050406030204" pitchFamily="18" charset="0"/>
                                      </a:rPr>
                                    </m:ctrlPr>
                                  </m:sSubPr>
                                  <m:e>
                                    <m:r>
                                      <a:rPr lang="en-US" altLang="ja-JP" b="1" i="1">
                                        <a:latin typeface="Cambria Math" charset="0"/>
                                      </a:rPr>
                                      <m:t>𝒊</m:t>
                                    </m:r>
                                  </m:e>
                                  <m:sub>
                                    <m:r>
                                      <a:rPr lang="en-US" altLang="ja-JP" i="1">
                                        <a:latin typeface="Cambria Math" charset="0"/>
                                      </a:rPr>
                                      <m:t>𝑓𝑙𝑜𝑤</m:t>
                                    </m:r>
                                  </m:sub>
                                </m:sSub>
                              </m:e>
                            </m:eqArr>
                          </m:e>
                        </m:d>
                      </m:oMath>
                    </m:oMathPara>
                  </a14:m>
                  <a:endParaRPr kumimoji="1" lang="ja-JP" altLang="en-US" dirty="0">
                    <a:latin typeface="MigMix 1P" panose="020B0502020203020207" pitchFamily="34" charset="-128"/>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381950" y="1551851"/>
                  <a:ext cx="2151999" cy="1025665"/>
                </a:xfrm>
                <a:prstGeom prst="rect">
                  <a:avLst/>
                </a:prstGeom>
                <a:blipFill>
                  <a:blip r:embed="rId2"/>
                  <a:stretch>
                    <a:fillRect l="-88304" t="-234568" r="-1170" b="-329630"/>
                  </a:stretch>
                </a:blipFill>
              </p:spPr>
              <p:txBody>
                <a:bodyPr/>
                <a:lstStyle/>
                <a:p>
                  <a:r>
                    <a:rPr lang="ja-JP" altLang="en-US">
                      <a:noFill/>
                    </a:rPr>
                    <a:t> </a:t>
                  </a:r>
                </a:p>
              </p:txBody>
            </p:sp>
          </mc:Fallback>
        </mc:AlternateContent>
        <p:sp>
          <p:nvSpPr>
            <p:cNvPr id="34" name="テキスト ボックス 33"/>
            <p:cNvSpPr txBox="1"/>
            <p:nvPr/>
          </p:nvSpPr>
          <p:spPr>
            <a:xfrm>
              <a:off x="5381950" y="1151741"/>
              <a:ext cx="2830501"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成分物質の質量保存式</a:t>
              </a:r>
              <a:endParaRPr kumimoji="1" lang="ja-JP" altLang="en-US" sz="2000" b="1" dirty="0">
                <a:solidFill>
                  <a:srgbClr val="0070C0"/>
                </a:solidFill>
                <a:latin typeface="MigMix 1P" charset="-128"/>
                <a:ea typeface="MigMix 1P" charset="-128"/>
                <a:cs typeface="MigMix 1P" charset="-128"/>
              </a:endParaRPr>
            </a:p>
          </p:txBody>
        </p:sp>
        <p:sp>
          <p:nvSpPr>
            <p:cNvPr id="35" name="テキスト ボックス 34"/>
            <p:cNvSpPr txBox="1"/>
            <p:nvPr/>
          </p:nvSpPr>
          <p:spPr>
            <a:xfrm>
              <a:off x="7734969" y="1668684"/>
              <a:ext cx="5874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定常</a:t>
              </a:r>
            </a:p>
          </p:txBody>
        </p:sp>
        <p:sp>
          <p:nvSpPr>
            <p:cNvPr id="36" name="テキスト ボックス 35"/>
            <p:cNvSpPr txBox="1"/>
            <p:nvPr/>
          </p:nvSpPr>
          <p:spPr>
            <a:xfrm>
              <a:off x="7727400" y="2152906"/>
              <a:ext cx="7558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非定常</a:t>
              </a:r>
            </a:p>
          </p:txBody>
        </p:sp>
      </p:grpSp>
      <p:grpSp>
        <p:nvGrpSpPr>
          <p:cNvPr id="10" name="図形グループ 9"/>
          <p:cNvGrpSpPr/>
          <p:nvPr/>
        </p:nvGrpSpPr>
        <p:grpSpPr>
          <a:xfrm>
            <a:off x="4664557" y="3066735"/>
            <a:ext cx="4196664" cy="1457447"/>
            <a:chOff x="4664557" y="2830594"/>
            <a:chExt cx="4196664" cy="1457447"/>
          </a:xfrm>
        </p:grpSpPr>
        <p:sp>
          <p:nvSpPr>
            <p:cNvPr id="9" name="正方形/長方形 8"/>
            <p:cNvSpPr/>
            <p:nvPr/>
          </p:nvSpPr>
          <p:spPr>
            <a:xfrm>
              <a:off x="4664557" y="2830594"/>
              <a:ext cx="4196664" cy="14427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33" name="テキスト ボックス 32"/>
                <p:cNvSpPr txBox="1"/>
                <p:nvPr/>
              </p:nvSpPr>
              <p:spPr>
                <a:xfrm>
                  <a:off x="4729288" y="3262376"/>
                  <a:ext cx="3376052"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1" i="1" smtClean="0">
                                    <a:latin typeface="Cambria Math" charset="0"/>
                                  </a:rPr>
                                  <m:t> </m:t>
                                </m:r>
                                <m:r>
                                  <a:rPr kumimoji="1" lang="en-US" altLang="ja-JP" b="1" i="1" smtClean="0">
                                    <a:latin typeface="Cambria Math" charset="0"/>
                                  </a:rPr>
                                  <m:t>𝟎</m:t>
                                </m:r>
                                <m:r>
                                  <a:rPr lang="en-US" altLang="ja-JP" i="1">
                                    <a:latin typeface="Cambria Math" charset="0"/>
                                  </a:rPr>
                                  <m:t>=</m:t>
                                </m:r>
                                <m:r>
                                  <a:rPr lang="en-US" altLang="ja-JP" b="1" i="1">
                                    <a:latin typeface="Cambria Math" charset="0"/>
                                  </a:rPr>
                                  <m:t>𝒎𝒃</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𝒇𝒍𝒐𝒘</m:t>
                                    </m:r>
                                  </m:sub>
                                </m:sSub>
                              </m:e>
                              <m:e>
                                <m:f>
                                  <m:fPr>
                                    <m:ctrlPr>
                                      <a:rPr lang="en-US" altLang="ja-JP" i="1">
                                        <a:latin typeface="Cambria Math" panose="02040503050406030204" pitchFamily="18" charset="0"/>
                                      </a:rPr>
                                    </m:ctrlPr>
                                  </m:fPr>
                                  <m:num>
                                    <m:r>
                                      <a:rPr lang="en-US" altLang="ja-JP" i="1">
                                        <a:latin typeface="Cambria Math" charset="0"/>
                                      </a:rPr>
                                      <m:t>𝑑</m:t>
                                    </m:r>
                                    <m:r>
                                      <a:rPr lang="en-US" altLang="ja-JP" i="1">
                                        <a:latin typeface="Cambria Math" charset="0"/>
                                      </a:rPr>
                                      <m:t> </m:t>
                                    </m:r>
                                    <m:r>
                                      <a:rPr lang="en-US" altLang="ja-JP" b="1" i="1">
                                        <a:latin typeface="Cambria Math" charset="0"/>
                                      </a:rPr>
                                      <m:t>𝒎</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𝒔𝒄𝒂𝒍𝒆𝒅</m:t>
                                        </m:r>
                                      </m:sub>
                                    </m:sSub>
                                  </m:num>
                                  <m:den>
                                    <m:r>
                                      <a:rPr lang="en-US" altLang="ja-JP" i="1">
                                        <a:latin typeface="Cambria Math" charset="0"/>
                                      </a:rPr>
                                      <m:t>𝑑𝑡</m:t>
                                    </m:r>
                                  </m:den>
                                </m:f>
                                <m:r>
                                  <a:rPr lang="en-US" altLang="ja-JP" i="1">
                                    <a:latin typeface="Cambria Math" charset="0"/>
                                  </a:rPr>
                                  <m:t>=</m:t>
                                </m:r>
                                <m:f>
                                  <m:fPr>
                                    <m:ctrlPr>
                                      <a:rPr lang="en-US" altLang="ja-JP" b="1" i="1">
                                        <a:latin typeface="Cambria Math" panose="02040503050406030204" pitchFamily="18" charset="0"/>
                                      </a:rPr>
                                    </m:ctrlPr>
                                  </m:fPr>
                                  <m:num>
                                    <m:r>
                                      <a:rPr lang="en-US" altLang="ja-JP" b="1" i="1">
                                        <a:latin typeface="Cambria Math" charset="0"/>
                                      </a:rPr>
                                      <m:t>𝒎𝒃</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𝒇𝒍𝒐𝒘</m:t>
                                        </m:r>
                                      </m:sub>
                                    </m:sSub>
                                  </m:num>
                                  <m:den>
                                    <m:r>
                                      <a:rPr lang="en-US" altLang="ja-JP" i="1">
                                        <a:latin typeface="Cambria Math" charset="0"/>
                                      </a:rPr>
                                      <m:t>𝑀𝑒𝑑𝑖𝑢𝑚</m:t>
                                    </m:r>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𝐶</m:t>
                                        </m:r>
                                      </m:e>
                                      <m:sub>
                                        <m:r>
                                          <a:rPr lang="en-US" altLang="ja-JP" i="1">
                                            <a:latin typeface="Cambria Math" charset="0"/>
                                          </a:rPr>
                                          <m:t>𝑛𝑜𝑚𝑖𝑛𝑎𝑙</m:t>
                                        </m:r>
                                      </m:sub>
                                    </m:sSub>
                                  </m:den>
                                </m:f>
                              </m:e>
                            </m:eqArr>
                          </m:e>
                        </m:d>
                      </m:oMath>
                    </m:oMathPara>
                  </a14:m>
                  <a:endParaRPr kumimoji="1" lang="ja-JP" altLang="en-US" dirty="0">
                    <a:latin typeface="MigMix 1P" panose="020B0502020203020207" pitchFamily="34" charset="-128"/>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729288" y="3262376"/>
                  <a:ext cx="3376052" cy="1025665"/>
                </a:xfrm>
                <a:prstGeom prst="rect">
                  <a:avLst/>
                </a:prstGeom>
                <a:blipFill>
                  <a:blip r:embed="rId3"/>
                  <a:stretch>
                    <a:fillRect l="-56767" t="-230488" b="-326829"/>
                  </a:stretch>
                </a:blipFill>
              </p:spPr>
              <p:txBody>
                <a:bodyPr/>
                <a:lstStyle/>
                <a:p>
                  <a:r>
                    <a:rPr lang="ja-JP" altLang="en-US">
                      <a:noFill/>
                    </a:rPr>
                    <a:t> </a:t>
                  </a:r>
                </a:p>
              </p:txBody>
            </p:sp>
          </mc:Fallback>
        </mc:AlternateContent>
        <p:sp>
          <p:nvSpPr>
            <p:cNvPr id="37" name="テキスト ボックス 36"/>
            <p:cNvSpPr txBox="1"/>
            <p:nvPr/>
          </p:nvSpPr>
          <p:spPr>
            <a:xfrm>
              <a:off x="8112909" y="3318800"/>
              <a:ext cx="5874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定常</a:t>
              </a:r>
            </a:p>
          </p:txBody>
        </p:sp>
        <p:sp>
          <p:nvSpPr>
            <p:cNvPr id="38" name="テキスト ボックス 37"/>
            <p:cNvSpPr txBox="1"/>
            <p:nvPr/>
          </p:nvSpPr>
          <p:spPr>
            <a:xfrm>
              <a:off x="8105340" y="3803022"/>
              <a:ext cx="7558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非定常</a:t>
              </a:r>
            </a:p>
          </p:txBody>
        </p:sp>
        <p:sp>
          <p:nvSpPr>
            <p:cNvPr id="39" name="テキスト ボックス 38"/>
            <p:cNvSpPr txBox="1"/>
            <p:nvPr/>
          </p:nvSpPr>
          <p:spPr>
            <a:xfrm>
              <a:off x="4664557" y="2845286"/>
              <a:ext cx="4039376"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正規化した微小物質の質量保存式</a:t>
              </a:r>
              <a:endParaRPr kumimoji="1" lang="ja-JP" altLang="en-US" sz="2000" b="1" dirty="0">
                <a:solidFill>
                  <a:srgbClr val="0070C0"/>
                </a:solidFill>
                <a:latin typeface="MigMix 1P" charset="-128"/>
                <a:ea typeface="MigMix 1P" charset="-128"/>
                <a:cs typeface="MigMix 1P" charset="-128"/>
              </a:endParaRPr>
            </a:p>
          </p:txBody>
        </p:sp>
      </p:grpSp>
      <p:sp>
        <p:nvSpPr>
          <p:cNvPr id="40" name="テキスト ボックス 39"/>
          <p:cNvSpPr txBox="1"/>
          <p:nvPr/>
        </p:nvSpPr>
        <p:spPr>
          <a:xfrm>
            <a:off x="628650" y="864000"/>
            <a:ext cx="449199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の方程式</a:t>
            </a:r>
            <a:r>
              <a:rPr lang="en-US" altLang="ja-JP" sz="2000" b="1" dirty="0">
                <a:solidFill>
                  <a:srgbClr val="0070C0"/>
                </a:solidFill>
                <a:latin typeface="MigMix 1P" charset="-128"/>
                <a:ea typeface="MigMix 1P" charset="-128"/>
                <a:cs typeface="MigMix 1P" charset="-128"/>
              </a:rPr>
              <a:t>(2)</a:t>
            </a:r>
            <a:endParaRPr kumimoji="1" lang="ja-JP" altLang="en-US" sz="2000" b="1" dirty="0">
              <a:solidFill>
                <a:srgbClr val="0070C0"/>
              </a:solidFill>
              <a:latin typeface="MigMix 1P" charset="-128"/>
              <a:ea typeface="MigMix 1P" charset="-128"/>
              <a:cs typeface="MigMix 1P" charset="-128"/>
            </a:endParaRPr>
          </a:p>
        </p:txBody>
      </p:sp>
      <p:grpSp>
        <p:nvGrpSpPr>
          <p:cNvPr id="12" name="図形グループ 11"/>
          <p:cNvGrpSpPr/>
          <p:nvPr/>
        </p:nvGrpSpPr>
        <p:grpSpPr>
          <a:xfrm>
            <a:off x="4648021" y="4720129"/>
            <a:ext cx="4213200" cy="817748"/>
            <a:chOff x="4648021" y="4436793"/>
            <a:chExt cx="4213200" cy="817748"/>
          </a:xfrm>
        </p:grpSpPr>
        <p:sp>
          <p:nvSpPr>
            <p:cNvPr id="11" name="正方形/長方形 10"/>
            <p:cNvSpPr/>
            <p:nvPr/>
          </p:nvSpPr>
          <p:spPr>
            <a:xfrm>
              <a:off x="4648021" y="4436793"/>
              <a:ext cx="4213200" cy="817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4648021" y="4828687"/>
                  <a:ext cx="37628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charset="0"/>
                          </a:rPr>
                          <m:t>𝒎𝑪</m:t>
                        </m:r>
                        <m:r>
                          <a:rPr kumimoji="1" lang="en-US" altLang="ja-JP" b="0" i="1" smtClean="0">
                            <a:latin typeface="Cambria Math" charset="0"/>
                          </a:rPr>
                          <m:t>=</m:t>
                        </m:r>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r>
                          <a:rPr kumimoji="1" lang="en-US" altLang="ja-JP" b="0" i="1" smtClean="0">
                            <a:latin typeface="Cambria Math" charset="0"/>
                          </a:rPr>
                          <m:t>⋅</m:t>
                        </m:r>
                        <m:r>
                          <a:rPr kumimoji="1" lang="en-US" altLang="ja-JP" b="0" i="1" smtClean="0">
                            <a:latin typeface="Cambria Math" charset="0"/>
                          </a:rPr>
                          <m:t>𝑀𝑒𝑑𝑖𝑢𝑚</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𝐶</m:t>
                            </m:r>
                          </m:e>
                          <m:sub>
                            <m:r>
                              <a:rPr kumimoji="1" lang="en-US" altLang="ja-JP" b="0" i="1" smtClean="0">
                                <a:latin typeface="Cambria Math" charset="0"/>
                              </a:rPr>
                              <m:t>𝑛𝑜𝑚𝑖𝑛𝑎𝑙</m:t>
                            </m:r>
                          </m:sub>
                        </m:sSub>
                      </m:oMath>
                    </m:oMathPara>
                  </a14:m>
                  <a:endParaRPr kumimoji="1" lang="ja-JP" altLang="en-US" dirty="0">
                    <a:latin typeface="MigMix 1P" panose="020B0502020203020207" pitchFamily="34"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648021" y="4828687"/>
                  <a:ext cx="3762824" cy="369332"/>
                </a:xfrm>
                <a:prstGeom prst="rect">
                  <a:avLst/>
                </a:prstGeom>
                <a:blipFill>
                  <a:blip r:embed="rId4"/>
                  <a:stretch>
                    <a:fillRect/>
                  </a:stretch>
                </a:blipFill>
              </p:spPr>
              <p:txBody>
                <a:bodyPr/>
                <a:lstStyle/>
                <a:p>
                  <a:r>
                    <a:rPr lang="ja-JP" altLang="en-US">
                      <a:noFill/>
                    </a:rPr>
                    <a:t> </a:t>
                  </a:r>
                </a:p>
              </p:txBody>
            </p:sp>
          </mc:Fallback>
        </mc:AlternateContent>
        <p:sp>
          <p:nvSpPr>
            <p:cNvPr id="42" name="テキスト ボックス 41"/>
            <p:cNvSpPr txBox="1"/>
            <p:nvPr/>
          </p:nvSpPr>
          <p:spPr>
            <a:xfrm>
              <a:off x="4722434" y="4478617"/>
              <a:ext cx="2758642"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微小</a:t>
              </a:r>
              <a:r>
                <a:rPr lang="ja-JP" altLang="en-US" sz="2000" b="1">
                  <a:solidFill>
                    <a:srgbClr val="0070C0"/>
                  </a:solidFill>
                  <a:latin typeface="MigMix 1P" charset="-128"/>
                  <a:ea typeface="MigMix 1P" charset="-128"/>
                  <a:cs typeface="MigMix 1P" charset="-128"/>
                </a:rPr>
                <a:t>物質の濃度</a:t>
              </a:r>
              <a:r>
                <a:rPr lang="ja-JP" altLang="en-US" sz="2000" b="1" dirty="0">
                  <a:solidFill>
                    <a:srgbClr val="0070C0"/>
                  </a:solidFill>
                  <a:latin typeface="MigMix 1P" charset="-128"/>
                  <a:ea typeface="MigMix 1P" charset="-128"/>
                  <a:cs typeface="MigMix 1P" charset="-128"/>
                </a:rPr>
                <a:t>正規化</a:t>
              </a:r>
              <a:endParaRPr kumimoji="1" lang="ja-JP" altLang="en-US" sz="2000" b="1" dirty="0">
                <a:solidFill>
                  <a:srgbClr val="0070C0"/>
                </a:solidFill>
                <a:latin typeface="MigMix 1P" charset="-128"/>
                <a:ea typeface="MigMix 1P" charset="-128"/>
                <a:cs typeface="MigMix 1P" charset="-128"/>
              </a:endParaRPr>
            </a:p>
          </p:txBody>
        </p:sp>
      </p:grpSp>
      <p:cxnSp>
        <p:nvCxnSpPr>
          <p:cNvPr id="14" name="直線矢印コネクタ 13"/>
          <p:cNvCxnSpPr>
            <a:stCxn id="11" idx="1"/>
          </p:cNvCxnSpPr>
          <p:nvPr/>
        </p:nvCxnSpPr>
        <p:spPr>
          <a:xfrm flipH="1" flipV="1">
            <a:off x="3716594" y="3977807"/>
            <a:ext cx="931427" cy="1151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41149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32" name="正方形/長方形 31"/>
          <p:cNvSpPr/>
          <p:nvPr/>
        </p:nvSpPr>
        <p:spPr>
          <a:xfrm>
            <a:off x="630001" y="1224000"/>
            <a:ext cx="7672164" cy="4524315"/>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initialization of balances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endParaRPr lang="mr-IN"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u 1M" charset="-128"/>
                <a:ea typeface="Migu 1M" charset="-128"/>
                <a:cs typeface="Migu 1M" charset="-128"/>
              </a:rPr>
              <a:t>    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medium.h</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h_start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else</a:t>
            </a:r>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T_start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endParaRPr lang="mr-IN"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u 1M" charset="-128"/>
                <a:ea typeface="Migu 1M" charset="-128"/>
                <a:cs typeface="Migu 1M" charset="-128"/>
              </a:rPr>
              <a:t>    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medium.h</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else</a:t>
            </a:r>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medium.T</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100" dirty="0">
              <a:solidFill>
                <a:srgbClr val="000000"/>
              </a:solidFill>
              <a:latin typeface="Migu 1M" charset="-128"/>
              <a:ea typeface="Migu 1M" charset="-128"/>
              <a:cs typeface="Migu 1M" charset="-128"/>
            </a:endParaRPr>
          </a:p>
          <a:p>
            <a:endParaRPr lang="en-US" altLang="ja-JP" sz="1100" dirty="0">
              <a:solidFill>
                <a:srgbClr val="000000"/>
              </a:solidFill>
              <a:latin typeface="Migu 1M" charset="-128"/>
              <a:ea typeface="Migu 1M" charset="-128"/>
              <a:cs typeface="Migu 1M" charset="-128"/>
            </a:endParaRPr>
          </a:p>
        </p:txBody>
      </p:sp>
      <p:sp>
        <p:nvSpPr>
          <p:cNvPr id="33" name="テキスト ボックス 32"/>
          <p:cNvSpPr txBox="1"/>
          <p:nvPr/>
        </p:nvSpPr>
        <p:spPr>
          <a:xfrm>
            <a:off x="630001" y="864000"/>
            <a:ext cx="8321166"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の初期化</a:t>
            </a:r>
            <a:r>
              <a:rPr lang="en-US" altLang="ja-JP" sz="2000" b="1" dirty="0">
                <a:solidFill>
                  <a:srgbClr val="0070C0"/>
                </a:solidFill>
                <a:latin typeface="MigMix 1P" charset="-128"/>
                <a:ea typeface="MigMix 1P" charset="-128"/>
                <a:cs typeface="MigMix 1P" charset="-128"/>
              </a:rPr>
              <a:t>(1) </a:t>
            </a:r>
            <a:r>
              <a:rPr lang="en-US" altLang="ja-JP" b="1" dirty="0">
                <a:solidFill>
                  <a:srgbClr val="0070C0"/>
                </a:solidFill>
                <a:latin typeface="MigMix 1P" charset="-128"/>
                <a:ea typeface="MigMix 1P" charset="-128"/>
                <a:cs typeface="MigMix 1P" charset="-128"/>
              </a:rPr>
              <a:t>(</a:t>
            </a:r>
            <a:r>
              <a:rPr lang="ja-JP" altLang="en-US" b="1" dirty="0">
                <a:solidFill>
                  <a:srgbClr val="0070C0"/>
                </a:solidFill>
                <a:latin typeface="MigMix 1P" charset="-128"/>
                <a:ea typeface="MigMix 1P" charset="-128"/>
                <a:cs typeface="MigMix 1P" charset="-128"/>
              </a:rPr>
              <a:t>一部コメント文を省略しています）</a:t>
            </a:r>
            <a:endParaRPr kumimoji="1" lang="ja-JP" altLang="en-US"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4" name="テキスト ボックス 33"/>
              <p:cNvSpPr txBox="1"/>
              <p:nvPr/>
            </p:nvSpPr>
            <p:spPr>
              <a:xfrm>
                <a:off x="5448607" y="2736770"/>
                <a:ext cx="2670382" cy="369332"/>
              </a:xfrm>
              <a:prstGeom prst="rect">
                <a:avLst/>
              </a:prstGeom>
              <a:solidFill>
                <a:schemeClr val="accent5">
                  <a:lumMod val="20000"/>
                  <a:lumOff val="80000"/>
                </a:schemeClr>
              </a:solidFill>
              <a:ln>
                <a:noFill/>
              </a:ln>
            </p:spPr>
            <p:txBody>
              <a:bodyPr wrap="square" rtlCol="0">
                <a:spAutoFit/>
              </a:bodyPr>
              <a:lstStyle/>
              <a:p>
                <a14:m>
                  <m:oMath xmlns:m="http://schemas.openxmlformats.org/officeDocument/2006/math">
                    <m:r>
                      <a:rPr kumimoji="1" lang="en-US" altLang="ja-JP" b="0" i="1" smtClean="0">
                        <a:latin typeface="Cambria Math" charset="0"/>
                      </a:rPr>
                      <m:t>h</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𝑠𝑡𝑎𝑟𝑡</m:t>
                        </m:r>
                      </m:sub>
                    </m:sSub>
                  </m:oMath>
                </a14:m>
                <a:r>
                  <a:rPr kumimoji="1" lang="en-US" altLang="ja-JP" dirty="0">
                    <a:latin typeface="MigMix 1P" panose="020B0502020203020207" pitchFamily="34" charset="-128"/>
                  </a:rPr>
                  <a:t> </a:t>
                </a:r>
                <a:r>
                  <a:rPr kumimoji="1" lang="en-US" altLang="ja-JP" dirty="0">
                    <a:latin typeface="MigMix 1P" charset="-128"/>
                    <a:ea typeface="MigMix 1P" charset="-128"/>
                    <a:cs typeface="MigMix 1P" charset="-128"/>
                  </a:rPr>
                  <a:t>or</a:t>
                </a:r>
                <a:r>
                  <a:rPr kumimoji="1" lang="en-US" altLang="ja-JP" dirty="0">
                    <a:latin typeface="MigMix 1P" panose="020B0502020203020207" pitchFamily="34" charset="-128"/>
                  </a:rPr>
                  <a:t> </a:t>
                </a:r>
                <a14:m>
                  <m:oMath xmlns:m="http://schemas.openxmlformats.org/officeDocument/2006/math">
                    <m:r>
                      <a:rPr kumimoji="1" lang="en-US" altLang="ja-JP" b="0" i="1" smtClean="0">
                        <a:latin typeface="Cambria Math" charset="0"/>
                      </a:rPr>
                      <m:t>𝑇</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𝑠𝑡𝑎𝑟𝑡</m:t>
                        </m:r>
                      </m:sub>
                    </m:sSub>
                  </m:oMath>
                </a14:m>
                <a:endParaRPr kumimoji="1" lang="ja-JP" altLang="en-US" dirty="0">
                  <a:latin typeface="MigMix 1P" panose="020B0502020203020207" pitchFamily="34" charset="-128"/>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5448607" y="2736770"/>
                <a:ext cx="2670382" cy="369332"/>
              </a:xfrm>
              <a:prstGeom prst="rect">
                <a:avLst/>
              </a:prstGeom>
              <a:blipFill>
                <a:blip r:embed="rId2"/>
                <a:stretch>
                  <a:fillRect t="-3226" b="-22581"/>
                </a:stretch>
              </a:blipFill>
              <a:ln>
                <a:noFill/>
              </a:ln>
            </p:spPr>
            <p:txBody>
              <a:bodyPr/>
              <a:lstStyle/>
              <a:p>
                <a:r>
                  <a:rPr lang="ja-JP" altLang="en-US">
                    <a:noFill/>
                  </a:rPr>
                  <a:t> </a:t>
                </a:r>
              </a:p>
            </p:txBody>
          </p:sp>
        </mc:Fallback>
      </mc:AlternateContent>
      <p:grpSp>
        <p:nvGrpSpPr>
          <p:cNvPr id="2" name="図形グループ 1"/>
          <p:cNvGrpSpPr/>
          <p:nvPr/>
        </p:nvGrpSpPr>
        <p:grpSpPr>
          <a:xfrm>
            <a:off x="5448607" y="4403570"/>
            <a:ext cx="2234380" cy="691997"/>
            <a:chOff x="3723968" y="4543680"/>
            <a:chExt cx="2234380" cy="691997"/>
          </a:xfrm>
        </p:grpSpPr>
        <p:sp>
          <p:nvSpPr>
            <p:cNvPr id="40" name="正方形/長方形 39"/>
            <p:cNvSpPr/>
            <p:nvPr/>
          </p:nvSpPr>
          <p:spPr>
            <a:xfrm>
              <a:off x="3723968" y="4543680"/>
              <a:ext cx="2234380" cy="691997"/>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3779870" y="4552692"/>
                  <a:ext cx="930832"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ea typeface="Cambria Math" charset="0"/>
                                <a:cs typeface="Cambria Math" charset="0"/>
                              </a:rPr>
                            </m:ctrlPr>
                          </m:fPr>
                          <m:num>
                            <m:r>
                              <a:rPr lang="en-US" altLang="ja-JP" i="1">
                                <a:latin typeface="Cambria Math" charset="0"/>
                                <a:ea typeface="Cambria Math" charset="0"/>
                                <a:cs typeface="Cambria Math" charset="0"/>
                              </a:rPr>
                              <m:t>𝑑h</m:t>
                            </m:r>
                          </m:num>
                          <m:den>
                            <m:r>
                              <a:rPr lang="en-US" altLang="ja-JP" i="1">
                                <a:latin typeface="Cambria Math" charset="0"/>
                                <a:ea typeface="Cambria Math" charset="0"/>
                                <a:cs typeface="Cambria Math" charset="0"/>
                              </a:rPr>
                              <m:t>𝑑𝑡</m:t>
                            </m:r>
                          </m:den>
                        </m:f>
                        <m:r>
                          <a:rPr lang="en-US" altLang="ja-JP" i="1">
                            <a:latin typeface="Cambria Math" charset="0"/>
                            <a:ea typeface="Cambria Math" charset="0"/>
                            <a:cs typeface="Cambria Math" charset="0"/>
                          </a:rPr>
                          <m:t>=0</m:t>
                        </m:r>
                      </m:oMath>
                    </m:oMathPara>
                  </a14:m>
                  <a:endParaRPr lang="en-US" altLang="ja-JP" dirty="0">
                    <a:latin typeface="Cambria Math" charset="0"/>
                    <a:ea typeface="Cambria Math" charset="0"/>
                    <a:cs typeface="Cambria Math"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3779870" y="4552692"/>
                  <a:ext cx="930832" cy="618246"/>
                </a:xfrm>
                <a:prstGeom prst="rect">
                  <a:avLst/>
                </a:prstGeom>
                <a:blipFill rotWithShape="0">
                  <a:blip r:embed="rId3"/>
                  <a:stretch>
                    <a:fillRect/>
                  </a:stretch>
                </a:blipFill>
              </p:spPr>
              <p:txBody>
                <a:bodyPr/>
                <a:lstStyle/>
                <a:p>
                  <a:r>
                    <a:rPr lang="ja-JP" altLang="en-US">
                      <a:noFill/>
                    </a:rPr>
                    <a:t> </a:t>
                  </a:r>
                </a:p>
              </p:txBody>
            </p:sp>
          </mc:Fallback>
        </mc:AlternateContent>
        <p:sp>
          <p:nvSpPr>
            <p:cNvPr id="38" name="正方形/長方形 37"/>
            <p:cNvSpPr/>
            <p:nvPr/>
          </p:nvSpPr>
          <p:spPr>
            <a:xfrm>
              <a:off x="4627798" y="4686089"/>
              <a:ext cx="651140" cy="369332"/>
            </a:xfrm>
            <a:prstGeom prst="rect">
              <a:avLst/>
            </a:prstGeom>
          </p:spPr>
          <p:txBody>
            <a:bodyPr wrap="none">
              <a:spAutoFit/>
            </a:bodyPr>
            <a:lstStyle/>
            <a:p>
              <a:r>
                <a:rPr lang="en-US" altLang="ja-JP" dirty="0">
                  <a:latin typeface="MigMix 1P" charset="-128"/>
                  <a:ea typeface="MigMix 1P" charset="-128"/>
                  <a:cs typeface="MigMix 1P" charset="-128"/>
                </a:rPr>
                <a:t>or</a:t>
              </a:r>
              <a:r>
                <a:rPr lang="ja-JP" altLang="en-US" dirty="0">
                  <a:latin typeface="MigMix 1P" charset="-128"/>
                  <a:ea typeface="MigMix 1P" charset="-128"/>
                  <a:cs typeface="MigMix 1P" charset="-128"/>
                </a:rPr>
                <a:t>　</a:t>
              </a:r>
              <a:endParaRPr lang="en-US" altLang="ja-JP" dirty="0">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9" name="正方形/長方形 38"/>
                <p:cNvSpPr/>
                <p:nvPr/>
              </p:nvSpPr>
              <p:spPr>
                <a:xfrm>
                  <a:off x="4966640" y="4543680"/>
                  <a:ext cx="952760"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sty m:val="p"/>
                              </m:rPr>
                              <a:rPr lang="en-US" altLang="ja-JP">
                                <a:latin typeface="Cambria Math" charset="0"/>
                              </a:rPr>
                              <m:t>d</m:t>
                            </m:r>
                            <m:r>
                              <a:rPr lang="en-US" altLang="ja-JP" i="1">
                                <a:latin typeface="Cambria Math" charset="0"/>
                              </a:rPr>
                              <m:t>𝑇</m:t>
                            </m:r>
                          </m:num>
                          <m:den>
                            <m:r>
                              <a:rPr lang="en-US" altLang="ja-JP" i="1">
                                <a:latin typeface="Cambria Math" charset="0"/>
                              </a:rPr>
                              <m:t>𝑑𝑡</m:t>
                            </m:r>
                          </m:den>
                        </m:f>
                        <m:r>
                          <a:rPr lang="en-US" altLang="ja-JP" i="1">
                            <a:latin typeface="Cambria Math" charset="0"/>
                          </a:rPr>
                          <m:t>=0</m:t>
                        </m:r>
                      </m:oMath>
                    </m:oMathPara>
                  </a14:m>
                  <a:endParaRPr lang="ja-JP" altLang="en-US" dirty="0">
                    <a:latin typeface="MigMix 1P" panose="020B0502020203020207" pitchFamily="34" charset="-128"/>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4966640" y="4543680"/>
                  <a:ext cx="952760" cy="618311"/>
                </a:xfrm>
                <a:prstGeom prst="rect">
                  <a:avLst/>
                </a:prstGeom>
                <a:blipFill>
                  <a:blip r:embed="rId4"/>
                  <a:stretch>
                    <a:fillRect b="-4082"/>
                  </a:stretch>
                </a:blipFill>
              </p:spPr>
              <p:txBody>
                <a:bodyPr/>
                <a:lstStyle/>
                <a:p>
                  <a:r>
                    <a:rPr lang="ja-JP" altLang="en-US">
                      <a:noFill/>
                    </a:rPr>
                    <a:t> </a:t>
                  </a:r>
                </a:p>
              </p:txBody>
            </p:sp>
          </mc:Fallback>
        </mc:AlternateContent>
      </p:gr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6" name="スライド番号プレースホルダー 5"/>
          <p:cNvSpPr>
            <a:spLocks noGrp="1"/>
          </p:cNvSpPr>
          <p:nvPr>
            <p:ph type="sldNum" sz="quarter" idx="12"/>
          </p:nvPr>
        </p:nvSpPr>
        <p:spPr/>
        <p:txBody>
          <a:bodyPr/>
          <a:lstStyle/>
          <a:p>
            <a:fld id="{522546E2-FFC9-E74A-B833-4B01CD764E6B}" type="slidenum">
              <a:rPr lang="ja-JP" altLang="en-US" smtClean="0"/>
              <a:pPr/>
              <a:t>46</a:t>
            </a:fld>
            <a:endParaRPr lang="ja-JP" altLang="en-US"/>
          </a:p>
        </p:txBody>
      </p:sp>
    </p:spTree>
    <p:extLst>
      <p:ext uri="{BB962C8B-B14F-4D97-AF65-F5344CB8AC3E}">
        <p14:creationId xmlns:p14="http://schemas.microsoft.com/office/powerpoint/2010/main" val="660061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47</a:t>
            </a:fld>
            <a:endParaRPr lang="ja-JP" altLang="en-US"/>
          </a:p>
        </p:txBody>
      </p:sp>
      <p:sp>
        <p:nvSpPr>
          <p:cNvPr id="10" name="テキスト ボックス 9"/>
          <p:cNvSpPr txBox="1"/>
          <p:nvPr/>
        </p:nvSpPr>
        <p:spPr>
          <a:xfrm>
            <a:off x="628650" y="864000"/>
            <a:ext cx="7422114"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の初期化</a:t>
            </a:r>
            <a:r>
              <a:rPr lang="en-US" altLang="ja-JP" sz="2000" b="1" dirty="0">
                <a:solidFill>
                  <a:srgbClr val="0070C0"/>
                </a:solidFill>
                <a:latin typeface="MigMix 1P" charset="-128"/>
                <a:ea typeface="MigMix 1P" charset="-128"/>
                <a:cs typeface="MigMix 1P" charset="-128"/>
              </a:rPr>
              <a:t>(2) </a:t>
            </a:r>
            <a:endParaRPr kumimoji="1" lang="ja-JP" altLang="en-US" sz="2000" b="1" dirty="0">
              <a:solidFill>
                <a:srgbClr val="0070C0"/>
              </a:solidFill>
              <a:latin typeface="MigMix 1P" charset="-128"/>
              <a:ea typeface="MigMix 1P" charset="-128"/>
              <a:cs typeface="MigMix 1P" charset="-128"/>
            </a:endParaRPr>
          </a:p>
        </p:txBody>
      </p:sp>
      <p:sp>
        <p:nvSpPr>
          <p:cNvPr id="11" name="正方形/長方形 10"/>
          <p:cNvSpPr/>
          <p:nvPr/>
        </p:nvSpPr>
        <p:spPr>
          <a:xfrm>
            <a:off x="628650" y="1224000"/>
            <a:ext cx="7372350" cy="5262979"/>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initialize_p</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p_start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initialize_p</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medium.p</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X_start</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:Medium.nXi];</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a:t>
            </a:r>
            <a:r>
              <a:rPr lang="en-US" altLang="ja-JP" sz="1400" dirty="0" err="1">
                <a:solidFill>
                  <a:srgbClr val="FF0000"/>
                </a:solidFill>
                <a:latin typeface="Migu 1M" charset="-128"/>
                <a:ea typeface="Migu 1M" charset="-128"/>
                <a:cs typeface="Migu 1M" charset="-128"/>
              </a:rPr>
              <a:t>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Dynamics.SteadyStateInitial</a:t>
            </a:r>
            <a:r>
              <a:rPr lang="en-US" altLang="ja-JP" sz="1400" b="1"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 =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Medium.nXi</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m*</a:t>
            </a:r>
            <a:r>
              <a:rPr lang="en-US" altLang="ja-JP" sz="1400" dirty="0" err="1">
                <a:solidFill>
                  <a:srgbClr val="000000"/>
                </a:solidFill>
                <a:latin typeface="Migu 1M" charset="-128"/>
                <a:ea typeface="Migu 1M" charset="-128"/>
                <a:cs typeface="Migu 1M" charset="-128"/>
              </a:rPr>
              <a:t>C_start</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:Medium.nC]./</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b="1" dirty="0" err="1">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Medium.nC</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PartialLumpedVolume</a:t>
            </a:r>
            <a:r>
              <a:rPr lang="en-US" altLang="ja-JP" sz="1400" dirty="0">
                <a:solidFill>
                  <a:srgbClr val="000000"/>
                </a:solidFill>
                <a:latin typeface="Migu 1M" charset="-128"/>
                <a:ea typeface="Migu 1M" charset="-128"/>
                <a:cs typeface="Migu 1M" charset="-128"/>
              </a:rPr>
              <a:t>;</a:t>
            </a:r>
            <a:endParaRPr lang="ja-JP" altLang="en-US" sz="1400" dirty="0">
              <a:latin typeface="MigMix 1P" panose="020B0502020203020207" pitchFamily="34"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6090405" y="1552110"/>
                <a:ext cx="1445180" cy="369332"/>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𝑝</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𝑠𝑡𝑎𝑟𝑡</m:t>
                          </m:r>
                        </m:sub>
                      </m:sSub>
                    </m:oMath>
                  </m:oMathPara>
                </a14:m>
                <a:endParaRPr kumimoji="1" lang="ja-JP" altLang="en-US" dirty="0">
                  <a:latin typeface="MigMix 1P" panose="020B0502020203020207" pitchFamily="34"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090405" y="1552110"/>
                <a:ext cx="1445180" cy="369332"/>
              </a:xfrm>
              <a:prstGeom prst="rect">
                <a:avLst/>
              </a:prstGeom>
              <a:blipFill>
                <a:blip r:embed="rId3"/>
                <a:stretch>
                  <a:fillRect b="-666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6090405" y="2321552"/>
                <a:ext cx="1445180" cy="618246"/>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charset="0"/>
                            </a:rPr>
                            <m:t>𝑑𝑝</m:t>
                          </m:r>
                        </m:num>
                        <m:den>
                          <m:r>
                            <a:rPr kumimoji="1" lang="en-US" altLang="ja-JP" b="0" i="1" smtClean="0">
                              <a:latin typeface="Cambria Math" charset="0"/>
                            </a:rPr>
                            <m:t>𝑑𝑡</m:t>
                          </m:r>
                        </m:den>
                      </m:f>
                      <m:r>
                        <a:rPr kumimoji="1" lang="en-US" altLang="ja-JP" b="0" i="1" smtClean="0">
                          <a:latin typeface="Cambria Math" charset="0"/>
                        </a:rPr>
                        <m:t>=0</m:t>
                      </m:r>
                    </m:oMath>
                  </m:oMathPara>
                </a14:m>
                <a:endParaRPr kumimoji="1" lang="ja-JP" altLang="en-US" dirty="0">
                  <a:latin typeface="MigMix 1P" panose="020B0502020203020207" pitchFamily="34" charset="-128"/>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6090405" y="2321552"/>
                <a:ext cx="1445180" cy="618246"/>
              </a:xfrm>
              <a:prstGeom prst="rect">
                <a:avLst/>
              </a:prstGeom>
              <a:blipFill>
                <a:blip r:embed="rId4"/>
                <a:stretch>
                  <a:fillRect b="-6122"/>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6090405" y="3310823"/>
                <a:ext cx="1445180" cy="369332"/>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r>
                        <a:rPr kumimoji="1" lang="en-US" altLang="ja-JP" b="0" i="1" smtClean="0">
                          <a:latin typeface="Cambria Math" charset="0"/>
                        </a:rPr>
                        <m:t>=</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𝒔𝒕𝒂𝒓𝒕</m:t>
                          </m:r>
                        </m:sub>
                      </m:sSub>
                    </m:oMath>
                  </m:oMathPara>
                </a14:m>
                <a:endParaRPr kumimoji="1" lang="ja-JP" altLang="en-US" dirty="0">
                  <a:latin typeface="MigMix 1P" panose="020B0502020203020207" pitchFamily="34"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090405" y="3310823"/>
                <a:ext cx="1445180" cy="369332"/>
              </a:xfrm>
              <a:prstGeom prst="rect">
                <a:avLst/>
              </a:prstGeom>
              <a:blipFill>
                <a:blip r:embed="rId5"/>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6090405" y="4051180"/>
                <a:ext cx="1445180" cy="618439"/>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rPr>
                          </m:ctrlPr>
                        </m:fPr>
                        <m:num>
                          <m:r>
                            <a:rPr kumimoji="1" lang="en-US" altLang="ja-JP" b="1" i="1" smtClean="0">
                              <a:latin typeface="Cambria Math" charset="0"/>
                            </a:rPr>
                            <m:t>𝒅</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num>
                        <m:den>
                          <m:r>
                            <a:rPr kumimoji="1" lang="en-US" altLang="ja-JP" b="1" i="1" smtClean="0">
                              <a:latin typeface="Cambria Math" charset="0"/>
                            </a:rPr>
                            <m:t>𝒅𝒕</m:t>
                          </m:r>
                        </m:den>
                      </m:f>
                      <m:r>
                        <a:rPr kumimoji="1" lang="en-US" altLang="ja-JP" b="0" i="1" smtClean="0">
                          <a:latin typeface="Cambria Math" charset="0"/>
                        </a:rPr>
                        <m:t>=0</m:t>
                      </m:r>
                    </m:oMath>
                  </m:oMathPara>
                </a14:m>
                <a:endParaRPr kumimoji="1" lang="ja-JP" altLang="en-US" dirty="0">
                  <a:latin typeface="MigMix 1P" panose="020B0502020203020207" pitchFamily="34" charset="-128"/>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090405" y="4051180"/>
                <a:ext cx="1445180" cy="618439"/>
              </a:xfrm>
              <a:prstGeom prst="rect">
                <a:avLst/>
              </a:prstGeom>
              <a:blipFill>
                <a:blip r:embed="rId6"/>
                <a:stretch>
                  <a:fillRect b="-4000"/>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6090405" y="4739927"/>
                <a:ext cx="2641255" cy="659604"/>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f>
                        <m:fPr>
                          <m:ctrlPr>
                            <a:rPr kumimoji="1" lang="en-US" altLang="ja-JP" b="1" i="1" smtClean="0">
                              <a:latin typeface="Cambria Math" panose="02040503050406030204" pitchFamily="18" charset="0"/>
                            </a:rPr>
                          </m:ctrlPr>
                        </m:fPr>
                        <m:num>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𝒔𝒕𝒂𝒓𝒕</m:t>
                              </m:r>
                            </m:sub>
                          </m:sSub>
                        </m:num>
                        <m:den>
                          <m:sSub>
                            <m:sSubPr>
                              <m:ctrlPr>
                                <a:rPr kumimoji="1" lang="en-US" altLang="ja-JP" i="1" smtClean="0">
                                  <a:latin typeface="Cambria Math" panose="02040503050406030204" pitchFamily="18" charset="0"/>
                                </a:rPr>
                              </m:ctrlPr>
                            </m:sSubPr>
                            <m:e>
                              <m:r>
                                <a:rPr kumimoji="1" lang="en-US" altLang="ja-JP" b="0" i="1" smtClean="0">
                                  <a:latin typeface="Cambria Math" charset="0"/>
                                </a:rPr>
                                <m:t>𝐶</m:t>
                              </m:r>
                            </m:e>
                            <m:sub>
                              <m:r>
                                <a:rPr kumimoji="1" lang="en-US" altLang="ja-JP" b="0" i="1" smtClean="0">
                                  <a:latin typeface="Cambria Math" charset="0"/>
                                </a:rPr>
                                <m:t>𝑛𝑜𝑚𝑖𝑛𝑎𝑙</m:t>
                              </m:r>
                            </m:sub>
                          </m:sSub>
                        </m:den>
                      </m:f>
                    </m:oMath>
                  </m:oMathPara>
                </a14:m>
                <a:endParaRPr kumimoji="1" lang="ja-JP" altLang="en-US" dirty="0">
                  <a:latin typeface="MigMix 1P" panose="020B0502020203020207" pitchFamily="34" charset="-128"/>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6090405" y="4739927"/>
                <a:ext cx="2641255" cy="659604"/>
              </a:xfrm>
              <a:prstGeom prst="rect">
                <a:avLst/>
              </a:prstGeom>
              <a:blipFill>
                <a:blip r:embed="rId7"/>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6090405" y="5490518"/>
                <a:ext cx="1915371" cy="618246"/>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rPr>
                          </m:ctrlPr>
                        </m:fPr>
                        <m:num>
                          <m:r>
                            <a:rPr kumimoji="1" lang="en-US" altLang="ja-JP" b="0" i="1" smtClean="0">
                              <a:latin typeface="Cambria Math" charset="0"/>
                            </a:rPr>
                            <m:t>𝑑</m:t>
                          </m:r>
                          <m:r>
                            <a:rPr kumimoji="1" lang="en-US" altLang="ja-JP" b="0" i="1" smtClean="0">
                              <a:latin typeface="Cambria Math" charset="0"/>
                            </a:rPr>
                            <m:t> </m:t>
                          </m:r>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num>
                        <m:den>
                          <m:r>
                            <a:rPr kumimoji="1" lang="en-US" altLang="ja-JP" b="0" i="1" smtClean="0">
                              <a:latin typeface="Cambria Math" charset="0"/>
                            </a:rPr>
                            <m:t>𝑑𝑡</m:t>
                          </m:r>
                        </m:den>
                      </m:f>
                      <m:r>
                        <a:rPr kumimoji="1" lang="en-US" altLang="ja-JP" b="0" i="1" smtClean="0">
                          <a:latin typeface="Cambria Math" charset="0"/>
                        </a:rPr>
                        <m:t>=</m:t>
                      </m:r>
                      <m:r>
                        <a:rPr kumimoji="1" lang="en-US" altLang="ja-JP" b="1" i="1" smtClean="0">
                          <a:latin typeface="Cambria Math" charset="0"/>
                        </a:rPr>
                        <m:t>𝟎</m:t>
                      </m:r>
                    </m:oMath>
                  </m:oMathPara>
                </a14:m>
                <a:endParaRPr kumimoji="1" lang="ja-JP" altLang="en-US" dirty="0">
                  <a:latin typeface="MigMix 1P" panose="020B0502020203020207" pitchFamily="34" charset="-128"/>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6090405" y="5490518"/>
                <a:ext cx="1915371" cy="618246"/>
              </a:xfrm>
              <a:prstGeom prst="rect">
                <a:avLst/>
              </a:prstGeom>
              <a:blipFill>
                <a:blip r:embed="rId8"/>
                <a:stretch>
                  <a:fillRect b="-4082"/>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128595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668802" y="3949214"/>
            <a:ext cx="7845198" cy="225875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628650" y="1282776"/>
            <a:ext cx="7885350" cy="257929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タイトル 1"/>
          <p:cNvSpPr>
            <a:spLocks noGrp="1"/>
          </p:cNvSpPr>
          <p:nvPr>
            <p:ph type="title"/>
          </p:nvPr>
        </p:nvSpPr>
        <p:spPr/>
        <p:txBody>
          <a:bodyPr/>
          <a:lstStyle/>
          <a:p>
            <a:r>
              <a:rPr kumimoji="1" lang="en-US" altLang="ja-JP" dirty="0"/>
              <a:t>volume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48</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28650" y="1584362"/>
                <a:ext cx="4403000"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r>
                            <a:rPr lang="en-US" altLang="ja-JP" b="0" i="1" smtClean="0">
                              <a:latin typeface="Cambria Math" charset="0"/>
                            </a:rPr>
                            <m:t>𝑚</m:t>
                          </m:r>
                          <m:r>
                            <a:rPr lang="en-US" altLang="ja-JP" b="0" i="1" smtClean="0">
                              <a:latin typeface="Cambria Math" charset="0"/>
                            </a:rPr>
                            <m:t>_</m:t>
                          </m:r>
                          <m:r>
                            <a:rPr lang="en-US" altLang="ja-JP" b="0" i="1" smtClean="0">
                              <a:latin typeface="Cambria Math" charset="0"/>
                            </a:rPr>
                            <m:t>𝑓𝑙𝑜𝑤</m:t>
                          </m:r>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e>
                      </m:nary>
                      <m:r>
                        <a:rPr lang="en-US" altLang="ja-JP" b="0" i="1" smtClean="0">
                          <a:latin typeface="Cambria Math" charset="0"/>
                        </a:rPr>
                        <m:t> , </m:t>
                      </m:r>
                      <m:r>
                        <a:rPr lang="en-US" altLang="ja-JP" b="0" i="1" smtClean="0">
                          <a:latin typeface="Cambria Math" charset="0"/>
                        </a:rPr>
                        <m:t>𝑖</m:t>
                      </m:r>
                      <m:r>
                        <a:rPr lang="en-US" altLang="ja-JP" b="0" i="1" smtClean="0">
                          <a:latin typeface="Cambria Math" charset="0"/>
                        </a:rPr>
                        <m:t>=1,…,</m:t>
                      </m:r>
                      <m:r>
                        <a:rPr lang="en-US" altLang="ja-JP" b="0" i="1" smtClean="0">
                          <a:latin typeface="Cambria Math" charset="0"/>
                        </a:rPr>
                        <m:t>𝑛𝑃𝑜𝑟𝑡𝑠</m:t>
                      </m:r>
                    </m:oMath>
                  </m:oMathPara>
                </a14:m>
                <a:endParaRPr lang="ja-JP" altLang="en-US" dirty="0">
                  <a:latin typeface="MigMix 1P" panose="020B0502020203020207" pitchFamily="34" charset="-128"/>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628650" y="1584362"/>
                <a:ext cx="4403000" cy="764568"/>
              </a:xfrm>
              <a:prstGeom prst="rect">
                <a:avLst/>
              </a:prstGeom>
              <a:blipFill>
                <a:blip r:embed="rId2"/>
                <a:stretch>
                  <a:fillRect t="-122951" b="-1688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668802" y="4349324"/>
                <a:ext cx="5344091" cy="1436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 </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sSub>
                                        <m:sSubPr>
                                          <m:ctrlPr>
                                            <a:rPr lang="en-US" altLang="ja-JP" b="0" i="1" smtClean="0">
                                              <a:latin typeface="Cambria Math" panose="02040503050406030204" pitchFamily="18" charset="0"/>
                                            </a:rPr>
                                          </m:ctrlPr>
                                        </m:sSubPr>
                                        <m:e>
                                          <m:r>
                                            <a:rPr lang="en-US" altLang="ja-JP" b="0" i="1" smtClean="0">
                                              <a:latin typeface="Cambria Math" charset="0"/>
                                            </a:rPr>
                                            <m:t>h</m:t>
                                          </m:r>
                                        </m:e>
                                        <m:sub>
                                          <m:r>
                                            <a:rPr lang="en-US" altLang="ja-JP" b="0" i="1" smtClean="0">
                                              <a:latin typeface="Cambria Math" charset="0"/>
                                            </a:rPr>
                                            <m:t>𝑜𝑢𝑡𝑓𝑙𝑜𝑤</m:t>
                                          </m:r>
                                        </m:sub>
                                      </m:sSub>
                                    </m:e>
                                    <m:sub>
                                      <m:r>
                                        <a:rPr lang="en-US" altLang="ja-JP" b="0" i="1" smtClean="0">
                                          <a:latin typeface="Cambria Math" charset="0"/>
                                        </a:rPr>
                                        <m:t>𝑖</m:t>
                                      </m:r>
                                    </m:sub>
                                  </m:sSub>
                                </m:e>
                              </m:d>
                            </m:e>
                          </m:d>
                        </m:e>
                      </m:nary>
                    </m:oMath>
                  </m:oMathPara>
                </a14:m>
                <a:endParaRPr lang="en-US" altLang="ja-JP" b="0" i="1" dirty="0">
                  <a:latin typeface="Cambria Math" charset="0"/>
                </a:endParaRPr>
              </a:p>
              <a:p>
                <a:pPr/>
                <a14:m>
                  <m:oMathPara xmlns:m="http://schemas.openxmlformats.org/officeDocument/2006/math">
                    <m:oMathParaPr>
                      <m:jc m:val="centerGroup"/>
                    </m:oMathParaPr>
                    <m:oMath xmlns:m="http://schemas.openxmlformats.org/officeDocument/2006/math">
                      <m:r>
                        <a:rPr lang="en-US" altLang="ja-JP" b="0" i="1" smtClean="0">
                          <a:latin typeface="Cambria Math" charset="0"/>
                        </a:rPr>
                        <m:t>        +</m:t>
                      </m:r>
                      <m:nary>
                        <m:naryPr>
                          <m:chr m:val="∑"/>
                          <m:supHide m:val="on"/>
                          <m:ctrlPr>
                            <a:rPr lang="en-US" altLang="ja-JP" i="1">
                              <a:latin typeface="Cambria Math" panose="02040503050406030204" pitchFamily="18" charset="0"/>
                            </a:rPr>
                          </m:ctrlPr>
                        </m:naryPr>
                        <m:sub>
                          <m:r>
                            <a:rPr lang="en-US" altLang="ja-JP" i="1">
                              <a:latin typeface="Cambria Math" charset="0"/>
                            </a:rPr>
                            <m:t>𝑖</m:t>
                          </m:r>
                        </m:sub>
                        <m:sup/>
                        <m:e>
                          <m:d>
                            <m:dPr>
                              <m:begChr m:val="{"/>
                              <m:endChr m:val="}"/>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r>
                                <a:rPr lang="en-US" altLang="ja-JP" b="0" i="1" smtClean="0">
                                  <a:latin typeface="Cambria Math" charset="0"/>
                                </a:rPr>
                                <m:t>⋅</m:t>
                              </m:r>
                              <m:d>
                                <m:dPr>
                                  <m:ctrlPr>
                                    <a:rPr lang="en-US" altLang="ja-JP" i="1">
                                      <a:latin typeface="Cambria Math" panose="02040503050406030204" pitchFamily="18" charset="0"/>
                                    </a:rPr>
                                  </m:ctrlPr>
                                </m:dPr>
                                <m:e>
                                  <m:r>
                                    <a:rPr lang="en-US" altLang="ja-JP" b="0" i="1" smtClean="0">
                                      <a:latin typeface="Cambria Math" charset="0"/>
                                    </a:rPr>
                                    <m:t>0.5 </m:t>
                                  </m:r>
                                  <m:r>
                                    <a:rPr lang="en-US" altLang="ja-JP" b="0" i="1" smtClean="0">
                                      <a:latin typeface="Cambria Math" charset="0"/>
                                    </a:rPr>
                                    <m:t>𝑣</m:t>
                                  </m:r>
                                  <m:sSup>
                                    <m:sSupPr>
                                      <m:ctrlPr>
                                        <a:rPr lang="en-US" altLang="ja-JP" b="0" i="1" smtClean="0">
                                          <a:latin typeface="Cambria Math" panose="02040503050406030204" pitchFamily="18" charset="0"/>
                                        </a:rPr>
                                      </m:ctrlPr>
                                    </m:sSupPr>
                                    <m:e>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e>
                                    <m:sup>
                                      <m:r>
                                        <a:rPr lang="en-US" altLang="ja-JP" b="0" i="1" smtClean="0">
                                          <a:latin typeface="Cambria Math" charset="0"/>
                                        </a:rPr>
                                        <m:t>2</m:t>
                                      </m:r>
                                    </m:sup>
                                  </m:sSup>
                                  <m:r>
                                    <a:rPr lang="en-US" altLang="ja-JP" i="1">
                                      <a:latin typeface="Cambria Math" charset="0"/>
                                    </a:rPr>
                                    <m:t>+</m:t>
                                  </m:r>
                                  <m:r>
                                    <a:rPr lang="en-US" altLang="ja-JP" i="1">
                                      <a:latin typeface="Cambria Math" charset="0"/>
                                    </a:rPr>
                                    <m:t>𝑔h</m:t>
                                  </m:r>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e>
                              </m:d>
                            </m:e>
                          </m:d>
                          <m:r>
                            <a:rPr lang="en-US" altLang="ja-JP" b="0" i="1" smtClean="0">
                              <a:latin typeface="Cambria Math" charset="0"/>
                            </a:rPr>
                            <m:t>         </m:t>
                          </m:r>
                        </m:e>
                      </m:nary>
                    </m:oMath>
                  </m:oMathPara>
                </a14:m>
                <a:endParaRPr lang="ja-JP" altLang="en-US" dirty="0">
                  <a:latin typeface="MigMix 1P" panose="020B0502020203020207" pitchFamily="34" charset="-128"/>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668802" y="4349324"/>
                <a:ext cx="5344091" cy="1436804"/>
              </a:xfrm>
              <a:prstGeom prst="rect">
                <a:avLst/>
              </a:prstGeom>
              <a:blipFill>
                <a:blip r:embed="rId3"/>
                <a:stretch>
                  <a:fillRect t="-64348" b="-8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68803" y="2331971"/>
                <a:ext cx="7411507" cy="764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r>
                            <a:rPr lang="en-US" altLang="ja-JP" b="0" i="1" smtClean="0">
                              <a:latin typeface="Cambria Math" charset="0"/>
                            </a:rPr>
                            <m:t>𝑋𝑖</m:t>
                          </m:r>
                        </m:e>
                        <m:sub>
                          <m:r>
                            <a:rPr lang="en-US" altLang="ja-JP" i="1">
                              <a:latin typeface="Cambria Math" charset="0"/>
                            </a:rPr>
                            <m:t>𝑓𝑙𝑜𝑤</m:t>
                          </m:r>
                        </m:sub>
                      </m:sSub>
                      <m:d>
                        <m:dPr>
                          <m:begChr m:val="["/>
                          <m:endChr m:val="]"/>
                          <m:ctrlPr>
                            <a:rPr lang="en-US" altLang="ja-JP" b="0" i="1" smtClean="0">
                              <a:latin typeface="Cambria Math" panose="02040503050406030204" pitchFamily="18" charset="0"/>
                            </a:rPr>
                          </m:ctrlPr>
                        </m:dPr>
                        <m:e>
                          <m:r>
                            <m:rPr>
                              <m:sty m:val="p"/>
                            </m:rPr>
                            <a:rPr lang="en-US" altLang="ja-JP" b="0" i="0" smtClean="0">
                              <a:latin typeface="Cambria Math" charset="0"/>
                            </a:rPr>
                            <m:t>j</m:t>
                          </m:r>
                        </m:e>
                      </m:d>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r>
                                    <a:rPr lang="en-US" altLang="ja-JP" b="0" i="1" smtClean="0">
                                      <a:latin typeface="Cambria Math" charset="0"/>
                                    </a:rPr>
                                    <m:t>𝑋</m:t>
                                  </m:r>
                                  <m:sSub>
                                    <m:sSubPr>
                                      <m:ctrlPr>
                                        <a:rPr lang="en-US" altLang="ja-JP" b="0" i="1" smtClean="0">
                                          <a:latin typeface="Cambria Math" panose="02040503050406030204" pitchFamily="18" charset="0"/>
                                        </a:rPr>
                                      </m:ctrlPr>
                                    </m:sSubPr>
                                    <m:e>
                                      <m:r>
                                        <a:rPr lang="en-US" altLang="ja-JP" b="0" i="1" smtClean="0">
                                          <a:latin typeface="Cambria Math" charset="0"/>
                                        </a:rPr>
                                        <m:t>𝑖</m:t>
                                      </m:r>
                                    </m:e>
                                    <m:sub>
                                      <m:r>
                                        <a:rPr lang="en-US" altLang="ja-JP" b="0" i="1" smtClean="0">
                                          <a:latin typeface="Cambria Math" charset="0"/>
                                        </a:rPr>
                                        <m:t>𝑜𝑢𝑡𝑓𝑙𝑜𝑤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r>
                                        <a:rPr lang="en-US" altLang="ja-JP" b="0" i="1" smtClean="0">
                                          <a:latin typeface="Cambria Math" charset="0"/>
                                        </a:rPr>
                                        <m:t>,</m:t>
                                      </m:r>
                                      <m:r>
                                        <a:rPr lang="en-US" altLang="ja-JP" b="0" i="1" smtClean="0">
                                          <a:latin typeface="Cambria Math" charset="0"/>
                                        </a:rPr>
                                        <m:t>𝑗</m:t>
                                      </m:r>
                                    </m:e>
                                  </m:d>
                                </m:e>
                              </m:d>
                            </m:e>
                          </m:d>
                        </m:e>
                      </m:nary>
                      <m:r>
                        <a:rPr lang="en-US" altLang="ja-JP" b="0" i="1" smtClean="0">
                          <a:latin typeface="Cambria Math" charset="0"/>
                        </a:rPr>
                        <m:t>, </m:t>
                      </m:r>
                      <m:r>
                        <a:rPr lang="en-US" altLang="ja-JP" b="0" i="1" smtClean="0">
                          <a:latin typeface="Cambria Math" charset="0"/>
                        </a:rPr>
                        <m:t>𝑗</m:t>
                      </m:r>
                      <m:r>
                        <a:rPr lang="en-US" altLang="ja-JP" b="0" i="1" smtClean="0">
                          <a:latin typeface="Cambria Math" charset="0"/>
                        </a:rPr>
                        <m:t>=1,…,</m:t>
                      </m:r>
                      <m:r>
                        <a:rPr lang="en-US" altLang="ja-JP" b="0" i="1" smtClean="0">
                          <a:latin typeface="Cambria Math" charset="0"/>
                        </a:rPr>
                        <m:t>𝑛</m:t>
                      </m:r>
                      <m:sSub>
                        <m:sSubPr>
                          <m:ctrlPr>
                            <a:rPr lang="en-US" altLang="ja-JP" b="0" i="1" smtClean="0">
                              <a:latin typeface="Cambria Math" panose="02040503050406030204" pitchFamily="18" charset="0"/>
                            </a:rPr>
                          </m:ctrlPr>
                        </m:sSubPr>
                        <m:e>
                          <m:r>
                            <a:rPr lang="en-US" altLang="ja-JP" b="0" i="1" smtClean="0">
                              <a:latin typeface="Cambria Math" charset="0"/>
                            </a:rPr>
                            <m:t>𝑋</m:t>
                          </m:r>
                        </m:e>
                        <m:sub>
                          <m:r>
                            <a:rPr lang="en-US" altLang="ja-JP" b="0" i="1" smtClean="0">
                              <a:latin typeface="Cambria Math" charset="0"/>
                            </a:rPr>
                            <m:t>𝑖</m:t>
                          </m:r>
                        </m:sub>
                      </m:sSub>
                    </m:oMath>
                  </m:oMathPara>
                </a14:m>
                <a:endParaRPr lang="ja-JP" altLang="en-US" dirty="0">
                  <a:latin typeface="MigMix 1P" panose="020B0502020203020207" pitchFamily="34" charset="-128"/>
                </a:endParaRPr>
              </a:p>
            </p:txBody>
          </p:sp>
        </mc:Choice>
        <mc:Fallback xmlns="">
          <p:sp>
            <p:nvSpPr>
              <p:cNvPr id="7" name="正方形/長方形 6"/>
              <p:cNvSpPr>
                <a:spLocks noRot="1" noChangeAspect="1" noMove="1" noResize="1" noEditPoints="1" noAdjustHandles="1" noChangeArrowheads="1" noChangeShapeType="1" noTextEdit="1"/>
              </p:cNvSpPr>
              <p:nvPr/>
            </p:nvSpPr>
            <p:spPr>
              <a:xfrm>
                <a:off x="668803" y="2331971"/>
                <a:ext cx="7411507" cy="764568"/>
              </a:xfrm>
              <a:prstGeom prst="rect">
                <a:avLst/>
              </a:prstGeom>
              <a:blipFill>
                <a:blip r:embed="rId4"/>
                <a:stretch>
                  <a:fillRect t="-122951" b="-1688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668803" y="3097503"/>
                <a:ext cx="7299540" cy="764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r>
                            <a:rPr lang="en-US" altLang="ja-JP" b="0" i="1" smtClean="0">
                              <a:latin typeface="Cambria Math" charset="0"/>
                            </a:rPr>
                            <m:t>𝐶</m:t>
                          </m:r>
                        </m:e>
                        <m:sub>
                          <m:r>
                            <a:rPr lang="en-US" altLang="ja-JP" i="1">
                              <a:latin typeface="Cambria Math" charset="0"/>
                            </a:rPr>
                            <m:t>𝑓𝑙𝑜𝑤</m:t>
                          </m:r>
                        </m:sub>
                      </m:sSub>
                      <m:d>
                        <m:dPr>
                          <m:begChr m:val="["/>
                          <m:endChr m:val="]"/>
                          <m:ctrlPr>
                            <a:rPr lang="en-US" altLang="ja-JP" b="0" i="1" smtClean="0">
                              <a:latin typeface="Cambria Math" panose="02040503050406030204" pitchFamily="18" charset="0"/>
                            </a:rPr>
                          </m:ctrlPr>
                        </m:dPr>
                        <m:e>
                          <m:r>
                            <m:rPr>
                              <m:sty m:val="p"/>
                            </m:rPr>
                            <a:rPr lang="en-US" altLang="ja-JP" b="0" i="0" smtClean="0">
                              <a:latin typeface="Cambria Math" charset="0"/>
                            </a:rPr>
                            <m:t>k</m:t>
                          </m:r>
                        </m:e>
                      </m:d>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𝐶</m:t>
                                      </m:r>
                                    </m:e>
                                    <m:sub>
                                      <m:r>
                                        <a:rPr lang="en-US" altLang="ja-JP" b="0" i="1" smtClean="0">
                                          <a:latin typeface="Cambria Math" charset="0"/>
                                        </a:rPr>
                                        <m:t>𝑜𝑢𝑡𝑓𝑙𝑜𝑤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r>
                                        <a:rPr lang="en-US" altLang="ja-JP" b="0" i="1" smtClean="0">
                                          <a:latin typeface="Cambria Math" charset="0"/>
                                        </a:rPr>
                                        <m:t>,</m:t>
                                      </m:r>
                                      <m:r>
                                        <a:rPr lang="en-US" altLang="ja-JP" b="0" i="1" smtClean="0">
                                          <a:latin typeface="Cambria Math" charset="0"/>
                                        </a:rPr>
                                        <m:t>𝑘</m:t>
                                      </m:r>
                                    </m:e>
                                  </m:d>
                                </m:e>
                              </m:d>
                            </m:e>
                          </m:d>
                          <m:r>
                            <a:rPr lang="en-US" altLang="ja-JP" b="0" i="1" smtClean="0">
                              <a:latin typeface="Cambria Math" charset="0"/>
                            </a:rPr>
                            <m:t> </m:t>
                          </m:r>
                        </m:e>
                      </m:nary>
                      <m:r>
                        <a:rPr lang="en-US" altLang="ja-JP" b="0" i="1" smtClean="0">
                          <a:latin typeface="Cambria Math" charset="0"/>
                        </a:rPr>
                        <m:t>, </m:t>
                      </m:r>
                      <m:r>
                        <a:rPr lang="en-US" altLang="ja-JP" b="0" i="1" smtClean="0">
                          <a:latin typeface="Cambria Math" charset="0"/>
                        </a:rPr>
                        <m:t>𝑘</m:t>
                      </m:r>
                      <m:r>
                        <a:rPr lang="en-US" altLang="ja-JP" b="0" i="1" smtClean="0">
                          <a:latin typeface="Cambria Math" charset="0"/>
                        </a:rPr>
                        <m:t>=1,…,</m:t>
                      </m:r>
                      <m:r>
                        <a:rPr lang="en-US" altLang="ja-JP" b="0" i="1" smtClean="0">
                          <a:latin typeface="Cambria Math" charset="0"/>
                        </a:rPr>
                        <m:t>𝑛𝐶</m:t>
                      </m:r>
                    </m:oMath>
                  </m:oMathPara>
                </a14:m>
                <a:endParaRPr lang="ja-JP" altLang="en-US" dirty="0">
                  <a:latin typeface="MigMix 1P" panose="020B0502020203020207" pitchFamily="34" charset="-128"/>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668803" y="3097503"/>
                <a:ext cx="7299540" cy="764568"/>
              </a:xfrm>
              <a:prstGeom prst="rect">
                <a:avLst/>
              </a:prstGeom>
              <a:blipFill>
                <a:blip r:embed="rId5"/>
                <a:stretch>
                  <a:fillRect t="-121311" b="-168852"/>
                </a:stretch>
              </a:blipFill>
            </p:spPr>
            <p:txBody>
              <a:bodyPr/>
              <a:lstStyle/>
              <a:p>
                <a:r>
                  <a:rPr lang="ja-JP" altLang="en-US">
                    <a:noFill/>
                  </a:rPr>
                  <a:t> </a:t>
                </a:r>
              </a:p>
            </p:txBody>
          </p:sp>
        </mc:Fallback>
      </mc:AlternateContent>
      <p:sp>
        <p:nvSpPr>
          <p:cNvPr id="9" name="テキスト ボックス 8"/>
          <p:cNvSpPr txBox="1"/>
          <p:nvPr/>
        </p:nvSpPr>
        <p:spPr>
          <a:xfrm>
            <a:off x="628650" y="864000"/>
            <a:ext cx="788535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PartialLumpedVessel</a:t>
            </a:r>
            <a:r>
              <a:rPr lang="en-US" altLang="ja-JP" sz="2000" b="1" dirty="0">
                <a:solidFill>
                  <a:srgbClr val="0070C0"/>
                </a:solidFill>
                <a:latin typeface="MigMix 1P" charset="-128"/>
                <a:ea typeface="MigMix 1P" charset="-128"/>
                <a:cs typeface="MigMix 1P" charset="-128"/>
              </a:rPr>
              <a:t> </a:t>
            </a:r>
            <a:endParaRPr kumimoji="1" lang="ja-JP" altLang="en-US"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774550" y="5771990"/>
                <a:ext cx="368998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𝑄</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h𝑒𝑎𝑡𝑇𝑟𝑎𝑛𝑠𝑓𝑒𝑟</m:t>
                      </m:r>
                      <m:r>
                        <a:rPr kumimoji="1" lang="en-US" altLang="ja-JP" b="0" i="1" smtClean="0">
                          <a:latin typeface="Cambria Math" charset="0"/>
                        </a:rPr>
                        <m:t>.</m:t>
                      </m:r>
                      <m:r>
                        <a:rPr kumimoji="1" lang="en-US" altLang="ja-JP" b="0" i="1" smtClean="0">
                          <a:latin typeface="Cambria Math" charset="0"/>
                        </a:rPr>
                        <m:t>𝑄</m:t>
                      </m:r>
                      <m:r>
                        <a:rPr kumimoji="1" lang="en-US" altLang="ja-JP" b="0" i="1" smtClean="0">
                          <a:latin typeface="Cambria Math" charset="0"/>
                        </a:rPr>
                        <m:t>_</m:t>
                      </m:r>
                      <m:r>
                        <a:rPr kumimoji="1" lang="en-US" altLang="ja-JP" b="0" i="1" smtClean="0">
                          <a:latin typeface="Cambria Math" charset="0"/>
                        </a:rPr>
                        <m:t>𝑓𝑙𝑜𝑤𝑠</m:t>
                      </m:r>
                      <m:r>
                        <a:rPr kumimoji="1" lang="en-US" altLang="ja-JP" b="0" i="1" smtClean="0">
                          <a:latin typeface="Cambria Math" charset="0"/>
                        </a:rPr>
                        <m:t>[1]</m:t>
                      </m:r>
                    </m:oMath>
                  </m:oMathPara>
                </a14:m>
                <a:endParaRPr kumimoji="1" lang="ja-JP" altLang="en-US" dirty="0">
                  <a:latin typeface="MigMix 1P" panose="020B0502020203020207" pitchFamily="34" charset="-128"/>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74550" y="5771990"/>
                <a:ext cx="3689985" cy="299249"/>
              </a:xfrm>
              <a:prstGeom prst="rect">
                <a:avLst/>
              </a:prstGeom>
              <a:blipFill>
                <a:blip r:embed="rId6"/>
                <a:stretch>
                  <a:fillRect l="-1370" r="-1370" b="-24000"/>
                </a:stretch>
              </a:blipFill>
            </p:spPr>
            <p:txBody>
              <a:bodyPr/>
              <a:lstStyle/>
              <a:p>
                <a:r>
                  <a:rPr lang="ja-JP" altLang="en-US">
                    <a:noFill/>
                  </a:rPr>
                  <a:t> </a:t>
                </a:r>
              </a:p>
            </p:txBody>
          </p:sp>
        </mc:Fallback>
      </mc:AlternateContent>
      <p:sp>
        <p:nvSpPr>
          <p:cNvPr id="11" name="テキスト ボックス 10"/>
          <p:cNvSpPr txBox="1"/>
          <p:nvPr/>
        </p:nvSpPr>
        <p:spPr>
          <a:xfrm>
            <a:off x="628650" y="1282776"/>
            <a:ext cx="1772816"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質量移流項</a:t>
            </a:r>
          </a:p>
        </p:txBody>
      </p:sp>
      <p:sp>
        <p:nvSpPr>
          <p:cNvPr id="12" name="テキスト ボックス 11"/>
          <p:cNvSpPr txBox="1"/>
          <p:nvPr/>
        </p:nvSpPr>
        <p:spPr>
          <a:xfrm>
            <a:off x="668802" y="3949214"/>
            <a:ext cx="3144307"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エネルギー移流項</a:t>
            </a:r>
          </a:p>
        </p:txBody>
      </p:sp>
      <mc:AlternateContent xmlns:mc="http://schemas.openxmlformats.org/markup-compatibility/2006" xmlns:a14="http://schemas.microsoft.com/office/drawing/2010/main">
        <mc:Choice Requires="a14">
          <p:sp>
            <p:nvSpPr>
              <p:cNvPr id="15" name="正方形/長方形 14"/>
              <p:cNvSpPr/>
              <p:nvPr/>
            </p:nvSpPr>
            <p:spPr>
              <a:xfrm>
                <a:off x="5691976" y="834700"/>
                <a:ext cx="2572189" cy="1015663"/>
              </a:xfrm>
              <a:prstGeom prst="rect">
                <a:avLst/>
              </a:prstGeom>
              <a:solidFill>
                <a:schemeClr val="accent2">
                  <a:lumMod val="20000"/>
                  <a:lumOff val="80000"/>
                </a:schemeClr>
              </a:solidFill>
              <a:ln>
                <a:noFill/>
              </a:ln>
            </p:spPr>
            <p:txBody>
              <a:bodyPr wrap="square">
                <a:spAutoFit/>
              </a:bodyPr>
              <a:lstStyle/>
              <a:p>
                <a14:m>
                  <m:oMath xmlns:m="http://schemas.openxmlformats.org/officeDocument/2006/math">
                    <m:r>
                      <a:rPr lang="en-US" altLang="ja-JP" sz="2000" i="1" smtClean="0">
                        <a:latin typeface="Cambria Math" charset="0"/>
                      </a:rPr>
                      <m:t>𝑖</m:t>
                    </m:r>
                  </m:oMath>
                </a14:m>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FluidPort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の番号</a:t>
                </a:r>
                <a:endParaRPr lang="en-US" altLang="ja-JP" sz="2000" dirty="0">
                  <a:latin typeface="MigMix 1P" charset="-128"/>
                  <a:ea typeface="MigMix 1P" charset="-128"/>
                  <a:cs typeface="MigMix 1P" charset="-128"/>
                </a:endParaRPr>
              </a:p>
              <a:p>
                <a14:m>
                  <m:oMath xmlns:m="http://schemas.openxmlformats.org/officeDocument/2006/math">
                    <m:r>
                      <a:rPr lang="en-US" altLang="ja-JP" sz="2000" b="0" i="1" smtClean="0">
                        <a:latin typeface="Cambria Math" charset="0"/>
                        <a:ea typeface="MigMix 1P" charset="-128"/>
                        <a:cs typeface="MigMix 1P" charset="-128"/>
                      </a:rPr>
                      <m:t>𝑗</m:t>
                    </m:r>
                  </m:oMath>
                </a14:m>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成分物質の番号</a:t>
                </a:r>
                <a:endParaRPr lang="en-US" altLang="ja-JP" sz="2000" dirty="0">
                  <a:latin typeface="MigMix 1P" charset="-128"/>
                  <a:ea typeface="MigMix 1P" charset="-128"/>
                  <a:cs typeface="MigMix 1P" charset="-128"/>
                </a:endParaRPr>
              </a:p>
              <a:p>
                <a14:m>
                  <m:oMath xmlns:m="http://schemas.openxmlformats.org/officeDocument/2006/math">
                    <m:r>
                      <a:rPr lang="en-US" altLang="ja-JP" sz="2000" b="0" i="1" smtClean="0">
                        <a:latin typeface="Cambria Math" charset="0"/>
                        <a:ea typeface="MigMix 1P" charset="-128"/>
                        <a:cs typeface="MigMix 1P" charset="-128"/>
                      </a:rPr>
                      <m:t>𝑘</m:t>
                    </m:r>
                  </m:oMath>
                </a14:m>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付加的物質の番号</a:t>
                </a:r>
              </a:p>
            </p:txBody>
          </p:sp>
        </mc:Choice>
        <mc:Fallback xmlns="">
          <p:sp>
            <p:nvSpPr>
              <p:cNvPr id="15" name="正方形/長方形 14"/>
              <p:cNvSpPr>
                <a:spLocks noRot="1" noChangeAspect="1" noMove="1" noResize="1" noEditPoints="1" noAdjustHandles="1" noChangeArrowheads="1" noChangeShapeType="1" noTextEdit="1"/>
              </p:cNvSpPr>
              <p:nvPr/>
            </p:nvSpPr>
            <p:spPr>
              <a:xfrm>
                <a:off x="5691976" y="834700"/>
                <a:ext cx="2572189" cy="1015663"/>
              </a:xfrm>
              <a:prstGeom prst="rect">
                <a:avLst/>
              </a:prstGeom>
              <a:blipFill rotWithShape="0">
                <a:blip r:embed="rId7"/>
                <a:stretch>
                  <a:fillRect l="-948" t="-3593" r="-1185" b="-9581"/>
                </a:stretch>
              </a:blipFill>
              <a:ln>
                <a:noFill/>
              </a:ln>
            </p:spPr>
            <p:txBody>
              <a:bodyPr/>
              <a:lstStyle/>
              <a:p>
                <a:r>
                  <a:rPr lang="ja-JP" altLang="en-US">
                    <a:noFill/>
                  </a:rPr>
                  <a:t> </a:t>
                </a:r>
              </a:p>
            </p:txBody>
          </p:sp>
        </mc:Fallback>
      </mc:AlternateContent>
      <p:sp>
        <p:nvSpPr>
          <p:cNvPr id="16" name="正方形/長方形 15"/>
          <p:cNvSpPr/>
          <p:nvPr/>
        </p:nvSpPr>
        <p:spPr>
          <a:xfrm>
            <a:off x="4956181" y="5736948"/>
            <a:ext cx="2664512" cy="369332"/>
          </a:xfrm>
          <a:prstGeom prst="rect">
            <a:avLst/>
          </a:prstGeom>
        </p:spPr>
        <p:txBody>
          <a:bodyPr wrap="none">
            <a:spAutoFit/>
          </a:bodyPr>
          <a:lstStyle/>
          <a:p>
            <a:r>
              <a:rPr lang="en-US" altLang="ja-JP" dirty="0" err="1">
                <a:latin typeface="MigMix 1P" charset="-128"/>
                <a:ea typeface="MigMix 1P" charset="-128"/>
                <a:cs typeface="MigMix 1P" charset="-128"/>
              </a:rPr>
              <a:t>HeatPort</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からの伝熱量</a:t>
            </a:r>
            <a:endParaRPr lang="ja-JP" altLang="en-US" dirty="0">
              <a:latin typeface="MigMix 1P" panose="020B0502020203020207" pitchFamily="34" charset="-128"/>
            </a:endParaRPr>
          </a:p>
        </p:txBody>
      </p:sp>
      <p:sp>
        <p:nvSpPr>
          <p:cNvPr id="17" name="正方形/長方形 16"/>
          <p:cNvSpPr/>
          <p:nvPr/>
        </p:nvSpPr>
        <p:spPr>
          <a:xfrm>
            <a:off x="6012893" y="4343679"/>
            <a:ext cx="1970411" cy="646331"/>
          </a:xfrm>
          <a:prstGeom prst="rect">
            <a:avLst/>
          </a:prstGeom>
        </p:spPr>
        <p:txBody>
          <a:bodyPr wrap="none">
            <a:spAutoFit/>
          </a:bodyPr>
          <a:lstStyle/>
          <a:p>
            <a:r>
              <a:rPr lang="en-US" altLang="ja-JP" dirty="0" err="1">
                <a:latin typeface="MigMix 1P" charset="-128"/>
                <a:ea typeface="MigMix 1P" charset="-128"/>
                <a:cs typeface="MigMix 1P" charset="-128"/>
              </a:rPr>
              <a:t>FluidPort</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からの</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エンタルピ移流</a:t>
            </a:r>
            <a:endParaRPr lang="ja-JP" altLang="en-US" dirty="0">
              <a:latin typeface="MigMix 1P" panose="020B0502020203020207" pitchFamily="34" charset="-128"/>
            </a:endParaRPr>
          </a:p>
        </p:txBody>
      </p:sp>
      <p:sp>
        <p:nvSpPr>
          <p:cNvPr id="18" name="正方形/長方形 17"/>
          <p:cNvSpPr/>
          <p:nvPr/>
        </p:nvSpPr>
        <p:spPr>
          <a:xfrm>
            <a:off x="5678819" y="5016425"/>
            <a:ext cx="2723823" cy="646331"/>
          </a:xfrm>
          <a:prstGeom prst="rect">
            <a:avLst/>
          </a:prstGeom>
        </p:spPr>
        <p:txBody>
          <a:bodyPr wrap="none">
            <a:spAutoFit/>
          </a:bodyPr>
          <a:lstStyle/>
          <a:p>
            <a:r>
              <a:rPr lang="ja-JP" altLang="en-US" dirty="0">
                <a:latin typeface="MigMix 1P" charset="-128"/>
                <a:ea typeface="MigMix 1P" charset="-128"/>
                <a:cs typeface="MigMix 1P" charset="-128"/>
              </a:rPr>
              <a:t>運動エネルギーと</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ポテンシャルエネルギー</a:t>
            </a:r>
            <a:endParaRPr lang="ja-JP" altLang="en-US" dirty="0">
              <a:latin typeface="MigMix 1P" panose="020B0502020203020207" pitchFamily="34" charset="-128"/>
            </a:endParaRPr>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85154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4A59D61A-7F6B-144A-90C6-774958717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396" y="3722507"/>
            <a:ext cx="989661" cy="996280"/>
          </a:xfrm>
          <a:prstGeom prst="rect">
            <a:avLst/>
          </a:prstGeom>
        </p:spPr>
      </p:pic>
      <p:sp>
        <p:nvSpPr>
          <p:cNvPr id="5" name="タイトル 4"/>
          <p:cNvSpPr>
            <a:spLocks noGrp="1"/>
          </p:cNvSpPr>
          <p:nvPr>
            <p:ph type="title"/>
          </p:nvPr>
        </p:nvSpPr>
        <p:spPr>
          <a:xfrm>
            <a:off x="631351" y="360000"/>
            <a:ext cx="7883999" cy="503999"/>
          </a:xfrm>
        </p:spPr>
        <p:txBody>
          <a:bodyPr>
            <a:normAutofit/>
          </a:bodyPr>
          <a:lstStyle/>
          <a:p>
            <a:r>
              <a:rPr kumimoji="1" lang="en-US" altLang="ja-JP" dirty="0"/>
              <a:t>volume </a:t>
            </a:r>
            <a:r>
              <a:rPr kumimoji="1" lang="ja-JP" altLang="en-US" dirty="0"/>
              <a:t>モデル</a:t>
            </a:r>
          </a:p>
        </p:txBody>
      </p:sp>
      <p:sp>
        <p:nvSpPr>
          <p:cNvPr id="2" name="日付プレースホルダー 1"/>
          <p:cNvSpPr>
            <a:spLocks noGrp="1"/>
          </p:cNvSpPr>
          <p:nvPr>
            <p:ph type="dt" sz="half" idx="10"/>
          </p:nvPr>
        </p:nvSpPr>
        <p:spPr/>
        <p:txBody>
          <a:bodyPr/>
          <a:lstStyle/>
          <a:p>
            <a:r>
              <a:rPr lang="en-US" altLang="ja-JP"/>
              <a:t>2017/12/07</a:t>
            </a:r>
            <a:endParaRPr lang="ja-JP" altLang="en-US"/>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49</a:t>
            </a:fld>
            <a:endParaRPr lang="ja-JP" altLang="en-US"/>
          </a:p>
        </p:txBody>
      </p:sp>
      <p:sp>
        <p:nvSpPr>
          <p:cNvPr id="8" name="コンテンツ プレースホルダー 2"/>
          <p:cNvSpPr txBox="1">
            <a:spLocks/>
          </p:cNvSpPr>
          <p:nvPr/>
        </p:nvSpPr>
        <p:spPr>
          <a:xfrm>
            <a:off x="623202" y="785717"/>
            <a:ext cx="6439840" cy="40011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altLang="ja-JP" sz="2000" b="1" dirty="0" err="1">
                <a:solidFill>
                  <a:srgbClr val="0070C0"/>
                </a:solidFill>
                <a:latin typeface="MigMix 1P" charset="-128"/>
                <a:ea typeface="MigMix 1P" charset="-128"/>
                <a:cs typeface="MigMix 1P" charset="-128"/>
              </a:rPr>
              <a:t>ClosedVolume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固定サイズで出入口のある容器</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9" name="テキスト ボックス 8"/>
              <p:cNvSpPr txBox="1"/>
              <p:nvPr/>
            </p:nvSpPr>
            <p:spPr>
              <a:xfrm>
                <a:off x="3316508" y="1751930"/>
                <a:ext cx="2280693" cy="369332"/>
              </a:xfrm>
              <a:prstGeom prst="rect">
                <a:avLst/>
              </a:prstGeom>
              <a:noFill/>
              <a:ln>
                <a:solidFill>
                  <a:schemeClr val="accent1"/>
                </a:solidFill>
              </a:ln>
            </p:spPr>
            <p:txBody>
              <a:bodyPr wrap="square" rtlCol="0">
                <a:spAutoFit/>
              </a:bodyPr>
              <a:lstStyle/>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𝑉</m:t>
                    </m:r>
                  </m:oMath>
                </a14:m>
                <a:r>
                  <a:rPr lang="en-US" altLang="ja-JP" dirty="0">
                    <a:latin typeface="MigMix 1P" charset="-128"/>
                    <a:ea typeface="MigMix 1P" charset="-128"/>
                    <a:cs typeface="MigMix 1P" charset="-128"/>
                  </a:rPr>
                  <a:t> [m3]: </a:t>
                </a:r>
                <a:r>
                  <a:rPr lang="ja-JP" altLang="en-US" dirty="0">
                    <a:latin typeface="MigMix 1P" charset="-128"/>
                    <a:ea typeface="MigMix 1P" charset="-128"/>
                    <a:cs typeface="MigMix 1P" charset="-128"/>
                  </a:rPr>
                  <a:t>容積</a:t>
                </a:r>
                <a:endParaRPr lang="en-US" altLang="ja-JP" dirty="0">
                  <a:latin typeface="MigMix 1P" charset="-128"/>
                  <a:ea typeface="MigMix 1P" charset="-128"/>
                  <a:cs typeface="MigMix 1P"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316508" y="1751930"/>
                <a:ext cx="2280693" cy="369332"/>
              </a:xfrm>
              <a:prstGeom prst="rect">
                <a:avLst/>
              </a:prstGeom>
              <a:blipFill rotWithShape="0">
                <a:blip r:embed="rId3"/>
                <a:stretch>
                  <a:fillRect l="-1330" t="-6349" b="-22222"/>
                </a:stretch>
              </a:blipFill>
              <a:ln>
                <a:solidFill>
                  <a:schemeClr val="accent1"/>
                </a:solidFill>
              </a:ln>
            </p:spPr>
            <p:txBody>
              <a:bodyPr/>
              <a:lstStyle/>
              <a:p>
                <a:r>
                  <a:rPr lang="ja-JP" altLang="en-US">
                    <a:noFill/>
                  </a:rPr>
                  <a:t> </a:t>
                </a:r>
              </a:p>
            </p:txBody>
          </p:sp>
        </mc:Fallback>
      </mc:AlternateContent>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5881" y="1441938"/>
            <a:ext cx="1243319" cy="1118631"/>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1634190" y="2740802"/>
                <a:ext cx="1492920" cy="369332"/>
              </a:xfrm>
              <a:prstGeom prst="rect">
                <a:avLst/>
              </a:prstGeom>
              <a:noFill/>
            </p:spPr>
            <p:txBody>
              <a:bodyPr wrap="square" rtlCol="0">
                <a:spAutoFit/>
              </a:bodyPr>
              <a:lstStyle/>
              <a:p>
                <a14:m>
                  <m:oMath xmlns:m="http://schemas.openxmlformats.org/officeDocument/2006/math">
                    <m:r>
                      <a:rPr kumimoji="1" lang="en-US" altLang="ja-JP" i="1" dirty="0" smtClean="0">
                        <a:latin typeface="Cambria Math" charset="0"/>
                      </a:rPr>
                      <m:t>𝑝𝑜𝑟𝑡𝑠</m:t>
                    </m:r>
                    <m:r>
                      <a:rPr kumimoji="1" lang="en-US" altLang="ja-JP" b="0" i="1" dirty="0" smtClean="0">
                        <a:latin typeface="Cambria Math" charset="0"/>
                      </a:rPr>
                      <m:t>[</m:t>
                    </m:r>
                    <m:r>
                      <a:rPr kumimoji="1" lang="en-US" altLang="ja-JP" b="0" i="1" dirty="0" smtClean="0">
                        <a:latin typeface="Cambria Math" charset="0"/>
                      </a:rPr>
                      <m:t>𝑛𝑃𝑜𝑟𝑡𝑠</m:t>
                    </m:r>
                    <m:r>
                      <a:rPr kumimoji="1" lang="en-US" altLang="ja-JP" b="0" i="1" dirty="0" smtClean="0">
                        <a:latin typeface="Cambria Math" charset="0"/>
                      </a:rPr>
                      <m:t>]</m:t>
                    </m:r>
                  </m:oMath>
                </a14:m>
                <a:r>
                  <a:rPr kumimoji="1" lang="en-US" altLang="ja-JP" dirty="0">
                    <a:latin typeface="MigMix 1P" panose="020B0502020203020207" pitchFamily="34" charset="-128"/>
                  </a:rPr>
                  <a:t> </a:t>
                </a:r>
                <a:endParaRPr kumimoji="1" lang="ja-JP" altLang="en-US" dirty="0">
                  <a:latin typeface="MigMix 1P" panose="020B0502020203020207" pitchFamily="34" charset="-128"/>
                </a:endParaRPr>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1634190" y="2740802"/>
                <a:ext cx="1492920" cy="369332"/>
              </a:xfrm>
              <a:prstGeom prst="rect">
                <a:avLst/>
              </a:prstGeom>
              <a:blipFill>
                <a:blip r:embed="rId5"/>
                <a:stretch>
                  <a:fillRect r="-8475" b="-137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299710" y="1858533"/>
                <a:ext cx="1128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charset="0"/>
                        </a:rPr>
                        <m:t>h𝑒𝑎𝑡𝑃</m:t>
                      </m:r>
                      <m:r>
                        <a:rPr kumimoji="1" lang="en-US" altLang="ja-JP" i="1" dirty="0" smtClean="0">
                          <a:latin typeface="Cambria Math" charset="0"/>
                        </a:rPr>
                        <m:t>𝑜𝑟𝑡</m:t>
                      </m:r>
                    </m:oMath>
                  </m:oMathPara>
                </a14:m>
                <a:endParaRPr kumimoji="1" lang="ja-JP" altLang="en-US" dirty="0">
                  <a:latin typeface="MigMix 1P" panose="020B0502020203020207" pitchFamily="34"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99710" y="1858533"/>
                <a:ext cx="1128277"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4115870" y="2092626"/>
                <a:ext cx="1896381" cy="97725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𝑉</m:t>
                      </m:r>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4</m:t>
                          </m:r>
                        </m:num>
                        <m:den>
                          <m:r>
                            <a:rPr kumimoji="1" lang="en-US" altLang="ja-JP" sz="2000" b="0" i="1" smtClean="0">
                              <a:latin typeface="Cambria Math" charset="0"/>
                            </a:rPr>
                            <m:t>3</m:t>
                          </m:r>
                        </m:den>
                      </m:f>
                      <m:r>
                        <a:rPr kumimoji="1" lang="en-US" altLang="ja-JP" sz="2000" b="0" i="1" smtClean="0">
                          <a:latin typeface="Cambria Math" charset="0"/>
                        </a:rPr>
                        <m:t>𝜋</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𝑟</m:t>
                          </m:r>
                        </m:e>
                        <m:sup>
                          <m:r>
                            <a:rPr kumimoji="1" lang="en-US" altLang="ja-JP" sz="2000" b="0" i="1" smtClean="0">
                              <a:latin typeface="Cambria Math" charset="0"/>
                            </a:rPr>
                            <m:t>3</m:t>
                          </m:r>
                        </m:sup>
                      </m:sSup>
                    </m:oMath>
                  </m:oMathPara>
                </a14:m>
                <a:endParaRPr kumimoji="1" lang="en-US" altLang="ja-JP" sz="2000" b="0" i="1" dirty="0">
                  <a:latin typeface="Cambria Math" charset="0"/>
                </a:endParaRPr>
              </a:p>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 </m:t>
                      </m:r>
                      <m:r>
                        <a:rPr kumimoji="1" lang="en-US" altLang="ja-JP" sz="2000" b="0" i="1" smtClean="0">
                          <a:latin typeface="Cambria Math" charset="0"/>
                        </a:rPr>
                        <m:t>𝐴</m:t>
                      </m:r>
                      <m:r>
                        <a:rPr kumimoji="1" lang="en-US" altLang="ja-JP" sz="2000" b="0" i="1" smtClean="0">
                          <a:latin typeface="Cambria Math" charset="0"/>
                        </a:rPr>
                        <m:t>=4</m:t>
                      </m:r>
                      <m:r>
                        <a:rPr kumimoji="1" lang="en-US" altLang="ja-JP" sz="2000" b="0" i="1" smtClean="0">
                          <a:latin typeface="Cambria Math" charset="0"/>
                        </a:rPr>
                        <m:t>𝜋</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𝑟</m:t>
                          </m:r>
                        </m:e>
                        <m:sup>
                          <m:r>
                            <a:rPr kumimoji="1" lang="en-US" altLang="ja-JP" sz="2000" b="0" i="1" smtClean="0">
                              <a:latin typeface="Cambria Math" charset="0"/>
                            </a:rPr>
                            <m:t>2</m:t>
                          </m:r>
                        </m:sup>
                      </m:sSup>
                    </m:oMath>
                  </m:oMathPara>
                </a14:m>
                <a:endParaRPr kumimoji="1" lang="ja-JP" altLang="en-US" sz="2000" dirty="0">
                  <a:latin typeface="MigMix 1P" panose="020B0502020203020207" pitchFamily="34" charset="-128"/>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115870" y="2092626"/>
                <a:ext cx="1896381" cy="977255"/>
              </a:xfrm>
              <a:prstGeom prst="rect">
                <a:avLst/>
              </a:prstGeom>
              <a:blipFill>
                <a:blip r:embed="rId7"/>
                <a:stretch>
                  <a:fillRect b="-6410"/>
                </a:stretch>
              </a:blipFill>
              <a:ln>
                <a:noFill/>
              </a:ln>
            </p:spPr>
            <p:txBody>
              <a:bodyPr/>
              <a:lstStyle/>
              <a:p>
                <a:r>
                  <a:rPr lang="ja-JP" altLang="en-US">
                    <a:noFill/>
                  </a:rPr>
                  <a:t> </a:t>
                </a:r>
              </a:p>
            </p:txBody>
          </p:sp>
        </mc:Fallback>
      </mc:AlternateContent>
      <p:sp>
        <p:nvSpPr>
          <p:cNvPr id="14" name="テキスト ボックス 13"/>
          <p:cNvSpPr txBox="1"/>
          <p:nvPr/>
        </p:nvSpPr>
        <p:spPr>
          <a:xfrm>
            <a:off x="3212266" y="1329243"/>
            <a:ext cx="259147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形状パラメータ</a:t>
            </a:r>
          </a:p>
        </p:txBody>
      </p:sp>
      <p:sp>
        <p:nvSpPr>
          <p:cNvPr id="15" name="テキスト ボックス 14"/>
          <p:cNvSpPr txBox="1"/>
          <p:nvPr/>
        </p:nvSpPr>
        <p:spPr>
          <a:xfrm>
            <a:off x="3347820" y="2284820"/>
            <a:ext cx="1716241"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容積</a:t>
            </a:r>
          </a:p>
        </p:txBody>
      </p:sp>
      <p:sp>
        <p:nvSpPr>
          <p:cNvPr id="16" name="テキスト ボックス 15"/>
          <p:cNvSpPr txBox="1"/>
          <p:nvPr/>
        </p:nvSpPr>
        <p:spPr>
          <a:xfrm>
            <a:off x="3316508" y="2675922"/>
            <a:ext cx="1716241" cy="369332"/>
          </a:xfrm>
          <a:prstGeom prst="rect">
            <a:avLst/>
          </a:prstGeom>
          <a:noFill/>
        </p:spPr>
        <p:txBody>
          <a:bodyPr wrap="square" rtlCol="0">
            <a:spAutoFit/>
          </a:bodyPr>
          <a:lstStyle/>
          <a:p>
            <a:r>
              <a:rPr lang="ja-JP" altLang="en-US">
                <a:latin typeface="MigMix 1P" charset="-128"/>
                <a:ea typeface="MigMix 1P" charset="-128"/>
                <a:cs typeface="MigMix 1P" charset="-128"/>
              </a:rPr>
              <a:t>伝熱面積</a:t>
            </a:r>
            <a:endParaRPr kumimoji="1" lang="ja-JP" altLang="en-US" dirty="0">
              <a:latin typeface="MigMix 1P" charset="-128"/>
              <a:ea typeface="MigMix 1P" charset="-128"/>
              <a:cs typeface="MigMix 1P" charset="-128"/>
            </a:endParaRPr>
          </a:p>
        </p:txBody>
      </p:sp>
      <p:cxnSp>
        <p:nvCxnSpPr>
          <p:cNvPr id="17" name="直線矢印コネクタ 16"/>
          <p:cNvCxnSpPr/>
          <p:nvPr/>
        </p:nvCxnSpPr>
        <p:spPr>
          <a:xfrm>
            <a:off x="1442896" y="2061126"/>
            <a:ext cx="243847" cy="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flipV="1">
            <a:off x="2207511" y="2597956"/>
            <a:ext cx="2564" cy="21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正方形/長方形 18"/>
              <p:cNvSpPr/>
              <p:nvPr/>
            </p:nvSpPr>
            <p:spPr>
              <a:xfrm>
                <a:off x="656875" y="5606548"/>
                <a:ext cx="7830251" cy="923330"/>
              </a:xfrm>
              <a:prstGeom prst="rect">
                <a:avLst/>
              </a:prstGeom>
            </p:spPr>
            <p:txBody>
              <a:bodyPr wrap="square">
                <a:spAutoFit/>
              </a:bodyPr>
              <a:lstStyle/>
              <a:p>
                <a:pPr marL="285750" indent="-285750">
                  <a:lnSpc>
                    <a:spcPct val="100000"/>
                  </a:lnSpc>
                  <a:spcBef>
                    <a:spcPts val="0"/>
                  </a:spcBef>
                  <a:buFont typeface="Arial" charset="0"/>
                  <a:buChar char="•"/>
                </a:pPr>
                <a:r>
                  <a:rPr lang="ja-JP" altLang="en-US" dirty="0">
                    <a:latin typeface="MigMix 1P" charset="-128"/>
                    <a:ea typeface="MigMix 1P" charset="-128"/>
                    <a:cs typeface="MigMix 1P" charset="-128"/>
                  </a:rPr>
                  <a:t>液面は固定圧力</a:t>
                </a:r>
                <a14:m>
                  <m:oMath xmlns:m="http://schemas.openxmlformats.org/officeDocument/2006/math">
                    <m:sSub>
                      <m:sSubPr>
                        <m:ctrlPr>
                          <a:rPr lang="en-US" altLang="ja-JP" i="1" dirty="0">
                            <a:latin typeface="Cambria Math" panose="02040503050406030204" pitchFamily="18" charset="0"/>
                            <a:ea typeface="MigMix 1P" charset="-128"/>
                            <a:cs typeface="MigMix 1P" charset="-128"/>
                          </a:rPr>
                        </m:ctrlPr>
                      </m:sSubPr>
                      <m:e>
                        <m:r>
                          <a:rPr lang="en-US" altLang="ja-JP" i="1" dirty="0">
                            <a:latin typeface="Cambria Math" charset="0"/>
                            <a:ea typeface="MigMix 1P" charset="-128"/>
                            <a:cs typeface="MigMix 1P" charset="-128"/>
                          </a:rPr>
                          <m:t>𝑝</m:t>
                        </m:r>
                      </m:e>
                      <m:sub>
                        <m:r>
                          <a:rPr lang="en-US" altLang="ja-JP" i="1" dirty="0">
                            <a:latin typeface="Cambria Math" charset="0"/>
                            <a:ea typeface="MigMix 1P" charset="-128"/>
                            <a:cs typeface="MigMix 1P" charset="-128"/>
                          </a:rPr>
                          <m:t>𝑎𝑚𝑏𝑖𝑒𝑛𝑡</m:t>
                        </m:r>
                      </m:sub>
                    </m:sSub>
                  </m:oMath>
                </a14:m>
                <a:r>
                  <a:rPr lang="ja-JP" altLang="en-US" dirty="0">
                    <a:latin typeface="MigMix 1P" charset="-128"/>
                    <a:ea typeface="MigMix 1P" charset="-128"/>
                    <a:cs typeface="MigMix 1P" charset="-128"/>
                  </a:rPr>
                  <a:t>の雰囲気に解放されている。</a:t>
                </a:r>
                <a:endParaRPr lang="en-US" altLang="ja-JP" dirty="0">
                  <a:latin typeface="MigMix 1P" charset="-128"/>
                  <a:ea typeface="MigMix 1P" charset="-128"/>
                  <a:cs typeface="MigMix 1P" charset="-128"/>
                </a:endParaRPr>
              </a:p>
              <a:p>
                <a:pPr marL="285750" indent="-285750">
                  <a:lnSpc>
                    <a:spcPct val="100000"/>
                  </a:lnSpc>
                  <a:spcBef>
                    <a:spcPts val="0"/>
                  </a:spcBef>
                  <a:buFont typeface="Arial" charset="0"/>
                  <a:buChar char="•"/>
                </a:pPr>
                <a:r>
                  <a:rPr lang="ja-JP" altLang="en-US" dirty="0">
                    <a:latin typeface="MigMix 1P" charset="-128"/>
                    <a:ea typeface="MigMix 1P" charset="-128"/>
                    <a:cs typeface="MigMix 1P" charset="-128"/>
                  </a:rPr>
                  <a:t>上面から雰囲気への流入出は無く、液位がタンク高さを超えるとシミュレーションが停止する。</a:t>
                </a:r>
                <a:endParaRPr lang="en-US" altLang="ja-JP" dirty="0">
                  <a:latin typeface="MigMix 1P" charset="-128"/>
                  <a:ea typeface="MigMix 1P" charset="-128"/>
                  <a:cs typeface="MigMix 1P"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656875" y="5606548"/>
                <a:ext cx="7830251" cy="923330"/>
              </a:xfrm>
              <a:prstGeom prst="rect">
                <a:avLst/>
              </a:prstGeom>
              <a:blipFill rotWithShape="0">
                <a:blip r:embed="rId8"/>
                <a:stretch>
                  <a:fillRect l="-545" t="-3974" r="-312" b="-9934"/>
                </a:stretch>
              </a:blipFill>
            </p:spPr>
            <p:txBody>
              <a:bodyPr/>
              <a:lstStyle/>
              <a:p>
                <a:r>
                  <a:rPr lang="ja-JP" altLang="en-US">
                    <a:noFill/>
                  </a:rPr>
                  <a:t> </a:t>
                </a:r>
              </a:p>
            </p:txBody>
          </p:sp>
        </mc:Fallback>
      </mc:AlternateContent>
      <p:sp>
        <p:nvSpPr>
          <p:cNvPr id="20" name="コンテンツ プレースホルダー 2"/>
          <p:cNvSpPr txBox="1">
            <a:spLocks/>
          </p:cNvSpPr>
          <p:nvPr/>
        </p:nvSpPr>
        <p:spPr>
          <a:xfrm>
            <a:off x="631351" y="3301692"/>
            <a:ext cx="6145374"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lnSpc>
                <a:spcPct val="100000"/>
              </a:lnSpc>
              <a:spcBef>
                <a:spcPts val="0"/>
              </a:spcBef>
              <a:buFontTx/>
              <a:buNone/>
            </a:pPr>
            <a:r>
              <a:rPr lang="en-US" altLang="ja-JP" sz="2000" b="1" dirty="0" err="1">
                <a:solidFill>
                  <a:srgbClr val="0070C0"/>
                </a:solidFill>
                <a:latin typeface="MigMix 1P" charset="-128"/>
                <a:ea typeface="MigMix 1P" charset="-128"/>
                <a:cs typeface="MigMix 1P" charset="-128"/>
              </a:rPr>
              <a:t>OpenTank</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出入口のあるシンプルなタンク</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3312399" y="3959698"/>
                <a:ext cx="5474762" cy="1477328"/>
              </a:xfrm>
              <a:prstGeom prst="rect">
                <a:avLst/>
              </a:prstGeom>
              <a:noFill/>
              <a:ln>
                <a:solidFill>
                  <a:schemeClr val="accent1"/>
                </a:solidFill>
              </a:ln>
            </p:spPr>
            <p:txBody>
              <a:bodyPr wrap="square" rtlCol="0">
                <a:spAutoFit/>
              </a:bodyPr>
              <a:lstStyle/>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h𝑒𝑖𝑔h𝑡</m:t>
                    </m:r>
                  </m:oMath>
                </a14:m>
                <a:r>
                  <a:rPr lang="en-US" altLang="ja-JP" dirty="0">
                    <a:latin typeface="MigMix 1P" charset="-128"/>
                    <a:ea typeface="MigMix 1P" charset="-128"/>
                    <a:cs typeface="MigMix 1P" charset="-128"/>
                  </a:rPr>
                  <a:t> [m]: </a:t>
                </a:r>
                <a:r>
                  <a:rPr lang="ja-JP" altLang="en-US" dirty="0">
                    <a:latin typeface="MigMix 1P" charset="-128"/>
                    <a:ea typeface="MigMix 1P" charset="-128"/>
                    <a:cs typeface="MigMix 1P" charset="-128"/>
                  </a:rPr>
                  <a:t>タンクの高さ</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𝑐𝑟𝑜𝑠𝑠𝐴𝑟𝑒𝑎</m:t>
                    </m:r>
                  </m:oMath>
                </a14:m>
                <a:r>
                  <a:rPr lang="en-US" altLang="ja-JP" dirty="0">
                    <a:latin typeface="MigMix 1P" charset="-128"/>
                    <a:ea typeface="MigMix 1P" charset="-128"/>
                    <a:cs typeface="MigMix 1P" charset="-128"/>
                  </a:rPr>
                  <a:t> [m2]: </a:t>
                </a:r>
                <a:r>
                  <a:rPr lang="ja-JP" altLang="en-US" dirty="0">
                    <a:latin typeface="MigMix 1P" charset="-128"/>
                    <a:ea typeface="MigMix 1P" charset="-128"/>
                    <a:cs typeface="MigMix 1P" charset="-128"/>
                  </a:rPr>
                  <a:t>タンクの断面積</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𝑙𝑒𝑣𝑒𝑙</m:t>
                    </m:r>
                    <m:r>
                      <a:rPr lang="en-US" altLang="ja-JP" i="1" dirty="0" smtClean="0">
                        <a:latin typeface="Cambria Math" charset="0"/>
                        <a:ea typeface="MigMix 1P" charset="-128"/>
                        <a:cs typeface="MigMix 1P" charset="-128"/>
                      </a:rPr>
                      <m:t>_</m:t>
                    </m:r>
                    <m:r>
                      <a:rPr lang="en-US" altLang="ja-JP" i="1" dirty="0" smtClean="0">
                        <a:latin typeface="Cambria Math" charset="0"/>
                        <a:ea typeface="MigMix 1P" charset="-128"/>
                        <a:cs typeface="MigMix 1P" charset="-128"/>
                      </a:rPr>
                      <m:t>𝑠𝑡𝑎𝑟𝑡</m:t>
                    </m:r>
                    <m:r>
                      <a:rPr lang="en-US" altLang="ja-JP" i="1" dirty="0" smtClean="0">
                        <a:latin typeface="Cambria Math" charset="0"/>
                        <a:ea typeface="MigMix 1P" charset="-128"/>
                        <a:cs typeface="MigMix 1P" charset="-128"/>
                      </a:rPr>
                      <m:t> = 0.5∗</m:t>
                    </m:r>
                    <m:r>
                      <a:rPr lang="en-US" altLang="ja-JP" i="1" dirty="0" smtClean="0">
                        <a:latin typeface="Cambria Math" charset="0"/>
                        <a:ea typeface="MigMix 1P" charset="-128"/>
                        <a:cs typeface="MigMix 1P" charset="-128"/>
                      </a:rPr>
                      <m:t>h𝑒𝑖𝑔h𝑡</m:t>
                    </m:r>
                  </m:oMath>
                </a14:m>
                <a:r>
                  <a:rPr lang="en-US" altLang="ja-JP" dirty="0">
                    <a:latin typeface="MigMix 1P" charset="-128"/>
                    <a:ea typeface="MigMix 1P" charset="-128"/>
                    <a:cs typeface="MigMix 1P" charset="-128"/>
                  </a:rPr>
                  <a:t> [m]: </a:t>
                </a:r>
                <a:r>
                  <a:rPr lang="ja-JP" altLang="en-US" dirty="0">
                    <a:latin typeface="MigMix 1P" charset="-128"/>
                    <a:ea typeface="MigMix 1P" charset="-128"/>
                    <a:cs typeface="MigMix 1P" charset="-128"/>
                  </a:rPr>
                  <a:t>液位の初期値</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sSub>
                      <m:sSubPr>
                        <m:ctrlPr>
                          <a:rPr lang="en-US" altLang="ja-JP" i="1" dirty="0" smtClean="0">
                            <a:latin typeface="Cambria Math" panose="02040503050406030204" pitchFamily="18" charset="0"/>
                            <a:ea typeface="MigMix 1P" charset="-128"/>
                            <a:cs typeface="MigMix 1P" charset="-128"/>
                          </a:rPr>
                        </m:ctrlPr>
                      </m:sSubPr>
                      <m:e>
                        <m:r>
                          <a:rPr lang="en-US" altLang="ja-JP" i="1" dirty="0" smtClean="0">
                            <a:latin typeface="Cambria Math" charset="0"/>
                            <a:ea typeface="MigMix 1P" charset="-128"/>
                            <a:cs typeface="MigMix 1P" charset="-128"/>
                          </a:rPr>
                          <m:t>𝑝</m:t>
                        </m:r>
                      </m:e>
                      <m:sub>
                        <m:r>
                          <a:rPr lang="en-US" altLang="ja-JP" i="1" dirty="0" smtClean="0">
                            <a:latin typeface="Cambria Math" charset="0"/>
                            <a:ea typeface="MigMix 1P" charset="-128"/>
                            <a:cs typeface="MigMix 1P" charset="-128"/>
                          </a:rPr>
                          <m:t>𝑎𝑚𝑏𝑖𝑒𝑛𝑡</m:t>
                        </m:r>
                      </m:sub>
                    </m:sSub>
                    <m:r>
                      <a:rPr lang="en-US" altLang="ja-JP" i="1" dirty="0" smtClean="0">
                        <a:latin typeface="Cambria Math" charset="0"/>
                        <a:ea typeface="MigMix 1P" charset="-128"/>
                        <a:cs typeface="MigMix 1P" charset="-128"/>
                      </a:rPr>
                      <m:t>= </m:t>
                    </m:r>
                    <m:r>
                      <a:rPr lang="en-US" altLang="ja-JP" i="1" dirty="0" err="1" smtClean="0">
                        <a:latin typeface="Cambria Math" charset="0"/>
                        <a:ea typeface="MigMix 1P" charset="-128"/>
                        <a:cs typeface="MigMix 1P" charset="-128"/>
                      </a:rPr>
                      <m:t>𝑠𝑦𝑠𝑡𝑒𝑚</m:t>
                    </m:r>
                    <m:r>
                      <a:rPr lang="en-US" altLang="ja-JP" i="1" dirty="0" err="1" smtClean="0">
                        <a:latin typeface="Cambria Math" charset="0"/>
                        <a:ea typeface="MigMix 1P" charset="-128"/>
                        <a:cs typeface="MigMix 1P" charset="-128"/>
                      </a:rPr>
                      <m:t>.</m:t>
                    </m:r>
                    <m:sSub>
                      <m:sSubPr>
                        <m:ctrlPr>
                          <a:rPr lang="en-US" altLang="ja-JP" i="1" dirty="0" err="1" smtClean="0">
                            <a:latin typeface="Cambria Math" panose="02040503050406030204" pitchFamily="18" charset="0"/>
                            <a:ea typeface="MigMix 1P" charset="-128"/>
                            <a:cs typeface="MigMix 1P" charset="-128"/>
                          </a:rPr>
                        </m:ctrlPr>
                      </m:sSubPr>
                      <m:e>
                        <m:r>
                          <a:rPr lang="en-US" altLang="ja-JP" i="1" dirty="0" err="1" smtClean="0">
                            <a:latin typeface="Cambria Math" charset="0"/>
                            <a:ea typeface="MigMix 1P" charset="-128"/>
                            <a:cs typeface="MigMix 1P" charset="-128"/>
                          </a:rPr>
                          <m:t>𝑝</m:t>
                        </m:r>
                      </m:e>
                      <m:sub>
                        <m:r>
                          <a:rPr lang="en-US" altLang="ja-JP" i="1" dirty="0" err="1" smtClean="0">
                            <a:latin typeface="Cambria Math" charset="0"/>
                            <a:ea typeface="MigMix 1P" charset="-128"/>
                            <a:cs typeface="MigMix 1P" charset="-128"/>
                          </a:rPr>
                          <m:t>𝑎𝑚𝑏𝑖𝑒𝑛𝑡</m:t>
                        </m:r>
                      </m:sub>
                    </m:sSub>
                    <m:r>
                      <a:rPr lang="en-US" altLang="ja-JP" b="0" i="0" dirty="0" smtClean="0">
                        <a:latin typeface="Cambria Math" charset="0"/>
                        <a:ea typeface="MigMix 1P" charset="-128"/>
                        <a:cs typeface="MigMix 1P" charset="-128"/>
                      </a:rPr>
                      <m:t> </m:t>
                    </m:r>
                  </m:oMath>
                </a14:m>
                <a:r>
                  <a:rPr lang="en-US" altLang="ja-JP" dirty="0">
                    <a:latin typeface="MigMix 1P" charset="-128"/>
                    <a:ea typeface="MigMix 1P" charset="-128"/>
                    <a:cs typeface="MigMix 1P" charset="-128"/>
                  </a:rPr>
                  <a:t> [Pa]:</a:t>
                </a:r>
                <a:r>
                  <a:rPr lang="ja-JP" altLang="en-US" dirty="0">
                    <a:latin typeface="MigMix 1P" charset="-128"/>
                    <a:ea typeface="MigMix 1P" charset="-128"/>
                    <a:cs typeface="MigMix 1P" charset="-128"/>
                  </a:rPr>
                  <a:t>雰囲気圧力</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sSub>
                      <m:sSubPr>
                        <m:ctrlPr>
                          <a:rPr lang="en-US" altLang="ja-JP" i="1" dirty="0" smtClean="0">
                            <a:latin typeface="Cambria Math" panose="02040503050406030204" pitchFamily="18" charset="0"/>
                            <a:ea typeface="MigMix 1P" charset="-128"/>
                            <a:cs typeface="MigMix 1P" charset="-128"/>
                          </a:rPr>
                        </m:ctrlPr>
                      </m:sSubPr>
                      <m:e>
                        <m:r>
                          <a:rPr lang="en-US" altLang="ja-JP" i="1" dirty="0" smtClean="0">
                            <a:latin typeface="Cambria Math" charset="0"/>
                            <a:ea typeface="MigMix 1P" charset="-128"/>
                            <a:cs typeface="MigMix 1P" charset="-128"/>
                          </a:rPr>
                          <m:t>𝑇</m:t>
                        </m:r>
                      </m:e>
                      <m:sub>
                        <m:r>
                          <a:rPr lang="en-US" altLang="ja-JP" i="1" dirty="0" smtClean="0">
                            <a:latin typeface="Cambria Math" charset="0"/>
                            <a:ea typeface="MigMix 1P" charset="-128"/>
                            <a:cs typeface="MigMix 1P" charset="-128"/>
                          </a:rPr>
                          <m:t>𝑎𝑚𝑏𝑖𝑒𝑛𝑡</m:t>
                        </m:r>
                      </m:sub>
                    </m:sSub>
                    <m:r>
                      <a:rPr lang="en-US" altLang="ja-JP" i="1" dirty="0" smtClean="0">
                        <a:latin typeface="Cambria Math" charset="0"/>
                        <a:ea typeface="MigMix 1P" charset="-128"/>
                        <a:cs typeface="MigMix 1P" charset="-128"/>
                      </a:rPr>
                      <m:t>= </m:t>
                    </m:r>
                    <m:r>
                      <a:rPr lang="en-US" altLang="ja-JP" i="1" dirty="0" err="1" smtClean="0">
                        <a:latin typeface="Cambria Math" charset="0"/>
                        <a:ea typeface="MigMix 1P" charset="-128"/>
                        <a:cs typeface="MigMix 1P" charset="-128"/>
                      </a:rPr>
                      <m:t>𝑠𝑦𝑠𝑡𝑒𝑚</m:t>
                    </m:r>
                    <m:r>
                      <a:rPr lang="en-US" altLang="ja-JP" i="1" dirty="0" err="1" smtClean="0">
                        <a:latin typeface="Cambria Math" charset="0"/>
                        <a:ea typeface="MigMix 1P" charset="-128"/>
                        <a:cs typeface="MigMix 1P" charset="-128"/>
                      </a:rPr>
                      <m:t>.</m:t>
                    </m:r>
                    <m:sSub>
                      <m:sSubPr>
                        <m:ctrlPr>
                          <a:rPr lang="en-US" altLang="ja-JP" i="1" dirty="0" err="1" smtClean="0">
                            <a:latin typeface="Cambria Math" panose="02040503050406030204" pitchFamily="18" charset="0"/>
                            <a:ea typeface="MigMix 1P" charset="-128"/>
                            <a:cs typeface="MigMix 1P" charset="-128"/>
                          </a:rPr>
                        </m:ctrlPr>
                      </m:sSubPr>
                      <m:e>
                        <m:r>
                          <a:rPr lang="en-US" altLang="ja-JP" i="1" dirty="0" err="1" smtClean="0">
                            <a:latin typeface="Cambria Math" charset="0"/>
                            <a:ea typeface="MigMix 1P" charset="-128"/>
                            <a:cs typeface="MigMix 1P" charset="-128"/>
                          </a:rPr>
                          <m:t>𝑇</m:t>
                        </m:r>
                      </m:e>
                      <m:sub>
                        <m:r>
                          <a:rPr lang="en-US" altLang="ja-JP" i="1" dirty="0" err="1" smtClean="0">
                            <a:latin typeface="Cambria Math" charset="0"/>
                            <a:ea typeface="MigMix 1P" charset="-128"/>
                            <a:cs typeface="MigMix 1P" charset="-128"/>
                          </a:rPr>
                          <m:t>𝑎𝑚𝑏𝑖𝑒𝑛𝑡</m:t>
                        </m:r>
                      </m:sub>
                    </m:sSub>
                  </m:oMath>
                </a14:m>
                <a:r>
                  <a:rPr lang="en-US" altLang="ja-JP" dirty="0">
                    <a:latin typeface="MigMix 1P" charset="-128"/>
                    <a:ea typeface="MigMix 1P" charset="-128"/>
                    <a:cs typeface="MigMix 1P" charset="-128"/>
                  </a:rPr>
                  <a:t>  [K]:   </a:t>
                </a:r>
                <a:r>
                  <a:rPr lang="ja-JP" altLang="en-US" dirty="0">
                    <a:latin typeface="MigMix 1P" charset="-128"/>
                    <a:ea typeface="MigMix 1P" charset="-128"/>
                    <a:cs typeface="MigMix 1P" charset="-128"/>
                  </a:rPr>
                  <a:t>雰囲気温度</a:t>
                </a:r>
                <a:endParaRPr lang="en-US" altLang="ja-JP" dirty="0">
                  <a:latin typeface="MigMix 1P" charset="-128"/>
                  <a:ea typeface="MigMix 1P" charset="-128"/>
                  <a:cs typeface="MigMix 1P"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312399" y="3959698"/>
                <a:ext cx="5474762" cy="1477328"/>
              </a:xfrm>
              <a:prstGeom prst="rect">
                <a:avLst/>
              </a:prstGeom>
              <a:blipFill rotWithShape="0">
                <a:blip r:embed="rId9"/>
                <a:stretch>
                  <a:fillRect l="-556" t="-2049" b="-29098"/>
                </a:stretch>
              </a:blipFill>
              <a:ln>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1427987" y="4981553"/>
                <a:ext cx="1622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charset="0"/>
                        </a:rPr>
                        <m:t>𝑝𝑜𝑟𝑡𝑠</m:t>
                      </m:r>
                      <m:d>
                        <m:dPr>
                          <m:begChr m:val="["/>
                          <m:endChr m:val="]"/>
                          <m:ctrlPr>
                            <a:rPr kumimoji="1" lang="en-US" altLang="ja-JP" b="0" i="1" dirty="0" smtClean="0">
                              <a:latin typeface="Cambria Math" panose="02040503050406030204" pitchFamily="18" charset="0"/>
                            </a:rPr>
                          </m:ctrlPr>
                        </m:dPr>
                        <m:e>
                          <m:r>
                            <a:rPr kumimoji="1" lang="en-US" altLang="ja-JP" b="0" i="1" dirty="0" smtClean="0">
                              <a:latin typeface="Cambria Math" charset="0"/>
                            </a:rPr>
                            <m:t>𝑛𝑃𝑜𝑟𝑡𝑠</m:t>
                          </m:r>
                        </m:e>
                      </m:d>
                    </m:oMath>
                  </m:oMathPara>
                </a14:m>
                <a:endParaRPr kumimoji="1" lang="ja-JP" altLang="en-US" dirty="0">
                  <a:latin typeface="MigMix 1P" panose="020B0502020203020207" pitchFamily="34"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427987" y="4981553"/>
                <a:ext cx="1622965" cy="369332"/>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299710" y="4148733"/>
                <a:ext cx="9676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charset="0"/>
                        </a:rPr>
                        <m:t>h𝑒𝑎𝑡𝑃</m:t>
                      </m:r>
                      <m:r>
                        <a:rPr kumimoji="1" lang="en-US" altLang="ja-JP" i="1" dirty="0" smtClean="0">
                          <a:latin typeface="Cambria Math" charset="0"/>
                        </a:rPr>
                        <m:t>𝑜𝑟𝑡</m:t>
                      </m:r>
                    </m:oMath>
                  </m:oMathPara>
                </a14:m>
                <a:endParaRPr kumimoji="1" lang="ja-JP" altLang="en-US" dirty="0">
                  <a:latin typeface="MigMix 1P" panose="020B0502020203020207" pitchFamily="34" charset="-128"/>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299710" y="4148733"/>
                <a:ext cx="967615" cy="369332"/>
              </a:xfrm>
              <a:prstGeom prst="rect">
                <a:avLst/>
              </a:prstGeom>
              <a:blipFill>
                <a:blip r:embed="rId11"/>
                <a:stretch>
                  <a:fillRect r="-10526"/>
                </a:stretch>
              </a:blipFill>
            </p:spPr>
            <p:txBody>
              <a:bodyPr/>
              <a:lstStyle/>
              <a:p>
                <a:r>
                  <a:rPr lang="ja-JP" altLang="en-US">
                    <a:noFill/>
                  </a:rPr>
                  <a:t> </a:t>
                </a:r>
              </a:p>
            </p:txBody>
          </p:sp>
        </mc:Fallback>
      </mc:AlternateContent>
      <p:cxnSp>
        <p:nvCxnSpPr>
          <p:cNvPr id="28" name="直線矢印コネクタ 27"/>
          <p:cNvCxnSpPr/>
          <p:nvPr/>
        </p:nvCxnSpPr>
        <p:spPr>
          <a:xfrm flipV="1">
            <a:off x="1536751" y="4342081"/>
            <a:ext cx="261495"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flipV="1">
            <a:off x="2236398" y="4743559"/>
            <a:ext cx="1271" cy="21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3312399" y="3572207"/>
            <a:ext cx="259147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形状パラメータ</a:t>
            </a:r>
          </a:p>
        </p:txBody>
      </p:sp>
      <p:sp>
        <p:nvSpPr>
          <p:cNvPr id="26" name="正方形/長方形 25"/>
          <p:cNvSpPr/>
          <p:nvPr/>
        </p:nvSpPr>
        <p:spPr>
          <a:xfrm>
            <a:off x="5970264" y="1735575"/>
            <a:ext cx="2185555" cy="400110"/>
          </a:xfrm>
          <a:prstGeom prst="rect">
            <a:avLst/>
          </a:prstGeom>
          <a:solidFill>
            <a:schemeClr val="accent5">
              <a:lumMod val="20000"/>
              <a:lumOff val="80000"/>
            </a:schemeClr>
          </a:solidFill>
          <a:ln>
            <a:noFill/>
          </a:ln>
        </p:spPr>
        <p:txBody>
          <a:bodyPr wrap="square">
            <a:spAutoFit/>
          </a:bodyPr>
          <a:lstStyle/>
          <a:p>
            <a:r>
              <a:rPr lang="en-US" altLang="ja-JP" sz="2000" dirty="0" err="1">
                <a:latin typeface="MigMix 1P" charset="-128"/>
                <a:ea typeface="MigMix 1P" charset="-128"/>
                <a:cs typeface="MigMix 1P" charset="-128"/>
              </a:rPr>
              <a:t>fluidVolume</a:t>
            </a:r>
            <a:r>
              <a:rPr lang="en-US" altLang="ja-JP" sz="2000" dirty="0">
                <a:latin typeface="MigMix 1P" charset="-128"/>
                <a:ea typeface="MigMix 1P" charset="-128"/>
                <a:cs typeface="MigMix 1P" charset="-128"/>
              </a:rPr>
              <a:t> = V</a:t>
            </a:r>
            <a:endParaRPr lang="ja-JP" altLang="en-US" sz="2000" dirty="0">
              <a:latin typeface="MigMix 1P" charset="-128"/>
              <a:ea typeface="MigMix 1P" charset="-128"/>
              <a:cs typeface="MigMix 1P" charset="-128"/>
            </a:endParaRPr>
          </a:p>
        </p:txBody>
      </p:sp>
      <p:sp>
        <p:nvSpPr>
          <p:cNvPr id="31" name="正方形/長方形 30"/>
          <p:cNvSpPr/>
          <p:nvPr/>
        </p:nvSpPr>
        <p:spPr>
          <a:xfrm>
            <a:off x="5967915" y="3146093"/>
            <a:ext cx="2788740" cy="707886"/>
          </a:xfrm>
          <a:prstGeom prst="rect">
            <a:avLst/>
          </a:prstGeom>
          <a:solidFill>
            <a:schemeClr val="accent5">
              <a:lumMod val="20000"/>
              <a:lumOff val="80000"/>
            </a:schemeClr>
          </a:solidFill>
          <a:ln>
            <a:noFill/>
          </a:ln>
        </p:spPr>
        <p:txBody>
          <a:bodyPr wrap="square">
            <a:spAutoFit/>
          </a:bodyPr>
          <a:lstStyle/>
          <a:p>
            <a:r>
              <a:rPr lang="en-US" altLang="ja-JP" sz="2000" dirty="0" err="1">
                <a:latin typeface="MigMix 1P" charset="-128"/>
                <a:ea typeface="MigMix 1P" charset="-128"/>
                <a:cs typeface="MigMix 1P" charset="-128"/>
              </a:rPr>
              <a:t>fluidVolume</a:t>
            </a:r>
            <a:r>
              <a:rPr lang="en-US" altLang="ja-JP" sz="2000" dirty="0">
                <a:latin typeface="MigMix 1P" charset="-128"/>
                <a:ea typeface="MigMix 1P" charset="-128"/>
                <a:cs typeface="MigMix 1P" charset="-128"/>
              </a:rPr>
              <a:t> = V</a:t>
            </a:r>
          </a:p>
          <a:p>
            <a:r>
              <a:rPr lang="en-US" altLang="ja-JP" sz="2000" dirty="0">
                <a:latin typeface="MigMix 1P" charset="-128"/>
                <a:ea typeface="MigMix 1P" charset="-128"/>
                <a:cs typeface="MigMix 1P" charset="-128"/>
              </a:rPr>
              <a:t>V = </a:t>
            </a:r>
            <a:r>
              <a:rPr lang="en-US" altLang="ja-JP" sz="2000" dirty="0" err="1">
                <a:latin typeface="MigMix 1P" charset="-128"/>
                <a:ea typeface="MigMix 1P" charset="-128"/>
                <a:cs typeface="MigMix 1P" charset="-128"/>
              </a:rPr>
              <a:t>crossArea</a:t>
            </a:r>
            <a:r>
              <a:rPr lang="en-US" altLang="ja-JP" sz="2000" dirty="0">
                <a:latin typeface="MigMix 1P" charset="-128"/>
                <a:ea typeface="MigMix 1P" charset="-128"/>
                <a:cs typeface="MigMix 1P" charset="-128"/>
              </a:rPr>
              <a:t>*level</a:t>
            </a:r>
            <a:endParaRPr lang="ja-JP" altLang="en-US" sz="2000" dirty="0">
              <a:latin typeface="MigMix 1P" charset="-128"/>
              <a:ea typeface="MigMix 1P" charset="-128"/>
              <a:cs typeface="MigMix 1P" charset="-128"/>
            </a:endParaRPr>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23251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Examples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a:t>
            </a:fld>
            <a:endParaRPr lang="ja-JP" altLang="en-US"/>
          </a:p>
        </p:txBody>
      </p:sp>
      <p:sp>
        <p:nvSpPr>
          <p:cNvPr id="5" name="正方形/長方形 4"/>
          <p:cNvSpPr/>
          <p:nvPr/>
        </p:nvSpPr>
        <p:spPr>
          <a:xfrm>
            <a:off x="628650" y="1620000"/>
            <a:ext cx="7724704" cy="4708981"/>
          </a:xfrm>
          <a:prstGeom prst="rect">
            <a:avLst/>
          </a:prstGeom>
        </p:spPr>
        <p:txBody>
          <a:bodyPr wrap="square">
            <a:spAutoFit/>
          </a:bodyPr>
          <a:lstStyle/>
          <a:p>
            <a:r>
              <a:rPr lang="en-US" altLang="ja-JP" sz="2000" b="1" dirty="0">
                <a:solidFill>
                  <a:srgbClr val="0070C0"/>
                </a:solidFill>
                <a:latin typeface="MigMix 1P" charset="-128"/>
                <a:ea typeface="MigMix 1P" charset="-128"/>
                <a:cs typeface="MigMix 1P" charset="-128"/>
              </a:rPr>
              <a:t>FlowExample3 flow </a:t>
            </a:r>
            <a:r>
              <a:rPr lang="ja-JP" altLang="en-US" sz="2000" b="1" dirty="0">
                <a:solidFill>
                  <a:srgbClr val="0070C0"/>
                </a:solidFill>
                <a:latin typeface="MigMix 1P" charset="-128"/>
                <a:ea typeface="MigMix 1P" charset="-128"/>
                <a:cs typeface="MigMix 1P" charset="-128"/>
              </a:rPr>
              <a:t>モデル</a:t>
            </a:r>
            <a:endParaRPr lang="en-US" altLang="ja-JP" sz="2000" b="1"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StaticPipeTest1</a:t>
            </a:r>
            <a:r>
              <a:rPr lang="en-US" altLang="ja-JP" sz="2000" dirty="0">
                <a:latin typeface="MigMix 1P" charset="-128"/>
                <a:ea typeface="MigMix 1P" charset="-128"/>
                <a:cs typeface="MigMix 1P" charset="-128"/>
              </a:rPr>
              <a:t> flow </a:t>
            </a:r>
            <a:r>
              <a:rPr lang="ja-JP" altLang="en-US" sz="2000" dirty="0">
                <a:latin typeface="MigMix 1P" charset="-128"/>
                <a:ea typeface="MigMix 1P" charset="-128"/>
                <a:cs typeface="MigMix 1P" charset="-128"/>
              </a:rPr>
              <a:t>モデルと</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モデルを配置する</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StaticPIpeTest2</a:t>
            </a:r>
            <a:r>
              <a:rPr lang="en-US" altLang="ja-JP" sz="2000" dirty="0">
                <a:latin typeface="MigMix 1P" charset="-128"/>
                <a:ea typeface="MigMix 1P" charset="-128"/>
                <a:cs typeface="MigMix 1P" charset="-128"/>
              </a:rPr>
              <a:t> flow </a:t>
            </a:r>
            <a:r>
              <a:rPr lang="ja-JP" altLang="en-US" sz="2000" dirty="0">
                <a:latin typeface="MigMix 1P" charset="-128"/>
                <a:ea typeface="MigMix 1P" charset="-128"/>
                <a:cs typeface="MigMix 1P" charset="-128"/>
              </a:rPr>
              <a:t>モデルを直接つなぐ</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b="1" dirty="0">
              <a:latin typeface="MigMix 1P" charset="-128"/>
              <a:ea typeface="MigMix 1P" charset="-128"/>
              <a:cs typeface="MigMix 1P" charset="-128"/>
            </a:endParaRPr>
          </a:p>
          <a:p>
            <a:r>
              <a:rPr lang="en-US" altLang="ja-JP" sz="2000" b="1" dirty="0">
                <a:solidFill>
                  <a:srgbClr val="0070C0"/>
                </a:solidFill>
                <a:latin typeface="MigMix 1P" charset="-128"/>
                <a:ea typeface="MigMix 1P" charset="-128"/>
                <a:cs typeface="MigMix 1P" charset="-128"/>
              </a:rPr>
              <a:t>FluidExample4 </a:t>
            </a:r>
            <a:r>
              <a:rPr lang="en-US" altLang="ja-JP" sz="2000" b="1" dirty="0" err="1">
                <a:solidFill>
                  <a:srgbClr val="0070C0"/>
                </a:solidFill>
                <a:latin typeface="MigMix 1P" charset="-128"/>
                <a:ea typeface="MigMix 1P" charset="-128"/>
                <a:cs typeface="MigMix 1P" charset="-128"/>
              </a:rPr>
              <a:t>DynamicPipe</a:t>
            </a:r>
            <a:endParaRPr lang="en-US" altLang="ja-JP" sz="2000" b="1"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WaterExchange1〜4</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冷水の入ったパイプに熱湯を流し込む</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b="1" dirty="0">
                <a:solidFill>
                  <a:srgbClr val="0070C0"/>
                </a:solidFill>
                <a:latin typeface="MigMix 1P" charset="-128"/>
                <a:ea typeface="MigMix 1P" charset="-128"/>
                <a:cs typeface="MigMix 1P" charset="-128"/>
              </a:rPr>
              <a:t>FluidExample5 </a:t>
            </a:r>
            <a:r>
              <a:rPr lang="en-US" altLang="ja-JP" sz="2000" b="1" dirty="0" err="1">
                <a:solidFill>
                  <a:srgbClr val="0070C0"/>
                </a:solidFill>
                <a:latin typeface="MigMix 1P" charset="-128"/>
                <a:ea typeface="MigMix 1P" charset="-128"/>
                <a:cs typeface="MigMix 1P" charset="-128"/>
              </a:rPr>
              <a:t>VesselPortsData</a:t>
            </a:r>
            <a:endParaRPr lang="en-US" altLang="ja-JP" sz="2000" b="1"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b="1" dirty="0" err="1">
                <a:latin typeface="MigMix 1P" charset="-128"/>
                <a:ea typeface="MigMix 1P" charset="-128"/>
                <a:cs typeface="MigMix 1P" charset="-128"/>
              </a:rPr>
              <a:t>WaterTank</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水の入ったタンクにお湯を注ぎ込む</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b="1" dirty="0">
                <a:solidFill>
                  <a:srgbClr val="0070C0"/>
                </a:solidFill>
                <a:latin typeface="MigMix 1P" charset="-128"/>
                <a:ea typeface="MigMix 1P" charset="-128"/>
                <a:cs typeface="MigMix 1P" charset="-128"/>
              </a:rPr>
              <a:t>FluidExample6 </a:t>
            </a:r>
            <a:r>
              <a:rPr lang="en-US" altLang="ja-JP" sz="2000" b="1" dirty="0" err="1">
                <a:solidFill>
                  <a:srgbClr val="0070C0"/>
                </a:solidFill>
                <a:latin typeface="MigMix 1P" charset="-128"/>
                <a:ea typeface="MigMix 1P" charset="-128"/>
                <a:cs typeface="MigMix 1P" charset="-128"/>
              </a:rPr>
              <a:t>HeatTransfer</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モデル</a:t>
            </a:r>
            <a:endParaRPr lang="en-US" altLang="ja-JP" sz="2000" b="1"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b="1" dirty="0" err="1">
                <a:latin typeface="MigMix 1P" charset="-128"/>
                <a:ea typeface="MigMix 1P" charset="-128"/>
                <a:cs typeface="MigMix 1P" charset="-128"/>
              </a:rPr>
              <a:t>WaterHeating</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パイプを加熱してタンク内の水を温める</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b="1" dirty="0" err="1">
                <a:solidFill>
                  <a:srgbClr val="0070C0"/>
                </a:solidFill>
                <a:latin typeface="MigMix 1P" charset="-128"/>
                <a:ea typeface="MigMix 1P" charset="-128"/>
                <a:cs typeface="MigMix 1P" charset="-128"/>
              </a:rPr>
              <a:t>Modelica.Fluid.Examples.IncompressibleFluidNetwork</a:t>
            </a:r>
            <a:endParaRPr lang="en-US" altLang="ja-JP" sz="2000" b="1" dirty="0">
              <a:solidFill>
                <a:srgbClr val="0070C0"/>
              </a:solidFill>
              <a:latin typeface="MigMix 1P" charset="-128"/>
              <a:ea typeface="MigMix 1P" charset="-128"/>
              <a:cs typeface="MigMix 1P" charset="-128"/>
            </a:endParaRPr>
          </a:p>
          <a:p>
            <a:pPr marL="342900" indent="-342900">
              <a:buFont typeface="Arial" charset="0"/>
              <a:buChar char="•"/>
            </a:pPr>
            <a:r>
              <a:rPr lang="ja-JP" altLang="en-US" sz="2000" dirty="0">
                <a:latin typeface="MigMix 1P" charset="-128"/>
                <a:ea typeface="MigMix 1P" charset="-128"/>
                <a:cs typeface="MigMix 1P" charset="-128"/>
              </a:rPr>
              <a:t>非圧縮性流体のネットワークモデル</a:t>
            </a:r>
            <a:endParaRPr lang="en-US" altLang="ja-JP" sz="2000"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4609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865672" y="2365208"/>
            <a:ext cx="5010178" cy="2906260"/>
          </a:xfrm>
          <a:prstGeom prst="rect">
            <a:avLst/>
          </a:prstGeom>
        </p:spPr>
      </p:pic>
      <p:sp>
        <p:nvSpPr>
          <p:cNvPr id="5" name="タイトル 4"/>
          <p:cNvSpPr>
            <a:spLocks noGrp="1"/>
          </p:cNvSpPr>
          <p:nvPr>
            <p:ph type="title"/>
          </p:nvPr>
        </p:nvSpPr>
        <p:spPr/>
        <p:txBody>
          <a:bodyPr>
            <a:normAutofit/>
          </a:bodyPr>
          <a:lstStyle/>
          <a:p>
            <a:r>
              <a:rPr kumimoji="1" lang="en-US" altLang="ja-JP" dirty="0"/>
              <a:t>HotRoom1</a:t>
            </a:r>
            <a:br>
              <a:rPr kumimoji="1" lang="en-US" altLang="ja-JP" dirty="0"/>
            </a:br>
            <a:r>
              <a:rPr lang="ja-JP" altLang="en-US" sz="2400" dirty="0"/>
              <a:t>部屋の冷たい空気を温かい空気に入れ替える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50</a:t>
            </a:fld>
            <a:endParaRPr lang="ja-JP" altLang="en-US" dirty="0"/>
          </a:p>
        </p:txBody>
      </p:sp>
      <p:sp>
        <p:nvSpPr>
          <p:cNvPr id="15" name="テキスト ボックス 14"/>
          <p:cNvSpPr txBox="1"/>
          <p:nvPr/>
        </p:nvSpPr>
        <p:spPr>
          <a:xfrm>
            <a:off x="534724" y="3236069"/>
            <a:ext cx="1952640" cy="1200329"/>
          </a:xfrm>
          <a:prstGeom prst="rect">
            <a:avLst/>
          </a:prstGeom>
          <a:noFill/>
        </p:spPr>
        <p:txBody>
          <a:bodyPr wrap="square" rtlCol="0">
            <a:spAutoFit/>
          </a:bodyPr>
          <a:lstStyle/>
          <a:p>
            <a:r>
              <a:rPr lang="ja-JP" altLang="en-US" dirty="0">
                <a:latin typeface="Migu 1M" charset="-128"/>
                <a:ea typeface="Migu 1M" charset="-128"/>
                <a:cs typeface="Migu 1M" charset="-128"/>
              </a:rPr>
              <a:t>温風</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323.15 K (40.0</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a:t>
            </a:r>
          </a:p>
          <a:p>
            <a:r>
              <a:rPr lang="en-US" altLang="ja-JP" dirty="0">
                <a:latin typeface="Migu 1M" charset="-128"/>
                <a:ea typeface="Migu 1M" charset="-128"/>
                <a:cs typeface="Migu 1M" charset="-128"/>
              </a:rPr>
              <a:t>0.1 kg/s </a:t>
            </a:r>
            <a:endParaRPr kumimoji="1" lang="ja-JP" altLang="en-US" dirty="0">
              <a:latin typeface="Migu 1M" charset="-128"/>
              <a:ea typeface="Migu 1M" charset="-128"/>
              <a:cs typeface="Migu 1M" charset="-128"/>
            </a:endParaRPr>
          </a:p>
        </p:txBody>
      </p:sp>
      <p:sp>
        <p:nvSpPr>
          <p:cNvPr id="16" name="テキスト ボックス 15"/>
          <p:cNvSpPr txBox="1"/>
          <p:nvPr/>
        </p:nvSpPr>
        <p:spPr>
          <a:xfrm>
            <a:off x="2349630" y="2498848"/>
            <a:ext cx="3905212" cy="646331"/>
          </a:xfrm>
          <a:prstGeom prst="rect">
            <a:avLst/>
          </a:prstGeom>
          <a:noFill/>
        </p:spPr>
        <p:txBody>
          <a:bodyPr wrap="square" rtlCol="0">
            <a:spAutoFit/>
          </a:bodyPr>
          <a:lstStyle/>
          <a:p>
            <a:r>
              <a:rPr lang="ja-JP" altLang="en-US" dirty="0">
                <a:latin typeface="Migu 1M" charset="-128"/>
                <a:ea typeface="Migu 1M" charset="-128"/>
                <a:cs typeface="Migu 1M" charset="-128"/>
              </a:rPr>
              <a:t>部屋</a:t>
            </a:r>
            <a:r>
              <a:rPr lang="en-US" altLang="ja-JP" dirty="0">
                <a:latin typeface="Migu 1M" charset="-128"/>
                <a:ea typeface="Migu 1M" charset="-128"/>
                <a:cs typeface="Migu 1M" charset="-128"/>
              </a:rPr>
              <a:t> 22 m3 (4</a:t>
            </a:r>
            <a:r>
              <a:rPr lang="ja-JP" altLang="en-US" dirty="0">
                <a:latin typeface="Migu 1M" charset="-128"/>
                <a:ea typeface="Migu 1M" charset="-128"/>
                <a:cs typeface="Migu 1M" charset="-128"/>
              </a:rPr>
              <a:t>畳半ぐらい</a:t>
            </a:r>
            <a:r>
              <a:rPr lang="en-US" altLang="ja-JP" dirty="0">
                <a:latin typeface="Migu 1M" charset="-128"/>
                <a:ea typeface="Migu 1M" charset="-128"/>
                <a:cs typeface="Migu 1M" charset="-128"/>
              </a:rPr>
              <a:t>)</a:t>
            </a: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2" name="テキスト ボックス 21"/>
          <p:cNvSpPr txBox="1"/>
          <p:nvPr/>
        </p:nvSpPr>
        <p:spPr>
          <a:xfrm>
            <a:off x="6985102" y="3380938"/>
            <a:ext cx="2014356" cy="646331"/>
          </a:xfrm>
          <a:prstGeom prst="rect">
            <a:avLst/>
          </a:prstGeom>
          <a:noFill/>
        </p:spPr>
        <p:txBody>
          <a:bodyPr wrap="square" rtlCol="0">
            <a:spAutoFit/>
          </a:bodyPr>
          <a:lstStyle/>
          <a:p>
            <a:r>
              <a:rPr lang="ja-JP" altLang="en-US" dirty="0">
                <a:latin typeface="Migu 1M" charset="-128"/>
                <a:ea typeface="Migu 1M" charset="-128"/>
                <a:cs typeface="Migu 1M" charset="-128"/>
              </a:rPr>
              <a:t>下流の出口</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-0.103 kg/s</a:t>
            </a:r>
            <a:endParaRPr kumimoji="1" lang="ja-JP" altLang="en-US" dirty="0">
              <a:latin typeface="Migu 1M" charset="-128"/>
              <a:ea typeface="Migu 1M" charset="-128"/>
              <a:cs typeface="Migu 1M" charset="-128"/>
            </a:endParaRPr>
          </a:p>
        </p:txBody>
      </p:sp>
      <p:sp>
        <p:nvSpPr>
          <p:cNvPr id="23" name="テキスト ボックス 22"/>
          <p:cNvSpPr txBox="1"/>
          <p:nvPr/>
        </p:nvSpPr>
        <p:spPr>
          <a:xfrm>
            <a:off x="3596838" y="323573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6484225" y="259451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687910" y="396149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629325" y="5117731"/>
            <a:ext cx="7886700" cy="1323439"/>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室内の空気の熱力学的状態の初期値を規定するため、</a:t>
            </a:r>
            <a:r>
              <a:rPr lang="en-US" altLang="ja-JP" sz="2000" dirty="0" err="1">
                <a:solidFill>
                  <a:srgbClr val="0070C0"/>
                </a:solidFill>
                <a:latin typeface="Migu 1M" charset="-128"/>
                <a:ea typeface="Migu 1M" charset="-128"/>
                <a:cs typeface="Migu 1M" charset="-128"/>
              </a:rPr>
              <a:t>energyDynamics</a:t>
            </a:r>
            <a:r>
              <a:rPr lang="ja-JP" altLang="en-US" sz="2000" dirty="0">
                <a:solidFill>
                  <a:srgbClr val="0070C0"/>
                </a:solidFill>
                <a:latin typeface="Migu 1M" charset="-128"/>
                <a:ea typeface="Migu 1M" charset="-128"/>
                <a:cs typeface="Migu 1M" charset="-128"/>
              </a:rPr>
              <a:t>と</a:t>
            </a:r>
            <a:r>
              <a:rPr lang="en-US" altLang="ja-JP" sz="2000" dirty="0" err="1">
                <a:solidFill>
                  <a:srgbClr val="0070C0"/>
                </a:solidFill>
                <a:latin typeface="Migu 1M" charset="-128"/>
                <a:ea typeface="Migu 1M" charset="-128"/>
                <a:cs typeface="Migu 1M" charset="-128"/>
              </a:rPr>
              <a:t>massDynamics</a:t>
            </a:r>
            <a:r>
              <a:rPr lang="ja-JP" altLang="en-US" sz="2000" dirty="0">
                <a:solidFill>
                  <a:srgbClr val="0070C0"/>
                </a:solidFill>
                <a:latin typeface="Migu 1M" charset="-128"/>
                <a:ea typeface="Migu 1M" charset="-128"/>
                <a:cs typeface="Migu 1M" charset="-128"/>
              </a:rPr>
              <a:t>を</a:t>
            </a:r>
            <a:r>
              <a:rPr lang="en-US" altLang="ja-JP" sz="2000" dirty="0" err="1">
                <a:solidFill>
                  <a:srgbClr val="0070C0"/>
                </a:solidFill>
                <a:latin typeface="Migu 1M" charset="-128"/>
                <a:ea typeface="Migu 1M" charset="-128"/>
                <a:cs typeface="Migu 1M" charset="-128"/>
              </a:rPr>
              <a:t>FixedInitial</a:t>
            </a:r>
            <a:r>
              <a:rPr lang="ja-JP" altLang="en-US" sz="2000" dirty="0">
                <a:solidFill>
                  <a:srgbClr val="0070C0"/>
                </a:solidFill>
                <a:latin typeface="Migu 1M" charset="-128"/>
                <a:ea typeface="Migu 1M" charset="-128"/>
                <a:cs typeface="Migu 1M" charset="-128"/>
              </a:rPr>
              <a:t>にし、</a:t>
            </a:r>
            <a:r>
              <a:rPr lang="en-US" altLang="ja-JP" sz="2000" dirty="0" err="1">
                <a:solidFill>
                  <a:srgbClr val="0070C0"/>
                </a:solidFill>
                <a:latin typeface="Migu 1M" charset="-128"/>
                <a:ea typeface="Migu 1M" charset="-128"/>
                <a:cs typeface="Migu 1M" charset="-128"/>
              </a:rPr>
              <a:t>T_start</a:t>
            </a:r>
            <a:r>
              <a:rPr lang="en-US" altLang="ja-JP" sz="2000" dirty="0">
                <a:solidFill>
                  <a:srgbClr val="0070C0"/>
                </a:solidFill>
                <a:latin typeface="Migu 1M" charset="-128"/>
                <a:ea typeface="Migu 1M" charset="-128"/>
                <a:cs typeface="Migu 1M" charset="-128"/>
              </a:rPr>
              <a:t>=280 [K]</a:t>
            </a:r>
            <a:r>
              <a:rPr lang="ja-JP" altLang="en-US" sz="2000" dirty="0">
                <a:solidFill>
                  <a:srgbClr val="0070C0"/>
                </a:solidFill>
                <a:latin typeface="Migu 1M" charset="-128"/>
                <a:ea typeface="Migu 1M" charset="-128"/>
                <a:cs typeface="Migu 1M" charset="-128"/>
              </a:rPr>
              <a:t>と</a:t>
            </a:r>
            <a:r>
              <a:rPr lang="en-US" altLang="ja-JP" sz="2000" dirty="0" err="1">
                <a:solidFill>
                  <a:srgbClr val="0070C0"/>
                </a:solidFill>
                <a:latin typeface="Migu 1M" charset="-128"/>
                <a:ea typeface="Migu 1M" charset="-128"/>
                <a:cs typeface="Migu 1M" charset="-128"/>
              </a:rPr>
              <a:t>P_start</a:t>
            </a:r>
            <a:r>
              <a:rPr lang="en-US" altLang="ja-JP" sz="2000" dirty="0">
                <a:solidFill>
                  <a:srgbClr val="0070C0"/>
                </a:solidFill>
                <a:latin typeface="Migu 1M" charset="-128"/>
                <a:ea typeface="Migu 1M" charset="-128"/>
                <a:cs typeface="Migu 1M" charset="-128"/>
              </a:rPr>
              <a:t>=101325 [Pa] </a:t>
            </a:r>
            <a:r>
              <a:rPr lang="ja-JP" altLang="en-US" sz="2000" dirty="0">
                <a:solidFill>
                  <a:srgbClr val="0070C0"/>
                </a:solidFill>
                <a:latin typeface="Migu 1M" charset="-128"/>
                <a:ea typeface="Migu 1M" charset="-128"/>
                <a:cs typeface="Migu 1M" charset="-128"/>
              </a:rPr>
              <a:t>設定する。</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この</a:t>
            </a:r>
            <a:r>
              <a:rPr kumimoji="1" lang="ja-JP" altLang="en-US" sz="2000">
                <a:solidFill>
                  <a:srgbClr val="0070C0"/>
                </a:solidFill>
                <a:latin typeface="Migu 1M" charset="-128"/>
                <a:ea typeface="Migu 1M" charset="-128"/>
                <a:cs typeface="Migu 1M" charset="-128"/>
              </a:rPr>
              <a:t>モデルは</a:t>
            </a:r>
            <a:r>
              <a:rPr kumimoji="1" lang="ja-JP" altLang="en-US" sz="2000">
                <a:solidFill>
                  <a:srgbClr val="FF0000"/>
                </a:solidFill>
                <a:latin typeface="Migu 1M" charset="-128"/>
                <a:ea typeface="Migu 1M" charset="-128"/>
                <a:cs typeface="Migu 1M" charset="-128"/>
              </a:rPr>
              <a:t>非圧縮性</a:t>
            </a:r>
            <a:r>
              <a:rPr kumimoji="1" lang="ja-JP" altLang="en-US" sz="2000" dirty="0">
                <a:solidFill>
                  <a:srgbClr val="FF0000"/>
                </a:solidFill>
                <a:latin typeface="Migu 1M" charset="-128"/>
                <a:ea typeface="Migu 1M" charset="-128"/>
                <a:cs typeface="Migu 1M" charset="-128"/>
              </a:rPr>
              <a:t>流体</a:t>
            </a:r>
            <a:r>
              <a:rPr lang="ja-JP" altLang="en-US" sz="2000" dirty="0">
                <a:solidFill>
                  <a:srgbClr val="FF0000"/>
                </a:solidFill>
                <a:latin typeface="Migu 1M" charset="-128"/>
                <a:ea typeface="Migu 1M" charset="-128"/>
                <a:cs typeface="Migu 1M" charset="-128"/>
              </a:rPr>
              <a:t>では</a:t>
            </a:r>
            <a:r>
              <a:rPr kumimoji="1" lang="ja-JP" altLang="en-US" sz="2000" dirty="0">
                <a:solidFill>
                  <a:srgbClr val="FF0000"/>
                </a:solidFill>
                <a:latin typeface="Migu 1M" charset="-128"/>
                <a:ea typeface="Migu 1M" charset="-128"/>
                <a:cs typeface="Migu 1M" charset="-128"/>
              </a:rPr>
              <a:t>使えない。</a:t>
            </a:r>
          </a:p>
        </p:txBody>
      </p:sp>
      <p:sp>
        <p:nvSpPr>
          <p:cNvPr id="14" name="テキスト ボックス 13"/>
          <p:cNvSpPr txBox="1"/>
          <p:nvPr/>
        </p:nvSpPr>
        <p:spPr>
          <a:xfrm>
            <a:off x="629325" y="1433729"/>
            <a:ext cx="7886700" cy="1015663"/>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固定容積の部屋が冷たい空気</a:t>
            </a:r>
            <a:r>
              <a:rPr lang="en-US" altLang="ja-JP" sz="2000" dirty="0">
                <a:solidFill>
                  <a:srgbClr val="0070C0"/>
                </a:solidFill>
                <a:latin typeface="Migu 1M" charset="-128"/>
                <a:ea typeface="Migu 1M" charset="-128"/>
                <a:cs typeface="Migu 1M" charset="-128"/>
              </a:rPr>
              <a:t>(6.85 </a:t>
            </a:r>
            <a:r>
              <a:rPr lang="ja-JP" altLang="en-US" sz="2000" dirty="0">
                <a:solidFill>
                  <a:srgbClr val="0070C0"/>
                </a:solidFill>
                <a:latin typeface="Migu 1M" charset="-128"/>
                <a:ea typeface="Migu 1M" charset="-128"/>
                <a:cs typeface="Migu 1M" charset="-128"/>
              </a:rPr>
              <a:t>℃</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で満たされている。上流側から温風</a:t>
            </a:r>
            <a:r>
              <a:rPr lang="en-US" altLang="ja-JP" sz="2000" dirty="0">
                <a:solidFill>
                  <a:srgbClr val="0070C0"/>
                </a:solidFill>
                <a:latin typeface="Migu 1M" charset="-128"/>
                <a:ea typeface="Migu 1M" charset="-128"/>
                <a:cs typeface="Migu 1M" charset="-128"/>
              </a:rPr>
              <a:t>(40 </a:t>
            </a:r>
            <a:r>
              <a:rPr lang="ja-JP" altLang="en-US" sz="2000" dirty="0">
                <a:solidFill>
                  <a:srgbClr val="0070C0"/>
                </a:solidFill>
                <a:latin typeface="Migu 1M" charset="-128"/>
                <a:ea typeface="Migu 1M" charset="-128"/>
                <a:cs typeface="Migu 1M" charset="-128"/>
              </a:rPr>
              <a:t>℃</a:t>
            </a:r>
            <a:r>
              <a:rPr lang="en-US" altLang="ja-JP" sz="2000" dirty="0">
                <a:solidFill>
                  <a:srgbClr val="0070C0"/>
                </a:solidFill>
                <a:latin typeface="Migu 1M" charset="-128"/>
                <a:ea typeface="Migu 1M" charset="-128"/>
                <a:cs typeface="Migu 1M" charset="-128"/>
              </a:rPr>
              <a:t>, 0.1 kg/s)</a:t>
            </a:r>
            <a:r>
              <a:rPr lang="ja-JP" altLang="en-US" sz="2000" dirty="0">
                <a:solidFill>
                  <a:srgbClr val="0070C0"/>
                </a:solidFill>
                <a:latin typeface="Migu 1M" charset="-128"/>
                <a:ea typeface="Migu 1M" charset="-128"/>
                <a:cs typeface="Migu 1M" charset="-128"/>
              </a:rPr>
              <a:t>を吹き出す。部屋は熱の移流によって温度が徐々に上昇する。下流側では</a:t>
            </a:r>
            <a:r>
              <a:rPr lang="en-US" altLang="ja-JP" sz="2000" dirty="0">
                <a:solidFill>
                  <a:srgbClr val="0070C0"/>
                </a:solidFill>
                <a:latin typeface="Migu 1M" charset="-128"/>
                <a:ea typeface="Migu 1M" charset="-128"/>
                <a:cs typeface="Migu 1M" charset="-128"/>
              </a:rPr>
              <a:t> 0.103 kg/s </a:t>
            </a:r>
            <a:r>
              <a:rPr lang="ja-JP" altLang="en-US" sz="2000" dirty="0">
                <a:solidFill>
                  <a:srgbClr val="0070C0"/>
                </a:solidFill>
                <a:latin typeface="Migu 1M" charset="-128"/>
                <a:ea typeface="Migu 1M" charset="-128"/>
                <a:cs typeface="Migu 1M" charset="-128"/>
              </a:rPr>
              <a:t>で空気を吸い込む。</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5329194" y="388454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40226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51</a:t>
            </a:fld>
            <a:endParaRPr lang="ja-JP" altLang="en-US"/>
          </a:p>
        </p:txBody>
      </p:sp>
      <p:pic>
        <p:nvPicPr>
          <p:cNvPr id="6" name="図 5">
            <a:extLst>
              <a:ext uri="{FF2B5EF4-FFF2-40B4-BE49-F238E27FC236}">
                <a16:creationId xmlns:a16="http://schemas.microsoft.com/office/drawing/2014/main" id="{F590AEEC-B410-4EB6-B50F-14AEB54883F5}"/>
              </a:ext>
            </a:extLst>
          </p:cNvPr>
          <p:cNvPicPr>
            <a:picLocks noChangeAspect="1"/>
          </p:cNvPicPr>
          <p:nvPr/>
        </p:nvPicPr>
        <p:blipFill>
          <a:blip r:embed="rId3"/>
          <a:stretch>
            <a:fillRect/>
          </a:stretch>
        </p:blipFill>
        <p:spPr>
          <a:xfrm>
            <a:off x="1440000" y="1264110"/>
            <a:ext cx="2969260" cy="1902460"/>
          </a:xfrm>
          <a:prstGeom prst="rect">
            <a:avLst/>
          </a:prstGeom>
        </p:spPr>
      </p:pic>
      <p:sp>
        <p:nvSpPr>
          <p:cNvPr id="7" name="テキスト ボックス 6">
            <a:extLst>
              <a:ext uri="{FF2B5EF4-FFF2-40B4-BE49-F238E27FC236}">
                <a16:creationId xmlns:a16="http://schemas.microsoft.com/office/drawing/2014/main" id="{32E79ACA-CDFF-4BB4-9A15-E4FB4049D466}"/>
              </a:ext>
            </a:extLst>
          </p:cNvPr>
          <p:cNvSpPr txBox="1"/>
          <p:nvPr/>
        </p:nvSpPr>
        <p:spPr>
          <a:xfrm>
            <a:off x="628649" y="864000"/>
            <a:ext cx="7045366" cy="400110"/>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 ファイル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package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8" name="テキスト ボックス 7">
            <a:extLst>
              <a:ext uri="{FF2B5EF4-FFF2-40B4-BE49-F238E27FC236}">
                <a16:creationId xmlns:a16="http://schemas.microsoft.com/office/drawing/2014/main" id="{73882A2E-D3CD-4A2A-BAE0-A6AFFD012F76}"/>
              </a:ext>
            </a:extLst>
          </p:cNvPr>
          <p:cNvSpPr txBox="1"/>
          <p:nvPr/>
        </p:nvSpPr>
        <p:spPr>
          <a:xfrm>
            <a:off x="634763" y="3198250"/>
            <a:ext cx="7608526"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クラス新規作成」を選び、</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model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0" name="テキスト ボックス 9">
            <a:extLst>
              <a:ext uri="{FF2B5EF4-FFF2-40B4-BE49-F238E27FC236}">
                <a16:creationId xmlns:a16="http://schemas.microsoft.com/office/drawing/2014/main" id="{2BFD47C9-A633-4CA4-80B2-D57FD5217428}"/>
              </a:ext>
            </a:extLst>
          </p:cNvPr>
          <p:cNvSpPr txBox="1"/>
          <p:nvPr/>
        </p:nvSpPr>
        <p:spPr>
          <a:xfrm>
            <a:off x="4474425" y="1774962"/>
            <a:ext cx="3558448"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Package</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1" name="テキスト ボックス 10">
            <a:extLst>
              <a:ext uri="{FF2B5EF4-FFF2-40B4-BE49-F238E27FC236}">
                <a16:creationId xmlns:a16="http://schemas.microsoft.com/office/drawing/2014/main" id="{13A807BD-59E8-46F7-9048-CCE89439D480}"/>
              </a:ext>
            </a:extLst>
          </p:cNvPr>
          <p:cNvSpPr txBox="1"/>
          <p:nvPr/>
        </p:nvSpPr>
        <p:spPr>
          <a:xfrm>
            <a:off x="4526375" y="4146213"/>
            <a:ext cx="4420761" cy="1015663"/>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HotRoom1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Model</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挿入するクラス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2" name="図 11">
            <a:extLst>
              <a:ext uri="{FF2B5EF4-FFF2-40B4-BE49-F238E27FC236}">
                <a16:creationId xmlns:a16="http://schemas.microsoft.com/office/drawing/2014/main" id="{1F86585E-C53C-4144-8B7B-30D4674A1D22}"/>
              </a:ext>
            </a:extLst>
          </p:cNvPr>
          <p:cNvPicPr>
            <a:picLocks noChangeAspect="1"/>
          </p:cNvPicPr>
          <p:nvPr/>
        </p:nvPicPr>
        <p:blipFill>
          <a:blip r:embed="rId4"/>
          <a:stretch>
            <a:fillRect/>
          </a:stretch>
        </p:blipFill>
        <p:spPr>
          <a:xfrm>
            <a:off x="1376719" y="3906136"/>
            <a:ext cx="3032541" cy="1893452"/>
          </a:xfrm>
          <a:prstGeom prst="rect">
            <a:avLst/>
          </a:prstGeom>
        </p:spPr>
      </p:pic>
      <p:sp>
        <p:nvSpPr>
          <p:cNvPr id="13" name="正方形/長方形 12"/>
          <p:cNvSpPr/>
          <p:nvPr/>
        </p:nvSpPr>
        <p:spPr>
          <a:xfrm>
            <a:off x="2630309" y="1579402"/>
            <a:ext cx="1721685" cy="400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4" name="正方形/長方形 13"/>
          <p:cNvSpPr/>
          <p:nvPr/>
        </p:nvSpPr>
        <p:spPr>
          <a:xfrm>
            <a:off x="2429647" y="4191622"/>
            <a:ext cx="1922347" cy="400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5" name="正方形/長方形 14"/>
          <p:cNvSpPr/>
          <p:nvPr/>
        </p:nvSpPr>
        <p:spPr>
          <a:xfrm>
            <a:off x="2429647" y="4795550"/>
            <a:ext cx="1296706" cy="209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2895255" y="2822534"/>
            <a:ext cx="714220" cy="282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7" name="正方形/長方形 16"/>
          <p:cNvSpPr/>
          <p:nvPr/>
        </p:nvSpPr>
        <p:spPr>
          <a:xfrm>
            <a:off x="3098625" y="5510437"/>
            <a:ext cx="648353" cy="2303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95426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2FCF69C9-7B28-45B9-B852-ABE8A336606C}"/>
              </a:ext>
            </a:extLst>
          </p:cNvPr>
          <p:cNvPicPr>
            <a:picLocks noChangeAspect="1"/>
          </p:cNvPicPr>
          <p:nvPr/>
        </p:nvPicPr>
        <p:blipFill>
          <a:blip r:embed="rId2"/>
          <a:stretch>
            <a:fillRect/>
          </a:stretch>
        </p:blipFill>
        <p:spPr>
          <a:xfrm>
            <a:off x="1512798" y="2314485"/>
            <a:ext cx="5541146" cy="4048768"/>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52</a:t>
            </a:fld>
            <a:endParaRPr lang="ja-JP" altLang="en-US"/>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628650" y="1889079"/>
            <a:ext cx="7608526"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VolumeTest1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のダイアグラムビューにコンポーネントを配置する。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8" name="テキスト ボックス 7"/>
          <p:cNvSpPr txBox="1"/>
          <p:nvPr/>
        </p:nvSpPr>
        <p:spPr>
          <a:xfrm>
            <a:off x="5380580" y="349051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9" name="テキスト ボックス 8"/>
          <p:cNvSpPr txBox="1"/>
          <p:nvPr/>
        </p:nvSpPr>
        <p:spPr>
          <a:xfrm>
            <a:off x="4276603" y="369056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10" name="テキスト ボックス 9"/>
          <p:cNvSpPr txBox="1"/>
          <p:nvPr/>
        </p:nvSpPr>
        <p:spPr>
          <a:xfrm>
            <a:off x="3210695" y="427660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11" name="テキスト ボックス 10"/>
          <p:cNvSpPr txBox="1"/>
          <p:nvPr/>
        </p:nvSpPr>
        <p:spPr>
          <a:xfrm>
            <a:off x="5337783" y="427660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13" name="正方形/長方形 12"/>
          <p:cNvSpPr/>
          <p:nvPr/>
        </p:nvSpPr>
        <p:spPr>
          <a:xfrm>
            <a:off x="628650" y="1273526"/>
            <a:ext cx="7608526" cy="523220"/>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FluidExample2</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dirty="0">
                <a:solidFill>
                  <a:srgbClr val="000000"/>
                </a:solidFill>
                <a:latin typeface="Migu 1M" charset="-128"/>
                <a:ea typeface="Migu 1M" charset="-128"/>
                <a:cs typeface="Migu 1M" charset="-128"/>
              </a:rPr>
              <a:t>;</a:t>
            </a:r>
            <a:endParaRPr lang="en-US" altLang="ja-JP" sz="1050" dirty="0">
              <a:solidFill>
                <a:srgbClr val="000000"/>
              </a:solidFill>
              <a:latin typeface="MigMix 1P" panose="020B0502020203020207" pitchFamily="34" charset="-128"/>
            </a:endParaRPr>
          </a:p>
        </p:txBody>
      </p:sp>
      <p:sp>
        <p:nvSpPr>
          <p:cNvPr id="14" name="テキスト ボックス 13">
            <a:extLst>
              <a:ext uri="{FF2B5EF4-FFF2-40B4-BE49-F238E27FC236}">
                <a16:creationId xmlns:a16="http://schemas.microsoft.com/office/drawing/2014/main" id="{73882A2E-D3CD-4A2A-BAE0-A6AFFD012F76}"/>
              </a:ext>
            </a:extLst>
          </p:cNvPr>
          <p:cNvSpPr txBox="1"/>
          <p:nvPr/>
        </p:nvSpPr>
        <p:spPr>
          <a:xfrm>
            <a:off x="628650" y="864047"/>
            <a:ext cx="7608526"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FluieExample2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のテキストビューに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import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文を加える。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99518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53</a:t>
            </a:fld>
            <a:endParaRPr lang="ja-JP" altLang="en-US"/>
          </a:p>
        </p:txBody>
      </p:sp>
      <p:sp>
        <p:nvSpPr>
          <p:cNvPr id="6" name="テキスト ボックス 5">
            <a:extLst>
              <a:ext uri="{FF2B5EF4-FFF2-40B4-BE49-F238E27FC236}">
                <a16:creationId xmlns:a16="http://schemas.microsoft.com/office/drawing/2014/main" id="{DA96A1FC-18FA-4B76-9CCA-3EF9070CC87A}"/>
              </a:ext>
            </a:extLst>
          </p:cNvPr>
          <p:cNvSpPr txBox="1"/>
          <p:nvPr/>
        </p:nvSpPr>
        <p:spPr>
          <a:xfrm>
            <a:off x="628650" y="891113"/>
            <a:ext cx="7346308" cy="1938992"/>
          </a:xfrm>
          <a:prstGeom prst="rect">
            <a:avLst/>
          </a:prstGeom>
          <a:noFill/>
        </p:spPr>
        <p:txBody>
          <a:bodyPr wrap="square" rtlCol="0">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配置するコンポーネントの名前とクラス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Fluid.System</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Fluid.Vessels.ClosedVolume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hotAir</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outlet: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Fluid.Sources.MassFlowSource_T</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a:extLst>
              <a:ext uri="{FF2B5EF4-FFF2-40B4-BE49-F238E27FC236}">
                <a16:creationId xmlns:a16="http://schemas.microsoft.com/office/drawing/2014/main" id="{C107C4FD-1613-441C-A18D-55EA043942A9}"/>
              </a:ext>
            </a:extLst>
          </p:cNvPr>
          <p:cNvSpPr/>
          <p:nvPr/>
        </p:nvSpPr>
        <p:spPr>
          <a:xfrm>
            <a:off x="628650" y="2980041"/>
            <a:ext cx="8513999" cy="400110"/>
          </a:xfrm>
          <a:prstGeom prst="rect">
            <a:avLst/>
          </a:prstGeom>
        </p:spPr>
        <p:txBody>
          <a:bodyPr wrap="square">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コンポーネントをドロップするときに現れるダイアログで名前をつける。</a:t>
            </a:r>
            <a:endParaRPr lang="ja-JP" altLang="en-US" sz="2000" dirty="0">
              <a:latin typeface="MigMix 1P" panose="020B0502020203020207" pitchFamily="34" charset="-128"/>
            </a:endParaRPr>
          </a:p>
        </p:txBody>
      </p:sp>
      <p:pic>
        <p:nvPicPr>
          <p:cNvPr id="8" name="図 7">
            <a:extLst>
              <a:ext uri="{FF2B5EF4-FFF2-40B4-BE49-F238E27FC236}">
                <a16:creationId xmlns:a16="http://schemas.microsoft.com/office/drawing/2014/main" id="{A460B745-8534-4CC1-94AD-B9399E9FF4FF}"/>
              </a:ext>
            </a:extLst>
          </p:cNvPr>
          <p:cNvPicPr>
            <a:picLocks noChangeAspect="1"/>
          </p:cNvPicPr>
          <p:nvPr/>
        </p:nvPicPr>
        <p:blipFill>
          <a:blip r:embed="rId2"/>
          <a:stretch>
            <a:fillRect/>
          </a:stretch>
        </p:blipFill>
        <p:spPr>
          <a:xfrm>
            <a:off x="628650" y="3457217"/>
            <a:ext cx="5200650" cy="1181100"/>
          </a:xfrm>
          <a:prstGeom prst="rect">
            <a:avLst/>
          </a:prstGeom>
        </p:spPr>
      </p:pic>
      <p:sp>
        <p:nvSpPr>
          <p:cNvPr id="9" name="正方形/長方形 8"/>
          <p:cNvSpPr/>
          <p:nvPr/>
        </p:nvSpPr>
        <p:spPr>
          <a:xfrm>
            <a:off x="1007765" y="4047767"/>
            <a:ext cx="4739892" cy="235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0" name="正方形/長方形 9"/>
          <p:cNvSpPr/>
          <p:nvPr/>
        </p:nvSpPr>
        <p:spPr>
          <a:xfrm>
            <a:off x="4216671" y="4311232"/>
            <a:ext cx="719715" cy="2303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69365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54</a:t>
            </a:fld>
            <a:endParaRPr lang="ja-JP" altLang="en-US"/>
          </a:p>
        </p:txBody>
      </p:sp>
      <p:sp>
        <p:nvSpPr>
          <p:cNvPr id="7" name="正方形/長方形 6">
            <a:extLst>
              <a:ext uri="{FF2B5EF4-FFF2-40B4-BE49-F238E27FC236}">
                <a16:creationId xmlns:a16="http://schemas.microsoft.com/office/drawing/2014/main" id="{ADF87C12-6C74-4526-BCDB-3B3B7CDC7F8C}"/>
              </a:ext>
            </a:extLst>
          </p:cNvPr>
          <p:cNvSpPr/>
          <p:nvPr/>
        </p:nvSpPr>
        <p:spPr>
          <a:xfrm>
            <a:off x="613391" y="2410305"/>
            <a:ext cx="3990195"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 </a:t>
            </a:r>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sp>
        <p:nvSpPr>
          <p:cNvPr id="8" name="テキスト ボックス 7">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⑤コンポーネントを右クリックして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を選択して入力する。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正方形/長方形 8">
            <a:extLst>
              <a:ext uri="{FF2B5EF4-FFF2-40B4-BE49-F238E27FC236}">
                <a16:creationId xmlns:a16="http://schemas.microsoft.com/office/drawing/2014/main" id="{ADF87C12-6C74-4526-BCDB-3B3B7CDC7F8C}"/>
              </a:ext>
            </a:extLst>
          </p:cNvPr>
          <p:cNvSpPr/>
          <p:nvPr/>
        </p:nvSpPr>
        <p:spPr>
          <a:xfrm>
            <a:off x="613391" y="1187950"/>
            <a:ext cx="3635148" cy="400110"/>
          </a:xfrm>
          <a:prstGeom prst="rect">
            <a:avLst/>
          </a:prstGeom>
        </p:spPr>
        <p:txBody>
          <a:bodyPr wrap="square">
            <a:spAutoFit/>
          </a:bodyPr>
          <a:lstStyle/>
          <a:p>
            <a:r>
              <a:rPr lang="en-US" altLang="ja-JP" sz="2000" dirty="0">
                <a:solidFill>
                  <a:srgbClr val="0070C0"/>
                </a:solidFill>
                <a:latin typeface="MigMix 1P" charset="-128"/>
                <a:ea typeface="MigMix 1P" charset="-128"/>
                <a:cs typeface="MigMix 1P" charset="-128"/>
              </a:rPr>
              <a:t>(1) </a:t>
            </a:r>
            <a:r>
              <a:rPr lang="en-US" altLang="ja-JP" sz="2000" dirty="0" err="1">
                <a:solidFill>
                  <a:srgbClr val="0070C0"/>
                </a:solidFill>
                <a:latin typeface="MigMix 1P" charset="-128"/>
                <a:ea typeface="MigMix 1P" charset="-128"/>
                <a:cs typeface="MigMix 1P" charset="-128"/>
              </a:rPr>
              <a:t>Fluid.System</a:t>
            </a:r>
            <a:endParaRPr lang="ja-JP" altLang="en-US" sz="2000" dirty="0">
              <a:latin typeface="MigMix 1P" panose="020B0502020203020207" pitchFamily="34" charset="-128"/>
            </a:endParaRPr>
          </a:p>
        </p:txBody>
      </p:sp>
      <p:sp>
        <p:nvSpPr>
          <p:cNvPr id="10" name="テキスト ボックス 9">
            <a:extLst>
              <a:ext uri="{FF2B5EF4-FFF2-40B4-BE49-F238E27FC236}">
                <a16:creationId xmlns:a16="http://schemas.microsoft.com/office/drawing/2014/main" id="{5515087F-BDA6-439E-871A-9C575C138DD8}"/>
              </a:ext>
            </a:extLst>
          </p:cNvPr>
          <p:cNvSpPr txBox="1"/>
          <p:nvPr/>
        </p:nvSpPr>
        <p:spPr>
          <a:xfrm>
            <a:off x="5378887" y="1257087"/>
            <a:ext cx="3135113" cy="707886"/>
          </a:xfrm>
          <a:prstGeom prst="rect">
            <a:avLst/>
          </a:prstGeom>
          <a:noFill/>
        </p:spPr>
        <p:txBody>
          <a:bodyPr wrap="square" rtlCol="0">
            <a:spAutoFit/>
          </a:bodyPr>
          <a:lstStyle/>
          <a:p>
            <a:pPr marL="457200" indent="-4572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デフォルトのまま</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1" name="図 10">
            <a:extLst>
              <a:ext uri="{FF2B5EF4-FFF2-40B4-BE49-F238E27FC236}">
                <a16:creationId xmlns:a16="http://schemas.microsoft.com/office/drawing/2014/main" id="{F6A28BE3-DDBF-4FB1-9ADD-D7516B8B30E4}"/>
              </a:ext>
            </a:extLst>
          </p:cNvPr>
          <p:cNvPicPr>
            <a:picLocks noChangeAspect="1"/>
          </p:cNvPicPr>
          <p:nvPr/>
        </p:nvPicPr>
        <p:blipFill>
          <a:blip r:embed="rId3"/>
          <a:stretch>
            <a:fillRect/>
          </a:stretch>
        </p:blipFill>
        <p:spPr>
          <a:xfrm>
            <a:off x="4471084" y="1187950"/>
            <a:ext cx="842909" cy="726454"/>
          </a:xfrm>
          <a:prstGeom prst="rect">
            <a:avLst/>
          </a:prstGeom>
        </p:spPr>
      </p:pic>
      <p:sp>
        <p:nvSpPr>
          <p:cNvPr id="12" name="テキスト ボックス 11"/>
          <p:cNvSpPr txBox="1"/>
          <p:nvPr/>
        </p:nvSpPr>
        <p:spPr>
          <a:xfrm>
            <a:off x="981034" y="1583847"/>
            <a:ext cx="333239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流体システムモデルで</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必ず配置する。</a:t>
            </a:r>
          </a:p>
        </p:txBody>
      </p:sp>
      <p:sp>
        <p:nvSpPr>
          <p:cNvPr id="13" name="テキスト ボックス 12">
            <a:extLst>
              <a:ext uri="{FF2B5EF4-FFF2-40B4-BE49-F238E27FC236}">
                <a16:creationId xmlns:a16="http://schemas.microsoft.com/office/drawing/2014/main" id="{5515087F-BDA6-439E-871A-9C575C138DD8}"/>
              </a:ext>
            </a:extLst>
          </p:cNvPr>
          <p:cNvSpPr txBox="1"/>
          <p:nvPr/>
        </p:nvSpPr>
        <p:spPr>
          <a:xfrm>
            <a:off x="5378887" y="2838278"/>
            <a:ext cx="3411903" cy="1938992"/>
          </a:xfrm>
          <a:prstGeom prst="rect">
            <a:avLst/>
          </a:prstGeom>
          <a:noFill/>
        </p:spPr>
        <p:txBody>
          <a:bodyPr wrap="square" rtlCol="0">
            <a:spAutoFit/>
          </a:bodyPr>
          <a:lstStyle/>
          <a:p>
            <a:r>
              <a:rPr lang="en-US" altLang="ja-JP" sz="2000" dirty="0">
                <a:latin typeface="MigMix 1P" panose="020B0502020203020207" pitchFamily="50" charset="-128"/>
                <a:ea typeface="MigMix 1P" panose="020B0502020203020207" pitchFamily="50" charset="-128"/>
                <a:cs typeface="MigMix 1P" panose="020B0502020203020207" pitchFamily="50" charset="-128"/>
              </a:rPr>
              <a:t>(2) room</a:t>
            </a:r>
          </a:p>
          <a:p>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V = 22 [m3]</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4" name="正方形/長方形 13"/>
          <p:cNvSpPr/>
          <p:nvPr/>
        </p:nvSpPr>
        <p:spPr>
          <a:xfrm>
            <a:off x="758335" y="4874313"/>
            <a:ext cx="7910879" cy="1015663"/>
          </a:xfrm>
          <a:prstGeom prst="rect">
            <a:avLst/>
          </a:prstGeom>
        </p:spPr>
        <p:txBody>
          <a:bodyPr wrap="square">
            <a:spAutoFit/>
          </a:bodyPr>
          <a:lstStyle/>
          <a:p>
            <a:pPr marL="342900" indent="-342900">
              <a:buFont typeface="Arial" charset="0"/>
              <a:buChar char="•"/>
            </a:pPr>
            <a:r>
              <a:rPr lang="ja-JP" altLang="en-US" sz="2000" dirty="0">
                <a:solidFill>
                  <a:srgbClr val="0070C0"/>
                </a:solidFill>
                <a:latin typeface="MigMix 1P" charset="-128"/>
                <a:ea typeface="MigMix 1P" charset="-128"/>
                <a:cs typeface="MigMix 1P" charset="-128"/>
              </a:rPr>
              <a:t>出入口を表す</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FluidPort</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2</a:t>
            </a:r>
            <a:r>
              <a:rPr lang="ja-JP" altLang="en-US" sz="2000" dirty="0">
                <a:solidFill>
                  <a:srgbClr val="0070C0"/>
                </a:solidFill>
                <a:latin typeface="MigMix 1P" charset="-128"/>
                <a:ea typeface="MigMix 1P" charset="-128"/>
                <a:cs typeface="MigMix 1P" charset="-128"/>
              </a:rPr>
              <a:t>個設けるため</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nPorts</a:t>
            </a:r>
            <a:r>
              <a:rPr lang="en-US" altLang="ja-JP" sz="2000" dirty="0">
                <a:solidFill>
                  <a:srgbClr val="0070C0"/>
                </a:solidFill>
                <a:latin typeface="MigMix 1P" charset="-128"/>
                <a:ea typeface="MigMix 1P" charset="-128"/>
                <a:cs typeface="MigMix 1P" charset="-128"/>
              </a:rPr>
              <a:t> = 2 </a:t>
            </a:r>
            <a:r>
              <a:rPr lang="ja-JP" altLang="en-US" sz="2000" dirty="0">
                <a:solidFill>
                  <a:srgbClr val="0070C0"/>
                </a:solidFill>
                <a:latin typeface="MigMix 1P" charset="-128"/>
                <a:ea typeface="MigMix 1P" charset="-128"/>
                <a:cs typeface="MigMix 1P" charset="-128"/>
              </a:rPr>
              <a:t>とする。</a:t>
            </a:r>
            <a:endParaRPr lang="en-US" altLang="ja-JP" sz="2000"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dirty="0" err="1">
                <a:solidFill>
                  <a:srgbClr val="0070C0"/>
                </a:solidFill>
                <a:latin typeface="MigMix 1P" charset="-128"/>
                <a:ea typeface="MigMix 1P" charset="-128"/>
                <a:cs typeface="MigMix 1P" charset="-128"/>
              </a:rPr>
              <a:t>use_portsData</a:t>
            </a:r>
            <a:r>
              <a:rPr lang="en-US" altLang="ja-JP" sz="2000" dirty="0">
                <a:solidFill>
                  <a:srgbClr val="0070C0"/>
                </a:solidFill>
                <a:latin typeface="MigMix 1P" charset="-128"/>
                <a:ea typeface="MigMix 1P" charset="-128"/>
                <a:cs typeface="MigMix 1P" charset="-128"/>
              </a:rPr>
              <a:t> = false </a:t>
            </a:r>
            <a:r>
              <a:rPr lang="ja-JP" altLang="en-US" sz="2000" dirty="0">
                <a:solidFill>
                  <a:srgbClr val="0070C0"/>
                </a:solidFill>
                <a:latin typeface="MigMix 1P" charset="-128"/>
                <a:ea typeface="MigMix 1P" charset="-128"/>
                <a:cs typeface="MigMix 1P" charset="-128"/>
              </a:rPr>
              <a:t>とする。これにより、容器内部の圧力と</a:t>
            </a:r>
            <a:r>
              <a:rPr lang="en-US" altLang="ja-JP" sz="2000" dirty="0" err="1">
                <a:solidFill>
                  <a:srgbClr val="0070C0"/>
                </a:solidFill>
                <a:latin typeface="MigMix 1P" charset="-128"/>
                <a:ea typeface="MigMix 1P" charset="-128"/>
                <a:cs typeface="MigMix 1P" charset="-128"/>
              </a:rPr>
              <a:t>FluidPort</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の圧力が等しくなる。</a:t>
            </a:r>
          </a:p>
        </p:txBody>
      </p:sp>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887" y="2175039"/>
            <a:ext cx="609719" cy="548573"/>
          </a:xfrm>
          <a:prstGeom prst="rect">
            <a:avLst/>
          </a:prstGeom>
        </p:spPr>
      </p:pic>
      <p:sp>
        <p:nvSpPr>
          <p:cNvPr id="16" name="正方形/長方形 15"/>
          <p:cNvSpPr/>
          <p:nvPr/>
        </p:nvSpPr>
        <p:spPr>
          <a:xfrm>
            <a:off x="6061027" y="2410305"/>
            <a:ext cx="1867819" cy="369332"/>
          </a:xfrm>
          <a:prstGeom prst="rect">
            <a:avLst/>
          </a:prstGeom>
        </p:spPr>
        <p:txBody>
          <a:bodyPr wrap="none">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固定体積の容器</a:t>
            </a:r>
            <a:r>
              <a:rPr lang="en-US" altLang="ja-JP" dirty="0">
                <a:latin typeface="MigMix 1P" panose="020B0502020203020207" pitchFamily="50" charset="-128"/>
                <a:ea typeface="MigMix 1P" panose="020B0502020203020207" pitchFamily="50" charset="-128"/>
                <a:cs typeface="MigMix 1P" panose="020B0502020203020207" pitchFamily="50" charset="-128"/>
              </a:rPr>
              <a:t> </a:t>
            </a:r>
          </a:p>
        </p:txBody>
      </p:sp>
      <p:pic>
        <p:nvPicPr>
          <p:cNvPr id="17" name="図 16">
            <a:extLst>
              <a:ext uri="{FF2B5EF4-FFF2-40B4-BE49-F238E27FC236}">
                <a16:creationId xmlns:a16="http://schemas.microsoft.com/office/drawing/2014/main" id="{E1C19E16-FAE2-423E-AC88-75BADA3D510C}"/>
              </a:ext>
            </a:extLst>
          </p:cNvPr>
          <p:cNvPicPr>
            <a:picLocks noChangeAspect="1"/>
          </p:cNvPicPr>
          <p:nvPr/>
        </p:nvPicPr>
        <p:blipFill>
          <a:blip r:embed="rId5"/>
          <a:stretch>
            <a:fillRect/>
          </a:stretch>
        </p:blipFill>
        <p:spPr>
          <a:xfrm>
            <a:off x="758335" y="2819156"/>
            <a:ext cx="4367657" cy="2039885"/>
          </a:xfrm>
          <a:prstGeom prst="rect">
            <a:avLst/>
          </a:prstGeom>
        </p:spPr>
      </p:pic>
      <p:sp>
        <p:nvSpPr>
          <p:cNvPr id="18" name="正方形/長方形 17"/>
          <p:cNvSpPr/>
          <p:nvPr/>
        </p:nvSpPr>
        <p:spPr>
          <a:xfrm>
            <a:off x="932138" y="3836355"/>
            <a:ext cx="3671447" cy="106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9" name="正方形/長方形 18"/>
          <p:cNvSpPr/>
          <p:nvPr/>
        </p:nvSpPr>
        <p:spPr>
          <a:xfrm>
            <a:off x="1179644" y="4294688"/>
            <a:ext cx="2677335" cy="216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0" name="正方形/長方形 19"/>
          <p:cNvSpPr/>
          <p:nvPr/>
        </p:nvSpPr>
        <p:spPr>
          <a:xfrm>
            <a:off x="4403348" y="4702629"/>
            <a:ext cx="374908" cy="114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33737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55</a:t>
            </a:fld>
            <a:endParaRPr lang="ja-JP" altLang="en-US"/>
          </a:p>
        </p:txBody>
      </p:sp>
      <p:sp>
        <p:nvSpPr>
          <p:cNvPr id="8" name="テキスト ボックス 7">
            <a:extLst>
              <a:ext uri="{FF2B5EF4-FFF2-40B4-BE49-F238E27FC236}">
                <a16:creationId xmlns:a16="http://schemas.microsoft.com/office/drawing/2014/main" id="{5515087F-BDA6-439E-871A-9C575C138DD8}"/>
              </a:ext>
            </a:extLst>
          </p:cNvPr>
          <p:cNvSpPr txBox="1"/>
          <p:nvPr/>
        </p:nvSpPr>
        <p:spPr>
          <a:xfrm>
            <a:off x="5100632" y="864000"/>
            <a:ext cx="3731241" cy="1938992"/>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5515087F-BDA6-439E-871A-9C575C138DD8}"/>
              </a:ext>
            </a:extLst>
          </p:cNvPr>
          <p:cNvSpPr txBox="1"/>
          <p:nvPr/>
        </p:nvSpPr>
        <p:spPr>
          <a:xfrm>
            <a:off x="5055205" y="3149203"/>
            <a:ext cx="3731241"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[Initialization]</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p_start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101325 [Pa]</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use_T_start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true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280 [K]</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テキスト ボックス 9"/>
          <p:cNvSpPr txBox="1"/>
          <p:nvPr/>
        </p:nvSpPr>
        <p:spPr>
          <a:xfrm>
            <a:off x="629325" y="5239165"/>
            <a:ext cx="7885350" cy="1015663"/>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energyDynamics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と</a:t>
            </a:r>
            <a:r>
              <a:rPr kumimoji="1" lang="en-US" altLang="ja-JP" sz="2000" dirty="0">
                <a:solidFill>
                  <a:srgbClr val="0070C0"/>
                </a:solidFill>
                <a:latin typeface="MigMix 1P" charset="-128"/>
                <a:ea typeface="MigMix 1P" charset="-128"/>
                <a:cs typeface="MigMix 1P" charset="-128"/>
              </a:rPr>
              <a:t> </a:t>
            </a:r>
            <a:r>
              <a:rPr kumimoji="1" lang="en-US" altLang="ja-JP" sz="2000" dirty="0" err="1">
                <a:solidFill>
                  <a:srgbClr val="0070C0"/>
                </a:solidFill>
                <a:latin typeface="MigMix 1P" charset="-128"/>
                <a:ea typeface="MigMix 1P" charset="-128"/>
                <a:cs typeface="MigMix 1P" charset="-128"/>
              </a:rPr>
              <a:t>massDynamics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FixedInitial</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にして、室内の空気の熱力学的初期状態を</a:t>
            </a:r>
            <a:r>
              <a:rPr lang="ja-JP" altLang="en-US" sz="2000" dirty="0">
                <a:solidFill>
                  <a:srgbClr val="FF0000"/>
                </a:solidFill>
                <a:latin typeface="MigMix 1P" charset="-128"/>
                <a:ea typeface="MigMix 1P" charset="-128"/>
                <a:cs typeface="MigMix 1P" charset="-128"/>
              </a:rPr>
              <a:t>圧力</a:t>
            </a:r>
            <a:r>
              <a:rPr lang="ja-JP" altLang="en-US" sz="2000" dirty="0">
                <a:solidFill>
                  <a:srgbClr val="0070C0"/>
                </a:solidFill>
                <a:latin typeface="MigMix 1P" charset="-128"/>
                <a:ea typeface="MigMix 1P" charset="-128"/>
                <a:cs typeface="MigMix 1P" charset="-128"/>
              </a:rPr>
              <a:t>と</a:t>
            </a:r>
            <a:r>
              <a:rPr lang="ja-JP" altLang="en-US" sz="2000" dirty="0">
                <a:solidFill>
                  <a:srgbClr val="FF0000"/>
                </a:solidFill>
                <a:latin typeface="MigMix 1P" charset="-128"/>
                <a:ea typeface="MigMix 1P" charset="-128"/>
                <a:cs typeface="MigMix 1P" charset="-128"/>
              </a:rPr>
              <a:t>温度またはエンタルピー</a:t>
            </a:r>
            <a:r>
              <a:rPr lang="ja-JP" altLang="en-US" sz="2000" dirty="0">
                <a:solidFill>
                  <a:srgbClr val="0070C0"/>
                </a:solidFill>
                <a:latin typeface="MigMix 1P" charset="-128"/>
                <a:ea typeface="MigMix 1P" charset="-128"/>
                <a:cs typeface="MigMix 1P" charset="-128"/>
              </a:rPr>
              <a:t>で規定する</a:t>
            </a:r>
            <a:r>
              <a:rPr lang="ja-JP" altLang="en-US" dirty="0">
                <a:solidFill>
                  <a:srgbClr val="0070C0"/>
                </a:solidFill>
                <a:latin typeface="MigMix 1P" panose="020B0502020203020207" pitchFamily="34" charset="-128"/>
              </a:rPr>
              <a:t>。</a:t>
            </a:r>
            <a:r>
              <a:rPr lang="en-US" altLang="ja-JP" dirty="0">
                <a:solidFill>
                  <a:srgbClr val="0070C0"/>
                </a:solidFill>
                <a:latin typeface="MigMix 1P" panose="020B0502020203020207" pitchFamily="34" charset="-128"/>
              </a:rPr>
              <a:t> </a:t>
            </a:r>
            <a:endParaRPr kumimoji="1" lang="ja-JP" altLang="en-US" dirty="0">
              <a:solidFill>
                <a:srgbClr val="0070C0"/>
              </a:solidFill>
              <a:latin typeface="MigMix 1P" panose="020B0502020203020207" pitchFamily="34" charset="-128"/>
            </a:endParaRPr>
          </a:p>
        </p:txBody>
      </p:sp>
      <p:pic>
        <p:nvPicPr>
          <p:cNvPr id="11" name="図 10">
            <a:extLst>
              <a:ext uri="{FF2B5EF4-FFF2-40B4-BE49-F238E27FC236}">
                <a16:creationId xmlns:a16="http://schemas.microsoft.com/office/drawing/2014/main" id="{0D049EC5-DE66-4167-B4B5-37687E39B08C}"/>
              </a:ext>
            </a:extLst>
          </p:cNvPr>
          <p:cNvPicPr>
            <a:picLocks noChangeAspect="1"/>
          </p:cNvPicPr>
          <p:nvPr/>
        </p:nvPicPr>
        <p:blipFill>
          <a:blip r:embed="rId2"/>
          <a:stretch>
            <a:fillRect/>
          </a:stretch>
        </p:blipFill>
        <p:spPr>
          <a:xfrm>
            <a:off x="628651" y="3198650"/>
            <a:ext cx="4367657" cy="2039885"/>
          </a:xfrm>
          <a:prstGeom prst="rect">
            <a:avLst/>
          </a:prstGeom>
        </p:spPr>
      </p:pic>
      <p:sp>
        <p:nvSpPr>
          <p:cNvPr id="12" name="正方形/長方形 11"/>
          <p:cNvSpPr/>
          <p:nvPr/>
        </p:nvSpPr>
        <p:spPr>
          <a:xfrm>
            <a:off x="1009175" y="3719477"/>
            <a:ext cx="3026560" cy="3263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pic>
        <p:nvPicPr>
          <p:cNvPr id="13" name="図 12">
            <a:extLst>
              <a:ext uri="{FF2B5EF4-FFF2-40B4-BE49-F238E27FC236}">
                <a16:creationId xmlns:a16="http://schemas.microsoft.com/office/drawing/2014/main" id="{028F8507-3DA1-4437-9987-8729827ABC1C}"/>
              </a:ext>
            </a:extLst>
          </p:cNvPr>
          <p:cNvPicPr>
            <a:picLocks noChangeAspect="1"/>
          </p:cNvPicPr>
          <p:nvPr/>
        </p:nvPicPr>
        <p:blipFill>
          <a:blip r:embed="rId3"/>
          <a:stretch>
            <a:fillRect/>
          </a:stretch>
        </p:blipFill>
        <p:spPr>
          <a:xfrm>
            <a:off x="628651" y="965523"/>
            <a:ext cx="4367658" cy="2039885"/>
          </a:xfrm>
          <a:prstGeom prst="rect">
            <a:avLst/>
          </a:prstGeom>
        </p:spPr>
      </p:pic>
      <p:sp>
        <p:nvSpPr>
          <p:cNvPr id="14" name="正方形/長方形 13"/>
          <p:cNvSpPr/>
          <p:nvPr/>
        </p:nvSpPr>
        <p:spPr>
          <a:xfrm>
            <a:off x="1172770" y="1467360"/>
            <a:ext cx="724782" cy="2514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5" name="正方形/長方形 14"/>
          <p:cNvSpPr/>
          <p:nvPr/>
        </p:nvSpPr>
        <p:spPr>
          <a:xfrm>
            <a:off x="1152145" y="1813446"/>
            <a:ext cx="332896" cy="1614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4261574" y="2814362"/>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7" name="正方形/長方形 16"/>
          <p:cNvSpPr/>
          <p:nvPr/>
        </p:nvSpPr>
        <p:spPr>
          <a:xfrm>
            <a:off x="4268446" y="5048486"/>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60177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E6747566-0A0F-4E89-B4E6-65D18CF0F2CA}"/>
              </a:ext>
            </a:extLst>
          </p:cNvPr>
          <p:cNvPicPr>
            <a:picLocks noChangeAspect="1"/>
          </p:cNvPicPr>
          <p:nvPr/>
        </p:nvPicPr>
        <p:blipFill>
          <a:blip r:embed="rId2"/>
          <a:stretch>
            <a:fillRect/>
          </a:stretch>
        </p:blipFill>
        <p:spPr>
          <a:xfrm>
            <a:off x="716221" y="950228"/>
            <a:ext cx="5865226" cy="2739315"/>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56</a:t>
            </a:fld>
            <a:endParaRPr lang="ja-JP" altLang="en-US"/>
          </a:p>
        </p:txBody>
      </p:sp>
      <p:sp>
        <p:nvSpPr>
          <p:cNvPr id="6" name="テキスト ボックス 5"/>
          <p:cNvSpPr txBox="1"/>
          <p:nvPr/>
        </p:nvSpPr>
        <p:spPr>
          <a:xfrm>
            <a:off x="628650" y="3808991"/>
            <a:ext cx="7730309" cy="1015663"/>
          </a:xfrm>
          <a:prstGeom prst="rect">
            <a:avLst/>
          </a:prstGeom>
          <a:noFill/>
        </p:spPr>
        <p:txBody>
          <a:bodyPr wrap="square" rtlCol="0">
            <a:spAutoFit/>
          </a:bodyPr>
          <a:lstStyle/>
          <a:p>
            <a:pPr marL="285750" indent="-285750">
              <a:buFont typeface="Arial" charset="0"/>
              <a:buChar char="•"/>
            </a:pPr>
            <a:r>
              <a:rPr lang="en-US" altLang="ja-JP" sz="2000" dirty="0">
                <a:solidFill>
                  <a:srgbClr val="0070C0"/>
                </a:solidFill>
                <a:latin typeface="MigMix 1P" charset="-128"/>
                <a:ea typeface="MigMix 1P" charset="-128"/>
                <a:cs typeface="MigMix 1P" charset="-128"/>
              </a:rPr>
              <a:t>Re(</a:t>
            </a:r>
            <a:r>
              <a:rPr lang="ja-JP" altLang="en-US" sz="2000" dirty="0">
                <a:solidFill>
                  <a:srgbClr val="0070C0"/>
                </a:solidFill>
                <a:latin typeface="MigMix 1P" charset="-128"/>
                <a:ea typeface="MigMix 1P" charset="-128"/>
                <a:cs typeface="MigMix 1P" charset="-128"/>
              </a:rPr>
              <a:t>レイノルズ数</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が小さく乱流領域から外れた場合は、</a:t>
            </a:r>
            <a:r>
              <a:rPr lang="en-US" altLang="ja-JP" sz="2000" b="1" dirty="0">
                <a:solidFill>
                  <a:srgbClr val="FF0000"/>
                </a:solidFill>
                <a:latin typeface="MigMix 1P" charset="-128"/>
                <a:ea typeface="MigMix 1P" charset="-128"/>
                <a:cs typeface="MigMix 1P" charset="-128"/>
              </a:rPr>
              <a:t>regularization (</a:t>
            </a:r>
            <a:r>
              <a:rPr lang="ja-JP" altLang="en-US" sz="2000" b="1" dirty="0">
                <a:solidFill>
                  <a:srgbClr val="FF0000"/>
                </a:solidFill>
                <a:latin typeface="MigMix 1P" charset="-128"/>
                <a:ea typeface="MigMix 1P" charset="-128"/>
                <a:cs typeface="MigMix 1P" charset="-128"/>
              </a:rPr>
              <a:t>流れの適正化</a:t>
            </a:r>
            <a:r>
              <a:rPr lang="en-US" altLang="ja-JP" sz="2000" b="1" dirty="0">
                <a:solidFill>
                  <a:srgbClr val="FF000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を行う。</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さらに流量が小さい範囲は</a:t>
            </a:r>
            <a:r>
              <a:rPr lang="en-US" altLang="ja-JP" sz="2000" dirty="0">
                <a:solidFill>
                  <a:srgbClr val="0070C0"/>
                </a:solidFill>
                <a:latin typeface="MigMix 1P" charset="-128"/>
                <a:ea typeface="MigMix 1P" charset="-128"/>
                <a:cs typeface="MigMix 1P" charset="-128"/>
              </a:rPr>
              <a:t> </a:t>
            </a:r>
            <a:r>
              <a:rPr lang="en-US" altLang="ja-JP" sz="2000" b="1" dirty="0">
                <a:solidFill>
                  <a:srgbClr val="FF0000"/>
                </a:solidFill>
                <a:latin typeface="MigMix 1P" charset="-128"/>
                <a:ea typeface="MigMix 1P" charset="-128"/>
                <a:cs typeface="MigMix 1P" charset="-128"/>
              </a:rPr>
              <a:t>zero flow </a:t>
            </a:r>
            <a:r>
              <a:rPr lang="ja-JP" altLang="en-US" sz="2000" dirty="0">
                <a:solidFill>
                  <a:srgbClr val="0070C0"/>
                </a:solidFill>
                <a:latin typeface="MigMix 1P" charset="-128"/>
                <a:ea typeface="MigMix 1P" charset="-128"/>
                <a:cs typeface="MigMix 1P" charset="-128"/>
              </a:rPr>
              <a:t>として扱う。</a:t>
            </a:r>
            <a:endParaRPr lang="en-US" altLang="ja-JP" sz="2000" dirty="0">
              <a:solidFill>
                <a:srgbClr val="0070C0"/>
              </a:solidFill>
              <a:latin typeface="MigMix 1P" charset="-128"/>
              <a:ea typeface="MigMix 1P" charset="-128"/>
              <a:cs typeface="MigMix 1P" charset="-128"/>
            </a:endParaRPr>
          </a:p>
        </p:txBody>
      </p:sp>
      <p:sp>
        <p:nvSpPr>
          <p:cNvPr id="8" name="テキスト ボックス 7">
            <a:extLst>
              <a:ext uri="{FF2B5EF4-FFF2-40B4-BE49-F238E27FC236}">
                <a16:creationId xmlns:a16="http://schemas.microsoft.com/office/drawing/2014/main" id="{5515087F-BDA6-439E-871A-9C575C138DD8}"/>
              </a:ext>
            </a:extLst>
          </p:cNvPr>
          <p:cNvSpPr txBox="1"/>
          <p:nvPr/>
        </p:nvSpPr>
        <p:spPr>
          <a:xfrm>
            <a:off x="6581447" y="860477"/>
            <a:ext cx="2017477" cy="70788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[Advanced]</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設定しない</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正方形/長方形 8"/>
          <p:cNvSpPr/>
          <p:nvPr/>
        </p:nvSpPr>
        <p:spPr>
          <a:xfrm>
            <a:off x="1767671" y="2362456"/>
            <a:ext cx="3762326" cy="646331"/>
          </a:xfrm>
          <a:prstGeom prst="rect">
            <a:avLst/>
          </a:prstGeom>
        </p:spPr>
        <p:txBody>
          <a:bodyPr wrap="square">
            <a:spAutoFit/>
          </a:bodyPr>
          <a:lstStyle/>
          <a:p>
            <a:r>
              <a:rPr lang="en-US" altLang="ja-JP" dirty="0">
                <a:latin typeface="MigMix 1P" charset="-128"/>
                <a:ea typeface="MigMix 1P" charset="-128"/>
                <a:cs typeface="MigMix 1P" charset="-128"/>
              </a:rPr>
              <a:t>system </a:t>
            </a:r>
            <a:r>
              <a:rPr lang="ja-JP" altLang="en-US" dirty="0">
                <a:latin typeface="MigMix 1P" charset="-128"/>
                <a:ea typeface="MigMix 1P" charset="-128"/>
                <a:cs typeface="MigMix 1P" charset="-128"/>
              </a:rPr>
              <a:t>コンポーネントの設定を</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参照して自動的に設定される。</a:t>
            </a:r>
            <a:endParaRPr lang="ja-JP" altLang="en-US" dirty="0">
              <a:latin typeface="MigMix 1P" panose="020B0502020203020207" pitchFamily="34" charset="-128"/>
            </a:endParaRPr>
          </a:p>
        </p:txBody>
      </p:sp>
      <p:cxnSp>
        <p:nvCxnSpPr>
          <p:cNvPr id="11" name="直線矢印コネクタ 10"/>
          <p:cNvCxnSpPr/>
          <p:nvPr/>
        </p:nvCxnSpPr>
        <p:spPr>
          <a:xfrm flipH="1" flipV="1">
            <a:off x="2437800" y="2095021"/>
            <a:ext cx="496500" cy="224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628649" y="4944102"/>
            <a:ext cx="7730309" cy="707886"/>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このタブのパラメータは</a:t>
            </a:r>
            <a:r>
              <a:rPr lang="en-US" altLang="ja-JP" sz="2000" dirty="0">
                <a:solidFill>
                  <a:srgbClr val="0070C0"/>
                </a:solidFill>
                <a:latin typeface="MigMix 1P" charset="-128"/>
                <a:ea typeface="MigMix 1P" charset="-128"/>
                <a:cs typeface="MigMix 1P" charset="-128"/>
              </a:rPr>
              <a:t> regularization </a:t>
            </a:r>
            <a:r>
              <a:rPr lang="ja-JP" altLang="en-US" sz="2000" dirty="0">
                <a:solidFill>
                  <a:srgbClr val="0070C0"/>
                </a:solidFill>
                <a:latin typeface="MigMix 1P" charset="-128"/>
                <a:ea typeface="MigMix 1P" charset="-128"/>
                <a:cs typeface="MigMix 1P" charset="-128"/>
              </a:rPr>
              <a:t>を行う範囲や</a:t>
            </a:r>
            <a:r>
              <a:rPr lang="en-US" altLang="ja-JP" sz="2000" dirty="0">
                <a:solidFill>
                  <a:srgbClr val="0070C0"/>
                </a:solidFill>
                <a:latin typeface="MigMix 1P" charset="-128"/>
                <a:ea typeface="MigMix 1P" charset="-128"/>
                <a:cs typeface="MigMix 1P" charset="-128"/>
              </a:rPr>
              <a:t> zero flow </a:t>
            </a:r>
            <a:r>
              <a:rPr lang="ja-JP" altLang="en-US" sz="2000" dirty="0">
                <a:solidFill>
                  <a:srgbClr val="0070C0"/>
                </a:solidFill>
                <a:latin typeface="MigMix 1P" charset="-128"/>
                <a:ea typeface="MigMix 1P" charset="-128"/>
                <a:cs typeface="MigMix 1P" charset="-128"/>
              </a:rPr>
              <a:t>として扱う範囲を規定する。</a:t>
            </a:r>
            <a:endParaRPr kumimoji="1" lang="ja-JP" altLang="en-US" sz="2000" dirty="0">
              <a:solidFill>
                <a:srgbClr val="0070C0"/>
              </a:solidFill>
              <a:latin typeface="MigMix 1P" charset="-128"/>
              <a:ea typeface="MigMix 1P" charset="-128"/>
              <a:cs typeface="MigMix 1P" charset="-128"/>
            </a:endParaRPr>
          </a:p>
        </p:txBody>
      </p:sp>
      <p:sp>
        <p:nvSpPr>
          <p:cNvPr id="13" name="正方形/長方形 12"/>
          <p:cNvSpPr/>
          <p:nvPr/>
        </p:nvSpPr>
        <p:spPr>
          <a:xfrm>
            <a:off x="5629736" y="3473011"/>
            <a:ext cx="447929"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043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57</a:t>
            </a:fld>
            <a:endParaRPr lang="ja-JP" altLang="en-US"/>
          </a:p>
        </p:txBody>
      </p:sp>
      <mc:AlternateContent xmlns:mc="http://schemas.openxmlformats.org/markup-compatibility/2006" xmlns:a14="http://schemas.microsoft.com/office/drawing/2010/main">
        <mc:Choice Requires="a14">
          <p:sp>
            <p:nvSpPr>
              <p:cNvPr id="5" name="テキスト ボックス 4"/>
              <p:cNvSpPr txBox="1"/>
              <p:nvPr/>
            </p:nvSpPr>
            <p:spPr>
              <a:xfrm>
                <a:off x="689463" y="1429260"/>
                <a:ext cx="4481666" cy="2862322"/>
              </a:xfrm>
              <a:prstGeom prst="rect">
                <a:avLst/>
              </a:prstGeom>
              <a:noFill/>
              <a:ln>
                <a:solidFill>
                  <a:schemeClr val="accent1">
                    <a:shade val="50000"/>
                  </a:schemeClr>
                </a:solidFill>
              </a:ln>
            </p:spPr>
            <p:txBody>
              <a:bodyPr wrap="square" rtlCol="0">
                <a:spAutoFit/>
              </a:bodyPr>
              <a:lstStyle/>
              <a:p>
                <a:r>
                  <a:rPr lang="en-US" altLang="ja-JP" b="1" dirty="0">
                    <a:solidFill>
                      <a:schemeClr val="tx1"/>
                    </a:solidFill>
                    <a:latin typeface="MigMix 1P" charset="-128"/>
                    <a:ea typeface="MigMix 1P" charset="-128"/>
                    <a:cs typeface="MigMix 1P" charset="-128"/>
                  </a:rPr>
                  <a:t>Dynamics</a:t>
                </a:r>
              </a:p>
              <a:p>
                <a14:m>
                  <m:oMath xmlns:m="http://schemas.openxmlformats.org/officeDocument/2006/math">
                    <m:r>
                      <a:rPr lang="en-US" altLang="ja-JP" b="0" i="1" smtClean="0">
                        <a:solidFill>
                          <a:schemeClr val="tx1"/>
                        </a:solidFill>
                        <a:latin typeface="Cambria Math" charset="0"/>
                        <a:ea typeface="MigMix 1P" charset="-128"/>
                        <a:cs typeface="MigMix 1P" charset="-128"/>
                      </a:rPr>
                      <m:t>𝑎𝑙𝑙𝑜𝑤𝐹𝑙𝑜𝑤𝑅𝑒𝑣𝑒𝑟𝑠𝑎𝑙</m:t>
                    </m:r>
                    <m:r>
                      <a:rPr lang="en-US" altLang="ja-JP" b="0" i="1" smtClean="0">
                        <a:solidFill>
                          <a:schemeClr val="tx1"/>
                        </a:solidFill>
                        <a:latin typeface="Cambria Math" charset="0"/>
                        <a:ea typeface="MigMix 1P" charset="-128"/>
                        <a:cs typeface="MigMix 1P" charset="-128"/>
                      </a:rPr>
                      <m:t>=</m:t>
                    </m:r>
                    <m:r>
                      <a:rPr lang="en-US" altLang="ja-JP" b="0" i="1" smtClean="0">
                        <a:solidFill>
                          <a:schemeClr val="tx1"/>
                        </a:solidFill>
                        <a:latin typeface="Cambria Math" charset="0"/>
                        <a:ea typeface="MigMix 1P" charset="-128"/>
                        <a:cs typeface="MigMix 1P" charset="-128"/>
                      </a:rPr>
                      <m:t>𝑡𝑟𝑢𝑒</m:t>
                    </m:r>
                  </m:oMath>
                </a14:m>
                <a:r>
                  <a:rPr lang="en-US" altLang="ja-JP" dirty="0">
                    <a:solidFill>
                      <a:schemeClr val="tx1"/>
                    </a:solidFill>
                    <a:latin typeface="MigMix 1P" charset="-128"/>
                    <a:ea typeface="MigMix 1P" charset="-128"/>
                    <a:cs typeface="MigMix 1P" charset="-128"/>
                  </a:rPr>
                  <a:t> </a:t>
                </a:r>
              </a:p>
              <a:p>
                <a:r>
                  <a:rPr lang="en-US" altLang="ja-JP" i="1" dirty="0" err="1">
                    <a:solidFill>
                      <a:schemeClr val="tx1"/>
                    </a:solidFill>
                    <a:latin typeface="Cambria Math" charset="0"/>
                    <a:ea typeface="Cambria Math" charset="0"/>
                    <a:cs typeface="Cambria Math" charset="0"/>
                  </a:rPr>
                  <a:t>energyDynamics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DynamicFreeInitial</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massDynamics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energyDynamics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substanceDynamics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massDynamics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traceDynamics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massDynamics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momentumDynamics</a:t>
                </a:r>
                <a:r>
                  <a:rPr lang="en-US" altLang="ja-JP" i="1" dirty="0">
                    <a:solidFill>
                      <a:schemeClr val="tx1"/>
                    </a:solidFill>
                    <a:latin typeface="Cambria Math" charset="0"/>
                    <a:ea typeface="Cambria Math" charset="0"/>
                    <a:cs typeface="Cambria Math" charset="0"/>
                  </a:rPr>
                  <a:t> = SteadyState</a:t>
                </a:r>
              </a:p>
              <a:p>
                <a14:m>
                  <m:oMath xmlns:m="http://schemas.openxmlformats.org/officeDocument/2006/math">
                    <m:r>
                      <a:rPr kumimoji="1" lang="en-US" altLang="ja-JP" b="0" i="1" smtClean="0">
                        <a:solidFill>
                          <a:schemeClr val="tx1"/>
                        </a:solidFill>
                        <a:latin typeface="Cambria Math" charset="0"/>
                        <a:ea typeface="MigMix 1P" charset="-128"/>
                        <a:cs typeface="MigMix 1P" charset="-128"/>
                      </a:rPr>
                      <m:t>𝑚</m:t>
                    </m:r>
                    <m:r>
                      <a:rPr kumimoji="1" lang="en-US" altLang="ja-JP" b="0" i="1" smtClean="0">
                        <a:solidFill>
                          <a:schemeClr val="tx1"/>
                        </a:solidFill>
                        <a:latin typeface="Cambria Math" charset="0"/>
                        <a:ea typeface="MigMix 1P" charset="-128"/>
                        <a:cs typeface="MigMix 1P" charset="-128"/>
                      </a:rPr>
                      <m:t>_</m:t>
                    </m:r>
                    <m:r>
                      <a:rPr kumimoji="1" lang="en-US" altLang="ja-JP" b="0" i="1" smtClean="0">
                        <a:solidFill>
                          <a:schemeClr val="tx1"/>
                        </a:solidFill>
                        <a:latin typeface="Cambria Math" charset="0"/>
                        <a:ea typeface="MigMix 1P" charset="-128"/>
                        <a:cs typeface="MigMix 1P" charset="-128"/>
                      </a:rPr>
                      <m:t>𝑓𝑙𝑜𝑤</m:t>
                    </m:r>
                    <m:r>
                      <a:rPr kumimoji="1" lang="en-US" altLang="ja-JP" b="0" i="1" smtClean="0">
                        <a:solidFill>
                          <a:schemeClr val="tx1"/>
                        </a:solidFill>
                        <a:latin typeface="Cambria Math" charset="0"/>
                        <a:ea typeface="MigMix 1P" charset="-128"/>
                        <a:cs typeface="MigMix 1P" charset="-128"/>
                      </a:rPr>
                      <m:t>_</m:t>
                    </m:r>
                    <m:r>
                      <a:rPr kumimoji="1" lang="en-US" altLang="ja-JP" b="0" i="1" smtClean="0">
                        <a:solidFill>
                          <a:schemeClr val="tx1"/>
                        </a:solidFill>
                        <a:latin typeface="Cambria Math" charset="0"/>
                        <a:ea typeface="MigMix 1P" charset="-128"/>
                        <a:cs typeface="MigMix 1P" charset="-128"/>
                      </a:rPr>
                      <m:t>𝑠𝑡𝑎𝑟𝑡</m:t>
                    </m:r>
                    <m:r>
                      <a:rPr kumimoji="1" lang="en-US" altLang="ja-JP" b="0" i="1" smtClean="0">
                        <a:solidFill>
                          <a:schemeClr val="tx1"/>
                        </a:solidFill>
                        <a:latin typeface="Cambria Math" charset="0"/>
                        <a:ea typeface="MigMix 1P" charset="-128"/>
                        <a:cs typeface="MigMix 1P" charset="-128"/>
                      </a:rPr>
                      <m:t>=0</m:t>
                    </m:r>
                  </m:oMath>
                </a14:m>
                <a:r>
                  <a:rPr kumimoji="1" lang="en-US" altLang="ja-JP" dirty="0">
                    <a:solidFill>
                      <a:schemeClr val="tx1"/>
                    </a:solidFill>
                    <a:latin typeface="MigMix 1P" charset="-128"/>
                    <a:ea typeface="MigMix 1P" charset="-128"/>
                    <a:cs typeface="MigMix 1P" charset="-128"/>
                  </a:rPr>
                  <a:t>,</a:t>
                </a:r>
              </a:p>
              <a:p>
                <a14:m>
                  <m:oMath xmlns:m="http://schemas.openxmlformats.org/officeDocument/2006/math">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𝑝</m:t>
                        </m:r>
                      </m:e>
                      <m:sub>
                        <m:r>
                          <a:rPr kumimoji="1" lang="en-US" altLang="ja-JP" b="0" i="1" dirty="0" smtClean="0">
                            <a:solidFill>
                              <a:schemeClr val="tx1"/>
                            </a:solidFill>
                            <a:latin typeface="Cambria Math" charset="0"/>
                            <a:ea typeface="MigMix 1P" charset="-128"/>
                            <a:cs typeface="MigMix 1P" charset="-128"/>
                          </a:rPr>
                          <m:t>𝑠𝑡𝑎𝑟𝑡</m:t>
                        </m:r>
                      </m:sub>
                    </m:sSub>
                    <m:r>
                      <a:rPr kumimoji="1" lang="en-US" altLang="ja-JP" b="0" i="1" dirty="0" smtClean="0">
                        <a:solidFill>
                          <a:schemeClr val="tx1"/>
                        </a:solidFill>
                        <a:latin typeface="Cambria Math" charset="0"/>
                        <a:ea typeface="MigMix 1P" charset="-128"/>
                        <a:cs typeface="MigMix 1P" charset="-128"/>
                      </a:rPr>
                      <m:t>=</m:t>
                    </m:r>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𝑝</m:t>
                        </m:r>
                      </m:e>
                      <m:sub>
                        <m:r>
                          <a:rPr kumimoji="1" lang="en-US" altLang="ja-JP" b="0" i="1" dirty="0" smtClean="0">
                            <a:solidFill>
                              <a:schemeClr val="tx1"/>
                            </a:solidFill>
                            <a:latin typeface="Cambria Math" charset="0"/>
                            <a:ea typeface="MigMix 1P" charset="-128"/>
                            <a:cs typeface="MigMix 1P" charset="-128"/>
                          </a:rPr>
                          <m:t>𝑎𝑚𝑏𝑖𝑒𝑛𝑡</m:t>
                        </m:r>
                      </m:sub>
                    </m:sSub>
                  </m:oMath>
                </a14:m>
                <a:r>
                  <a:rPr kumimoji="1" lang="en-US" altLang="ja-JP" b="0" i="1" dirty="0">
                    <a:solidFill>
                      <a:schemeClr val="tx1"/>
                    </a:solidFill>
                    <a:latin typeface="Cambria Math" charset="0"/>
                    <a:ea typeface="MigMix 1P" charset="-128"/>
                    <a:cs typeface="MigMix 1P" charset="-128"/>
                  </a:rPr>
                  <a:t>,</a:t>
                </a:r>
              </a:p>
              <a:p>
                <a14:m>
                  <m:oMath xmlns:m="http://schemas.openxmlformats.org/officeDocument/2006/math">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𝑇</m:t>
                        </m:r>
                      </m:e>
                      <m:sub>
                        <m:r>
                          <a:rPr kumimoji="1" lang="en-US" altLang="ja-JP" b="0" i="1" dirty="0" smtClean="0">
                            <a:solidFill>
                              <a:schemeClr val="tx1"/>
                            </a:solidFill>
                            <a:latin typeface="Cambria Math" charset="0"/>
                            <a:ea typeface="MigMix 1P" charset="-128"/>
                            <a:cs typeface="MigMix 1P" charset="-128"/>
                          </a:rPr>
                          <m:t>𝑠𝑡𝑎𝑟𝑡</m:t>
                        </m:r>
                      </m:sub>
                    </m:sSub>
                    <m:r>
                      <a:rPr kumimoji="1" lang="en-US" altLang="ja-JP" b="0" i="1" dirty="0" smtClean="0">
                        <a:solidFill>
                          <a:schemeClr val="tx1"/>
                        </a:solidFill>
                        <a:latin typeface="Cambria Math" charset="0"/>
                        <a:ea typeface="MigMix 1P" charset="-128"/>
                        <a:cs typeface="MigMix 1P" charset="-128"/>
                      </a:rPr>
                      <m:t>=</m:t>
                    </m:r>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𝑇</m:t>
                        </m:r>
                      </m:e>
                      <m:sub>
                        <m:r>
                          <a:rPr kumimoji="1" lang="en-US" altLang="ja-JP" b="0" i="1" dirty="0" smtClean="0">
                            <a:solidFill>
                              <a:schemeClr val="tx1"/>
                            </a:solidFill>
                            <a:latin typeface="Cambria Math" charset="0"/>
                            <a:ea typeface="MigMix 1P" charset="-128"/>
                            <a:cs typeface="MigMix 1P" charset="-128"/>
                          </a:rPr>
                          <m:t>𝑎𝑚𝑏𝑖𝑒𝑛𝑡</m:t>
                        </m:r>
                      </m:sub>
                    </m:sSub>
                  </m:oMath>
                </a14:m>
                <a:r>
                  <a:rPr kumimoji="1" lang="en-US" altLang="ja-JP" dirty="0">
                    <a:solidFill>
                      <a:schemeClr val="tx1"/>
                    </a:solidFill>
                    <a:latin typeface="MigMix 1P" charset="-128"/>
                    <a:ea typeface="MigMix 1P" charset="-128"/>
                    <a:cs typeface="MigMix 1P" charset="-128"/>
                  </a:rPr>
                  <a:t> </a:t>
                </a:r>
                <a:endParaRPr kumimoji="1" lang="ja-JP" altLang="en-US" dirty="0">
                  <a:solidFill>
                    <a:schemeClr val="tx1"/>
                  </a:solidFill>
                  <a:latin typeface="MigMix 1P" charset="-128"/>
                  <a:ea typeface="MigMix 1P" charset="-128"/>
                  <a:cs typeface="MigMix 1P"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689463" y="1429260"/>
                <a:ext cx="4481666" cy="2862322"/>
              </a:xfrm>
              <a:prstGeom prst="rect">
                <a:avLst/>
              </a:prstGeom>
              <a:blipFill rotWithShape="0">
                <a:blip r:embed="rId2"/>
                <a:stretch>
                  <a:fillRect l="-950" t="-847"/>
                </a:stretch>
              </a:blipFill>
              <a:ln>
                <a:solidFill>
                  <a:schemeClr val="accent1">
                    <a:shade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6490" y="4354227"/>
                <a:ext cx="7842432" cy="1753365"/>
              </a:xfrm>
              <a:prstGeom prst="rect">
                <a:avLst/>
              </a:prstGeom>
              <a:noFill/>
              <a:ln>
                <a:solidFill>
                  <a:schemeClr val="accent1">
                    <a:shade val="50000"/>
                  </a:schemeClr>
                </a:solidFill>
              </a:ln>
            </p:spPr>
            <p:txBody>
              <a:bodyPr wrap="square" rtlCol="0">
                <a:spAutoFit/>
              </a:bodyPr>
              <a:lstStyle/>
              <a:p>
                <a:r>
                  <a:rPr lang="en-US" altLang="ja-JP" b="1" dirty="0">
                    <a:solidFill>
                      <a:schemeClr val="tx1"/>
                    </a:solidFill>
                    <a:latin typeface="MigMix 1P" charset="-128"/>
                    <a:ea typeface="MigMix 1P" charset="-128"/>
                    <a:cs typeface="MigMix 1P" charset="-128"/>
                  </a:rPr>
                  <a:t>Regularization</a:t>
                </a:r>
              </a:p>
              <a:p>
                <a14:m>
                  <m:oMath xmlns:m="http://schemas.openxmlformats.org/officeDocument/2006/math">
                    <m:r>
                      <a:rPr lang="en-US" altLang="ja-JP" b="0" i="1" smtClean="0">
                        <a:solidFill>
                          <a:schemeClr val="tx1"/>
                        </a:solidFill>
                        <a:latin typeface="Cambria Math" charset="0"/>
                        <a:ea typeface="MigMix 1P" charset="-128"/>
                        <a:cs typeface="MigMix 1P" charset="-128"/>
                      </a:rPr>
                      <m:t>𝑢𝑠𝑒</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𝑒𝑝𝑠</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𝑅𝑒</m:t>
                    </m:r>
                    <m:r>
                      <a:rPr lang="en-US" altLang="ja-JP" b="0" i="1" smtClean="0">
                        <a:solidFill>
                          <a:schemeClr val="tx1"/>
                        </a:solidFill>
                        <a:latin typeface="Cambria Math" charset="0"/>
                        <a:ea typeface="MigMix 1P" charset="-128"/>
                        <a:cs typeface="MigMix 1P" charset="-128"/>
                      </a:rPr>
                      <m:t>=</m:t>
                    </m:r>
                    <m:r>
                      <a:rPr lang="en-US" altLang="ja-JP" b="0" i="1" smtClean="0">
                        <a:solidFill>
                          <a:schemeClr val="tx1"/>
                        </a:solidFill>
                        <a:latin typeface="Cambria Math" charset="0"/>
                        <a:ea typeface="MigMix 1P" charset="-128"/>
                        <a:cs typeface="MigMix 1P" charset="-128"/>
                      </a:rPr>
                      <m:t>𝑓𝑎𝑙𝑠𝑒</m:t>
                    </m:r>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𝑚</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𝑓𝑙𝑜𝑤</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𝑛𝑜𝑚𝑖𝑛𝑎𝑙</m:t>
                    </m:r>
                    <m:r>
                      <a:rPr lang="en-US" altLang="ja-JP" b="0" i="1" smtClean="0">
                        <a:solidFill>
                          <a:schemeClr val="tx1"/>
                        </a:solidFill>
                        <a:latin typeface="Cambria Math" charset="0"/>
                        <a:ea typeface="MigMix 1P" charset="-128"/>
                        <a:cs typeface="MigMix 1P" charset="-128"/>
                      </a:rPr>
                      <m:t>=</m:t>
                    </m:r>
                    <m:d>
                      <m:dPr>
                        <m:begChr m:val="{"/>
                        <m:endChr m:val=""/>
                        <m:ctrlPr>
                          <a:rPr lang="en-US" altLang="ja-JP" b="0" i="1" smtClean="0">
                            <a:solidFill>
                              <a:schemeClr val="tx1"/>
                            </a:solidFill>
                            <a:latin typeface="Cambria Math" panose="02040503050406030204" pitchFamily="18" charset="0"/>
                            <a:ea typeface="MigMix 1P" charset="-128"/>
                            <a:cs typeface="MigMix 1P" charset="-128"/>
                          </a:rPr>
                        </m:ctrlPr>
                      </m:dPr>
                      <m:e>
                        <m:m>
                          <m:mPr>
                            <m:mcs>
                              <m:mc>
                                <m:mcPr>
                                  <m:count m:val="2"/>
                                  <m:mcJc m:val="center"/>
                                </m:mcPr>
                              </m:mc>
                            </m:mcs>
                            <m:ctrlPr>
                              <a:rPr lang="en-US" altLang="ja-JP" b="0" i="1" smtClean="0">
                                <a:solidFill>
                                  <a:schemeClr val="tx1"/>
                                </a:solidFill>
                                <a:latin typeface="Cambria Math" panose="02040503050406030204" pitchFamily="18" charset="0"/>
                                <a:ea typeface="MigMix 1P" charset="-128"/>
                                <a:cs typeface="MigMix 1P" charset="-128"/>
                              </a:rPr>
                            </m:ctrlPr>
                          </m:mPr>
                          <m:mr>
                            <m:e>
                              <m:r>
                                <m:rPr>
                                  <m:brk m:alnAt="7"/>
                                </m:rPr>
                                <a:rPr lang="en-US" altLang="ja-JP" b="0" i="1" smtClean="0">
                                  <a:solidFill>
                                    <a:schemeClr val="tx1"/>
                                  </a:solidFill>
                                  <a:latin typeface="Cambria Math" panose="02040503050406030204" pitchFamily="18" charset="0"/>
                                  <a:ea typeface="MigMix 1P" charset="-128"/>
                                  <a:cs typeface="MigMix 1P" charset="-128"/>
                                </a:rPr>
                                <m:t>1</m:t>
                              </m:r>
                              <m:r>
                                <a:rPr lang="en-US" altLang="ja-JP" b="0" i="1" smtClean="0">
                                  <a:solidFill>
                                    <a:schemeClr val="tx1"/>
                                  </a:solidFill>
                                  <a:latin typeface="Cambria Math" panose="02040503050406030204" pitchFamily="18" charset="0"/>
                                  <a:ea typeface="MigMix 1P" charset="-128"/>
                                  <a:cs typeface="MigMix 1P" charset="-128"/>
                                </a:rPr>
                                <m:t>,</m:t>
                              </m:r>
                            </m:e>
                            <m:e>
                              <m:r>
                                <a:rPr lang="en-US" altLang="ja-JP" b="0" i="1" smtClean="0">
                                  <a:solidFill>
                                    <a:schemeClr val="tx1"/>
                                  </a:solidFill>
                                  <a:latin typeface="Cambria Math" panose="02040503050406030204" pitchFamily="18" charset="0"/>
                                  <a:ea typeface="MigMix 1P" charset="-128"/>
                                  <a:cs typeface="MigMix 1P" charset="-128"/>
                                </a:rPr>
                                <m:t>𝑢𝑠𝑒</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𝑒𝑝𝑠</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𝑅𝑒</m:t>
                              </m:r>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𝑡𝑟𝑢𝑒</m:t>
                              </m:r>
                            </m:e>
                          </m:mr>
                          <m:mr>
                            <m:e>
                              <m:sSup>
                                <m:sSupPr>
                                  <m:ctrlPr>
                                    <a:rPr lang="en-US" altLang="ja-JP" b="0" i="1" smtClean="0">
                                      <a:solidFill>
                                        <a:schemeClr val="tx1"/>
                                      </a:solidFill>
                                      <a:latin typeface="Cambria Math" panose="02040503050406030204" pitchFamily="18" charset="0"/>
                                      <a:ea typeface="MigMix 1P" charset="-128"/>
                                      <a:cs typeface="MigMix 1P" charset="-128"/>
                                    </a:rPr>
                                  </m:ctrlPr>
                                </m:sSupPr>
                                <m:e>
                                  <m:r>
                                    <a:rPr lang="en-US" altLang="ja-JP" b="0" i="1" smtClean="0">
                                      <a:solidFill>
                                        <a:schemeClr val="tx1"/>
                                      </a:solidFill>
                                      <a:latin typeface="Cambria Math" panose="02040503050406030204" pitchFamily="18" charset="0"/>
                                      <a:ea typeface="MigMix 1P" charset="-128"/>
                                      <a:cs typeface="MigMix 1P" charset="-128"/>
                                    </a:rPr>
                                    <m:t>10</m:t>
                                  </m:r>
                                </m:e>
                                <m:sup>
                                  <m:r>
                                    <a:rPr lang="en-US" altLang="ja-JP" b="0" i="1" smtClean="0">
                                      <a:solidFill>
                                        <a:schemeClr val="tx1"/>
                                      </a:solidFill>
                                      <a:latin typeface="Cambria Math" panose="02040503050406030204" pitchFamily="18" charset="0"/>
                                      <a:ea typeface="MigMix 1P" charset="-128"/>
                                      <a:cs typeface="MigMix 1P" charset="-128"/>
                                    </a:rPr>
                                    <m:t>2</m:t>
                                  </m:r>
                                </m:sup>
                              </m:sSup>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𝑚</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𝑓𝑙𝑜𝑤</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𝑠𝑚𝑎𝑙𝑙</m:t>
                              </m:r>
                              <m:r>
                                <a:rPr lang="en-US" altLang="ja-JP" b="0" i="1" smtClean="0">
                                  <a:solidFill>
                                    <a:schemeClr val="tx1"/>
                                  </a:solidFill>
                                  <a:latin typeface="Cambria Math" panose="02040503050406030204" pitchFamily="18" charset="0"/>
                                  <a:ea typeface="MigMix 1P" charset="-128"/>
                                  <a:cs typeface="MigMix 1P" charset="-128"/>
                                </a:rPr>
                                <m:t>,</m:t>
                              </m:r>
                            </m:e>
                            <m:e>
                              <m:r>
                                <a:rPr lang="en-US" altLang="ja-JP" b="0" i="1" smtClean="0">
                                  <a:solidFill>
                                    <a:schemeClr val="tx1"/>
                                  </a:solidFill>
                                  <a:latin typeface="Cambria Math" panose="02040503050406030204" pitchFamily="18" charset="0"/>
                                  <a:ea typeface="MigMix 1P" charset="-128"/>
                                  <a:cs typeface="MigMix 1P" charset="-128"/>
                                </a:rPr>
                                <m:t>𝑢𝑠𝑒</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𝑒𝑝𝑠</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𝑅𝑒</m:t>
                              </m:r>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𝑓𝑎𝑙𝑠𝑒</m:t>
                              </m:r>
                            </m:e>
                          </m:mr>
                        </m:m>
                        <m:r>
                          <a:rPr lang="en-US" altLang="ja-JP" b="0" i="1" smtClean="0">
                            <a:solidFill>
                              <a:schemeClr val="tx1"/>
                            </a:solidFill>
                            <a:latin typeface="Cambria Math" panose="02040503050406030204" pitchFamily="18" charset="0"/>
                            <a:ea typeface="MigMix 1P" charset="-128"/>
                            <a:cs typeface="MigMix 1P" charset="-128"/>
                          </a:rPr>
                          <m:t> </m:t>
                        </m:r>
                      </m:e>
                    </m:d>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𝑑𝑝</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𝑠𝑚𝑎𝑙𝑙</m:t>
                    </m:r>
                    <m:r>
                      <a:rPr lang="en-US" altLang="ja-JP" b="0" i="1" smtClean="0">
                        <a:solidFill>
                          <a:schemeClr val="tx1"/>
                        </a:solidFill>
                        <a:latin typeface="Cambria Math" charset="0"/>
                        <a:ea typeface="MigMix 1P" charset="-128"/>
                        <a:cs typeface="MigMix 1P" charset="-128"/>
                      </a:rPr>
                      <m:t>=1</m:t>
                    </m:r>
                  </m:oMath>
                </a14:m>
                <a:r>
                  <a:rPr lang="en-US" altLang="ja-JP" dirty="0">
                    <a:solidFill>
                      <a:schemeClr val="tx1"/>
                    </a:solidFill>
                    <a:latin typeface="MigMix 1P" charset="-128"/>
                    <a:ea typeface="MigMix 1P" charset="-128"/>
                    <a:cs typeface="MigMix 1P" charset="-128"/>
                  </a:rPr>
                  <a:t> [Pa] </a:t>
                </a:r>
              </a:p>
              <a:p>
                <a14:m>
                  <m:oMath xmlns:m="http://schemas.openxmlformats.org/officeDocument/2006/math">
                    <m:r>
                      <a:rPr lang="en-US" altLang="ja-JP" b="0" i="1" smtClean="0">
                        <a:solidFill>
                          <a:schemeClr val="tx1"/>
                        </a:solidFill>
                        <a:latin typeface="Cambria Math" panose="02040503050406030204" pitchFamily="18" charset="0"/>
                        <a:ea typeface="MigMix 1P" charset="-128"/>
                        <a:cs typeface="MigMix 1P" charset="-128"/>
                      </a:rPr>
                      <m:t>𝑚</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𝑓𝑙𝑜𝑤</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𝑠𝑚𝑎𝑙𝑙</m:t>
                    </m:r>
                    <m:r>
                      <a:rPr lang="en-US" altLang="ja-JP" b="0" i="1" smtClean="0">
                        <a:solidFill>
                          <a:schemeClr val="tx1"/>
                        </a:solidFill>
                        <a:latin typeface="Cambria Math" panose="02040503050406030204" pitchFamily="18" charset="0"/>
                        <a:ea typeface="MigMix 1P" charset="-128"/>
                        <a:cs typeface="MigMix 1P" charset="-128"/>
                      </a:rPr>
                      <m:t>=</m:t>
                    </m:r>
                    <m:sSup>
                      <m:sSupPr>
                        <m:ctrlPr>
                          <a:rPr lang="en-US" altLang="ja-JP" b="0" i="1" smtClean="0">
                            <a:solidFill>
                              <a:schemeClr val="tx1"/>
                            </a:solidFill>
                            <a:latin typeface="Cambria Math" panose="02040503050406030204" pitchFamily="18" charset="0"/>
                            <a:ea typeface="MigMix 1P" charset="-128"/>
                            <a:cs typeface="MigMix 1P" charset="-128"/>
                          </a:rPr>
                        </m:ctrlPr>
                      </m:sSupPr>
                      <m:e>
                        <m:r>
                          <a:rPr lang="en-US" altLang="ja-JP" b="0" i="1" smtClean="0">
                            <a:solidFill>
                              <a:schemeClr val="tx1"/>
                            </a:solidFill>
                            <a:latin typeface="Cambria Math" panose="02040503050406030204" pitchFamily="18" charset="0"/>
                            <a:ea typeface="MigMix 1P" charset="-128"/>
                            <a:cs typeface="MigMix 1P" charset="-128"/>
                          </a:rPr>
                          <m:t>10</m:t>
                        </m:r>
                      </m:e>
                      <m:sup>
                        <m:r>
                          <a:rPr lang="en-US" altLang="ja-JP" b="0" i="1" smtClean="0">
                            <a:solidFill>
                              <a:schemeClr val="tx1"/>
                            </a:solidFill>
                            <a:latin typeface="Cambria Math" panose="02040503050406030204" pitchFamily="18" charset="0"/>
                            <a:ea typeface="MigMix 1P" charset="-128"/>
                            <a:cs typeface="MigMix 1P" charset="-128"/>
                          </a:rPr>
                          <m:t>−2</m:t>
                        </m:r>
                      </m:sup>
                    </m:sSup>
                  </m:oMath>
                </a14:m>
                <a:r>
                  <a:rPr lang="en-US" altLang="ja-JP" dirty="0">
                    <a:solidFill>
                      <a:schemeClr val="tx1"/>
                    </a:solidFill>
                    <a:latin typeface="MigMix 1P" charset="-128"/>
                    <a:ea typeface="MigMix 1P" charset="-128"/>
                    <a:cs typeface="MigMix 1P" charset="-128"/>
                  </a:rPr>
                  <a:t> [kg/s]</a:t>
                </a:r>
                <a:endParaRPr kumimoji="1" lang="ja-JP" altLang="en-US" dirty="0">
                  <a:solidFill>
                    <a:schemeClr val="tx1"/>
                  </a:solidFill>
                  <a:latin typeface="MigMix 1P" charset="-128"/>
                  <a:ea typeface="MigMix 1P" charset="-128"/>
                  <a:cs typeface="MigMix 1P"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6490" y="4354227"/>
                <a:ext cx="7842432" cy="1753365"/>
              </a:xfrm>
              <a:prstGeom prst="rect">
                <a:avLst/>
              </a:prstGeom>
              <a:blipFill rotWithShape="0">
                <a:blip r:embed="rId3"/>
                <a:stretch>
                  <a:fillRect l="-543" t="-1379" b="-4138"/>
                </a:stretch>
              </a:blipFill>
              <a:ln>
                <a:solidFill>
                  <a:schemeClr val="accent1">
                    <a:shade val="50000"/>
                  </a:schemeClr>
                </a:solidFill>
              </a:ln>
            </p:spPr>
            <p:txBody>
              <a:bodyPr/>
              <a:lstStyle/>
              <a:p>
                <a:r>
                  <a:rPr lang="ja-JP" altLang="en-US">
                    <a:noFill/>
                  </a:rPr>
                  <a:t> </a:t>
                </a:r>
              </a:p>
            </p:txBody>
          </p:sp>
        </mc:Fallback>
      </mc:AlternateContent>
      <p:sp>
        <p:nvSpPr>
          <p:cNvPr id="7" name="テキスト ボックス 6"/>
          <p:cNvSpPr txBox="1"/>
          <p:nvPr/>
        </p:nvSpPr>
        <p:spPr>
          <a:xfrm>
            <a:off x="585107" y="954185"/>
            <a:ext cx="5829301" cy="400110"/>
          </a:xfrm>
          <a:prstGeom prst="rect">
            <a:avLst/>
          </a:prstGeom>
          <a:noFill/>
        </p:spPr>
        <p:txBody>
          <a:bodyPr wrap="square" rtlCol="0">
            <a:spAutoFit/>
          </a:bodyPr>
          <a:lstStyle/>
          <a:p>
            <a:r>
              <a:rPr kumimoji="1" lang="en-US" altLang="ja-JP" sz="2000" b="1" dirty="0">
                <a:solidFill>
                  <a:srgbClr val="0070C0"/>
                </a:solidFill>
                <a:latin typeface="MigMix 1P" charset="-128"/>
                <a:ea typeface="MigMix 1P" charset="-128"/>
                <a:cs typeface="MigMix 1P" charset="-128"/>
              </a:rPr>
              <a:t>system </a:t>
            </a:r>
            <a:r>
              <a:rPr kumimoji="1" lang="ja-JP" altLang="en-US" sz="2000" b="1" dirty="0">
                <a:solidFill>
                  <a:srgbClr val="0070C0"/>
                </a:solidFill>
                <a:latin typeface="MigMix 1P" charset="-128"/>
                <a:ea typeface="MigMix 1P" charset="-128"/>
                <a:cs typeface="MigMix 1P" charset="-128"/>
              </a:rPr>
              <a:t>コンポーネントの</a:t>
            </a:r>
            <a:r>
              <a:rPr lang="ja-JP" altLang="en-US" sz="2000" b="1" dirty="0">
                <a:solidFill>
                  <a:srgbClr val="0070C0"/>
                </a:solidFill>
                <a:latin typeface="MigMix 1P" charset="-128"/>
                <a:ea typeface="MigMix 1P" charset="-128"/>
                <a:cs typeface="MigMix 1P" charset="-128"/>
              </a:rPr>
              <a:t>設定（デフォルト値）</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3FA910C8-E180-4933-ACF4-EFCE90253CCA}"/>
                  </a:ext>
                </a:extLst>
              </p:cNvPr>
              <p:cNvSpPr/>
              <p:nvPr/>
            </p:nvSpPr>
            <p:spPr>
              <a:xfrm>
                <a:off x="5233007" y="3085955"/>
                <a:ext cx="3255915" cy="1200329"/>
              </a:xfrm>
              <a:prstGeom prst="rect">
                <a:avLst/>
              </a:prstGeom>
              <a:ln>
                <a:solidFill>
                  <a:schemeClr val="accent1">
                    <a:shade val="50000"/>
                  </a:schemeClr>
                </a:solidFill>
              </a:ln>
            </p:spPr>
            <p:txBody>
              <a:bodyPr wrap="square">
                <a:spAutoFit/>
              </a:bodyPr>
              <a:lstStyle/>
              <a:p>
                <a:r>
                  <a:rPr lang="en-US" altLang="ja-JP" b="1" dirty="0">
                    <a:solidFill>
                      <a:schemeClr val="tx1"/>
                    </a:solidFill>
                    <a:latin typeface="MigMix 1P" charset="-128"/>
                    <a:ea typeface="MigMix 1P" charset="-128"/>
                    <a:cs typeface="MigMix 1P" charset="-128"/>
                  </a:rPr>
                  <a:t>General</a:t>
                </a:r>
              </a:p>
              <a:p>
                <a14:m>
                  <m:oMath xmlns:m="http://schemas.openxmlformats.org/officeDocument/2006/math">
                    <m:sSub>
                      <m:sSubPr>
                        <m:ctrlPr>
                          <a:rPr lang="en-US" altLang="ja-JP" i="1" smtClean="0">
                            <a:solidFill>
                              <a:schemeClr val="tx1"/>
                            </a:solidFill>
                            <a:latin typeface="Cambria Math" panose="02040503050406030204" pitchFamily="18" charset="0"/>
                            <a:ea typeface="MigMix 1P" charset="-128"/>
                            <a:cs typeface="MigMix 1P" charset="-128"/>
                          </a:rPr>
                        </m:ctrlPr>
                      </m:sSubPr>
                      <m:e>
                        <m:r>
                          <a:rPr lang="en-US" altLang="ja-JP" i="1">
                            <a:solidFill>
                              <a:schemeClr val="tx1"/>
                            </a:solidFill>
                            <a:latin typeface="Cambria Math" charset="0"/>
                            <a:ea typeface="MigMix 1P" charset="-128"/>
                            <a:cs typeface="MigMix 1P" charset="-128"/>
                          </a:rPr>
                          <m:t>𝑝</m:t>
                        </m:r>
                      </m:e>
                      <m:sub>
                        <m:r>
                          <a:rPr lang="en-US" altLang="ja-JP" i="1">
                            <a:solidFill>
                              <a:schemeClr val="tx1"/>
                            </a:solidFill>
                            <a:latin typeface="Cambria Math" charset="0"/>
                            <a:ea typeface="MigMix 1P" charset="-128"/>
                            <a:cs typeface="MigMix 1P" charset="-128"/>
                          </a:rPr>
                          <m:t>𝑎𝑚𝑏𝑖𝑒𝑛𝑡</m:t>
                        </m:r>
                      </m:sub>
                    </m:sSub>
                    <m:r>
                      <a:rPr lang="en-US" altLang="ja-JP">
                        <a:solidFill>
                          <a:schemeClr val="tx1"/>
                        </a:solidFill>
                        <a:latin typeface="Cambria Math" charset="0"/>
                        <a:ea typeface="MigMix 1P" charset="-128"/>
                        <a:cs typeface="MigMix 1P" charset="-128"/>
                      </a:rPr>
                      <m:t>=101325</m:t>
                    </m:r>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sSub>
                      <m:sSubPr>
                        <m:ctrlPr>
                          <a:rPr lang="en-US" altLang="ja-JP" b="0" i="1" smtClean="0">
                            <a:solidFill>
                              <a:schemeClr val="tx1"/>
                            </a:solidFill>
                            <a:latin typeface="Cambria Math" panose="02040503050406030204" pitchFamily="18" charset="0"/>
                            <a:ea typeface="MigMix 1P" charset="-128"/>
                            <a:cs typeface="MigMix 1P" charset="-128"/>
                          </a:rPr>
                        </m:ctrlPr>
                      </m:sSubPr>
                      <m:e>
                        <m:r>
                          <a:rPr lang="en-US" altLang="ja-JP" b="0" i="1" smtClean="0">
                            <a:solidFill>
                              <a:schemeClr val="tx1"/>
                            </a:solidFill>
                            <a:latin typeface="Cambria Math" charset="0"/>
                            <a:ea typeface="MigMix 1P" charset="-128"/>
                            <a:cs typeface="MigMix 1P" charset="-128"/>
                          </a:rPr>
                          <m:t>𝑇</m:t>
                        </m:r>
                      </m:e>
                      <m:sub>
                        <m:r>
                          <a:rPr lang="en-US" altLang="ja-JP" b="0" i="1" smtClean="0">
                            <a:solidFill>
                              <a:schemeClr val="tx1"/>
                            </a:solidFill>
                            <a:latin typeface="Cambria Math" charset="0"/>
                            <a:ea typeface="MigMix 1P" charset="-128"/>
                            <a:cs typeface="MigMix 1P" charset="-128"/>
                          </a:rPr>
                          <m:t>𝑎𝑚𝑏𝑖𝑒𝑛𝑡</m:t>
                        </m:r>
                      </m:sub>
                    </m:sSub>
                    <m:r>
                      <a:rPr lang="en-US" altLang="ja-JP" b="0" i="1" smtClean="0">
                        <a:solidFill>
                          <a:schemeClr val="tx1"/>
                        </a:solidFill>
                        <a:latin typeface="Cambria Math" charset="0"/>
                        <a:ea typeface="MigMix 1P" charset="-128"/>
                        <a:cs typeface="MigMix 1P" charset="-128"/>
                      </a:rPr>
                      <m:t>=293.15</m:t>
                    </m:r>
                  </m:oMath>
                </a14:m>
                <a:r>
                  <a:rPr lang="en-US" altLang="ja-JP" b="0"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𝑔</m:t>
                    </m:r>
                    <m:r>
                      <a:rPr lang="en-US" altLang="ja-JP" b="0" i="1" smtClean="0">
                        <a:solidFill>
                          <a:schemeClr val="tx1"/>
                        </a:solidFill>
                        <a:latin typeface="Cambria Math" charset="0"/>
                        <a:ea typeface="Migu 1M" charset="-128"/>
                        <a:cs typeface="Migu 1M" charset="-128"/>
                      </a:rPr>
                      <m:t>=</m:t>
                    </m:r>
                  </m:oMath>
                </a14:m>
                <a:r>
                  <a:rPr lang="en-US" altLang="ja-JP" dirty="0">
                    <a:solidFill>
                      <a:schemeClr val="tx1"/>
                    </a:solidFill>
                    <a:latin typeface="Migu 1M" charset="-128"/>
                    <a:ea typeface="Migu 1M" charset="-128"/>
                    <a:cs typeface="Migu 1M" charset="-128"/>
                  </a:rPr>
                  <a:t> </a:t>
                </a:r>
                <a:r>
                  <a:rPr lang="en-US" altLang="ja-JP" i="1" dirty="0">
                    <a:solidFill>
                      <a:schemeClr val="tx1"/>
                    </a:solidFill>
                    <a:latin typeface="Cambria Math" charset="0"/>
                    <a:ea typeface="Cambria Math" charset="0"/>
                    <a:cs typeface="Cambria Math" charset="0"/>
                  </a:rPr>
                  <a:t>Modelida.Constants.g_n</a:t>
                </a:r>
              </a:p>
            </p:txBody>
          </p:sp>
        </mc:Choice>
        <mc:Fallback xmlns="">
          <p:sp>
            <p:nvSpPr>
              <p:cNvPr id="8" name="正方形/長方形 7">
                <a:extLst>
                  <a:ext uri="{FF2B5EF4-FFF2-40B4-BE49-F238E27FC236}">
                    <a16:creationId xmlns="" xmlns:a16="http://schemas.microsoft.com/office/drawing/2014/main" xmlns:a14="http://schemas.microsoft.com/office/drawing/2010/main" id="{3FA910C8-E180-4933-ACF4-EFCE90253CCA}"/>
                  </a:ext>
                </a:extLst>
              </p:cNvPr>
              <p:cNvSpPr>
                <a:spLocks noRot="1" noChangeAspect="1" noMove="1" noResize="1" noEditPoints="1" noAdjustHandles="1" noChangeArrowheads="1" noChangeShapeType="1" noTextEdit="1"/>
              </p:cNvSpPr>
              <p:nvPr/>
            </p:nvSpPr>
            <p:spPr>
              <a:xfrm>
                <a:off x="5233007" y="3085955"/>
                <a:ext cx="3255915" cy="1200329"/>
              </a:xfrm>
              <a:prstGeom prst="rect">
                <a:avLst/>
              </a:prstGeom>
              <a:blipFill rotWithShape="0">
                <a:blip r:embed="rId4"/>
                <a:stretch>
                  <a:fillRect l="-1304" t="-2010" b="-6030"/>
                </a:stretch>
              </a:blipFill>
              <a:ln>
                <a:solidFill>
                  <a:schemeClr val="accent1">
                    <a:shade val="50000"/>
                  </a:schemeClr>
                </a:solidFill>
              </a:ln>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F6A28BE3-DDBF-4FB1-9ADD-D7516B8B30E4}"/>
              </a:ext>
            </a:extLst>
          </p:cNvPr>
          <p:cNvPicPr>
            <a:picLocks noChangeAspect="1"/>
          </p:cNvPicPr>
          <p:nvPr/>
        </p:nvPicPr>
        <p:blipFill>
          <a:blip r:embed="rId5"/>
          <a:stretch>
            <a:fillRect/>
          </a:stretch>
        </p:blipFill>
        <p:spPr>
          <a:xfrm>
            <a:off x="7704497" y="1066033"/>
            <a:ext cx="842909" cy="726454"/>
          </a:xfrm>
          <a:prstGeom prst="rect">
            <a:avLst/>
          </a:prstGeom>
        </p:spPr>
      </p:pic>
      <p:sp>
        <p:nvSpPr>
          <p:cNvPr id="10" name="正方形/長方形 9"/>
          <p:cNvSpPr/>
          <p:nvPr/>
        </p:nvSpPr>
        <p:spPr>
          <a:xfrm>
            <a:off x="5127714" y="1366615"/>
            <a:ext cx="3466503" cy="1754326"/>
          </a:xfrm>
          <a:prstGeom prst="rect">
            <a:avLst/>
          </a:prstGeom>
        </p:spPr>
        <p:txBody>
          <a:bodyPr wrap="square">
            <a:spAutoFit/>
          </a:bodyPr>
          <a:lstStyle/>
          <a:p>
            <a:r>
              <a:rPr lang="ja-JP" altLang="en-US" dirty="0">
                <a:solidFill>
                  <a:srgbClr val="0070C0"/>
                </a:solidFill>
                <a:latin typeface="MigMix 1P" charset="-128"/>
                <a:ea typeface="MigMix 1P" charset="-128"/>
                <a:cs typeface="MigMix 1P" charset="-128"/>
              </a:rPr>
              <a:t>多くのコンポーネントで</a:t>
            </a:r>
            <a:r>
              <a:rPr lang="en-US" altLang="ja-JP" dirty="0">
                <a:solidFill>
                  <a:srgbClr val="0070C0"/>
                </a:solidFill>
                <a:latin typeface="MigMix 1P" charset="-128"/>
                <a:ea typeface="MigMix 1P" charset="-128"/>
                <a:cs typeface="MigMix 1P" charset="-128"/>
              </a:rPr>
              <a:t> Dynamics </a:t>
            </a:r>
            <a:r>
              <a:rPr lang="ja-JP" altLang="en-US" dirty="0">
                <a:solidFill>
                  <a:srgbClr val="0070C0"/>
                </a:solidFill>
                <a:latin typeface="MigMix 1P" charset="-128"/>
                <a:ea typeface="MigMix 1P" charset="-128"/>
                <a:cs typeface="MigMix 1P" charset="-128"/>
              </a:rPr>
              <a:t>や</a:t>
            </a:r>
            <a:r>
              <a:rPr lang="en-US" altLang="ja-JP" dirty="0">
                <a:solidFill>
                  <a:srgbClr val="0070C0"/>
                </a:solidFill>
                <a:latin typeface="MigMix 1P" charset="-128"/>
                <a:ea typeface="MigMix 1P" charset="-128"/>
                <a:cs typeface="MigMix 1P" charset="-128"/>
              </a:rPr>
              <a:t> Regularization </a:t>
            </a:r>
            <a:r>
              <a:rPr lang="ja-JP" altLang="en-US" dirty="0">
                <a:solidFill>
                  <a:srgbClr val="0070C0"/>
                </a:solidFill>
                <a:latin typeface="MigMix 1P" charset="-128"/>
                <a:ea typeface="MigMix 1P" charset="-128"/>
                <a:cs typeface="MigMix 1P" charset="-128"/>
              </a:rPr>
              <a:t>などのパラメータのデフォルト値は、</a:t>
            </a:r>
            <a:r>
              <a:rPr lang="en-US" altLang="ja-JP" dirty="0">
                <a:solidFill>
                  <a:srgbClr val="0070C0"/>
                </a:solidFill>
                <a:latin typeface="MigMix 1P" charset="-128"/>
                <a:ea typeface="MigMix 1P" charset="-128"/>
                <a:cs typeface="MigMix 1P" charset="-128"/>
              </a:rPr>
              <a:t>system </a:t>
            </a:r>
            <a:r>
              <a:rPr lang="ja-JP" altLang="en-US" dirty="0">
                <a:solidFill>
                  <a:srgbClr val="0070C0"/>
                </a:solidFill>
                <a:latin typeface="MigMix 1P" charset="-128"/>
                <a:ea typeface="MigMix 1P" charset="-128"/>
                <a:cs typeface="MigMix 1P" charset="-128"/>
              </a:rPr>
              <a:t>コンポーネントを参照して設定されるようになっている。</a:t>
            </a:r>
          </a:p>
        </p:txBody>
      </p:sp>
      <p:sp>
        <p:nvSpPr>
          <p:cNvPr id="11" name="正方形/長方形 10"/>
          <p:cNvSpPr/>
          <p:nvPr/>
        </p:nvSpPr>
        <p:spPr>
          <a:xfrm>
            <a:off x="449944" y="811894"/>
            <a:ext cx="8251371" cy="5544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47873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58</a:t>
            </a:fld>
            <a:endParaRPr lang="ja-JP" altLang="en-US"/>
          </a:p>
        </p:txBody>
      </p:sp>
      <p:sp>
        <p:nvSpPr>
          <p:cNvPr id="7" name="正方形/長方形 6">
            <a:extLst>
              <a:ext uri="{FF2B5EF4-FFF2-40B4-BE49-F238E27FC236}">
                <a16:creationId xmlns:a16="http://schemas.microsoft.com/office/drawing/2014/main" id="{ADF87C12-6C74-4526-BCDB-3B3B7CDC7F8C}"/>
              </a:ext>
            </a:extLst>
          </p:cNvPr>
          <p:cNvSpPr/>
          <p:nvPr/>
        </p:nvSpPr>
        <p:spPr>
          <a:xfrm>
            <a:off x="628650" y="864000"/>
            <a:ext cx="515076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(3)(4) </a:t>
            </a:r>
            <a:r>
              <a:rPr lang="en-US" altLang="ja-JP" sz="2000" dirty="0" err="1">
                <a:solidFill>
                  <a:srgbClr val="0070C0"/>
                </a:solidFill>
                <a:latin typeface="MigMix 1P" charset="-128"/>
                <a:ea typeface="MigMix 1P" charset="-128"/>
                <a:cs typeface="MigMix 1P" charset="-128"/>
              </a:rPr>
              <a:t>Fluid.Sources.MassFlowSource_T</a:t>
            </a:r>
            <a:endParaRPr lang="ja-JP" altLang="en-US" sz="2000" dirty="0">
              <a:latin typeface="MigMix 1P" panose="020B0502020203020207" pitchFamily="34" charset="-128"/>
            </a:endParaRPr>
          </a:p>
        </p:txBody>
      </p:sp>
      <p:sp>
        <p:nvSpPr>
          <p:cNvPr id="8" name="正方形/長方形 7"/>
          <p:cNvSpPr/>
          <p:nvPr/>
        </p:nvSpPr>
        <p:spPr>
          <a:xfrm>
            <a:off x="4267393" y="2177448"/>
            <a:ext cx="3563257" cy="1200329"/>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(3)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hotAir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0.1 [kg/s]</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313.15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sp>
        <p:nvSpPr>
          <p:cNvPr id="10" name="テキスト ボックス 9"/>
          <p:cNvSpPr txBox="1"/>
          <p:nvPr/>
        </p:nvSpPr>
        <p:spPr>
          <a:xfrm>
            <a:off x="5179842" y="1485732"/>
            <a:ext cx="294348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流量と温度を規定する。</a:t>
            </a:r>
          </a:p>
        </p:txBody>
      </p:sp>
      <p:sp>
        <p:nvSpPr>
          <p:cNvPr id="11" name="正方形/長方形 10"/>
          <p:cNvSpPr/>
          <p:nvPr/>
        </p:nvSpPr>
        <p:spPr>
          <a:xfrm>
            <a:off x="4267393" y="3866286"/>
            <a:ext cx="3563257" cy="923330"/>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outlet</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-0.103 [kg/s]</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pic>
        <p:nvPicPr>
          <p:cNvPr id="12" name="図 11">
            <a:extLst>
              <a:ext uri="{FF2B5EF4-FFF2-40B4-BE49-F238E27FC236}">
                <a16:creationId xmlns:a16="http://schemas.microsoft.com/office/drawing/2014/main" id="{D0696083-BDBA-4123-8D9C-250FE7365DE0}"/>
              </a:ext>
            </a:extLst>
          </p:cNvPr>
          <p:cNvPicPr>
            <a:picLocks noChangeAspect="1"/>
          </p:cNvPicPr>
          <p:nvPr/>
        </p:nvPicPr>
        <p:blipFill>
          <a:blip r:embed="rId2"/>
          <a:stretch>
            <a:fillRect/>
          </a:stretch>
        </p:blipFill>
        <p:spPr>
          <a:xfrm>
            <a:off x="628650" y="3865068"/>
            <a:ext cx="3581400" cy="2397074"/>
          </a:xfrm>
          <a:prstGeom prst="rect">
            <a:avLst/>
          </a:prstGeom>
        </p:spPr>
      </p:pic>
      <p:pic>
        <p:nvPicPr>
          <p:cNvPr id="13" name="図 12">
            <a:extLst>
              <a:ext uri="{FF2B5EF4-FFF2-40B4-BE49-F238E27FC236}">
                <a16:creationId xmlns:a16="http://schemas.microsoft.com/office/drawing/2014/main" id="{2C98D96A-73EB-4BEF-A837-5CDF998DB08D}"/>
              </a:ext>
            </a:extLst>
          </p:cNvPr>
          <p:cNvPicPr>
            <a:picLocks noChangeAspect="1"/>
          </p:cNvPicPr>
          <p:nvPr/>
        </p:nvPicPr>
        <p:blipFill>
          <a:blip r:embed="rId3"/>
          <a:stretch>
            <a:fillRect/>
          </a:stretch>
        </p:blipFill>
        <p:spPr>
          <a:xfrm>
            <a:off x="628650" y="1264110"/>
            <a:ext cx="3616456" cy="2506749"/>
          </a:xfrm>
          <a:prstGeom prst="rect">
            <a:avLst/>
          </a:prstGeom>
        </p:spPr>
      </p:pic>
      <p:sp>
        <p:nvSpPr>
          <p:cNvPr id="14" name="正方形/長方形 13"/>
          <p:cNvSpPr/>
          <p:nvPr/>
        </p:nvSpPr>
        <p:spPr>
          <a:xfrm>
            <a:off x="1126054" y="2853590"/>
            <a:ext cx="1559996" cy="2746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5" name="正方形/長方形 14"/>
          <p:cNvSpPr/>
          <p:nvPr/>
        </p:nvSpPr>
        <p:spPr>
          <a:xfrm>
            <a:off x="1126054" y="3335554"/>
            <a:ext cx="1559996" cy="1432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1126054" y="5383273"/>
            <a:ext cx="1559996" cy="144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8" name="正方形/長方形 17"/>
          <p:cNvSpPr/>
          <p:nvPr/>
        </p:nvSpPr>
        <p:spPr>
          <a:xfrm>
            <a:off x="1113449" y="5838180"/>
            <a:ext cx="1559996" cy="144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9" name="正方形/長方形 18"/>
          <p:cNvSpPr/>
          <p:nvPr/>
        </p:nvSpPr>
        <p:spPr>
          <a:xfrm>
            <a:off x="3388425" y="3555457"/>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0" name="正方形/長方形 19"/>
          <p:cNvSpPr/>
          <p:nvPr/>
        </p:nvSpPr>
        <p:spPr>
          <a:xfrm>
            <a:off x="3388425" y="6055331"/>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pic>
        <p:nvPicPr>
          <p:cNvPr id="21" name="図 20"/>
          <p:cNvPicPr>
            <a:picLocks noChangeAspect="1"/>
          </p:cNvPicPr>
          <p:nvPr/>
        </p:nvPicPr>
        <p:blipFill>
          <a:blip r:embed="rId4"/>
          <a:stretch>
            <a:fillRect/>
          </a:stretch>
        </p:blipFill>
        <p:spPr>
          <a:xfrm>
            <a:off x="4328718" y="1259265"/>
            <a:ext cx="851124" cy="742799"/>
          </a:xfrm>
          <a:prstGeom prst="rect">
            <a:avLst/>
          </a:prstGeom>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6012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a:stretch>
            <a:fillRect/>
          </a:stretch>
        </p:blipFill>
        <p:spPr>
          <a:xfrm>
            <a:off x="1907867" y="703916"/>
            <a:ext cx="5010178" cy="2906260"/>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59</a:t>
            </a:fld>
            <a:endParaRPr lang="ja-JP" altLang="en-US"/>
          </a:p>
        </p:txBody>
      </p:sp>
      <p:sp>
        <p:nvSpPr>
          <p:cNvPr id="8" name="テキスト ボックス 7">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⑥コンポーネントを接続する。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p:cNvSpPr txBox="1"/>
          <p:nvPr/>
        </p:nvSpPr>
        <p:spPr>
          <a:xfrm>
            <a:off x="862006" y="1259897"/>
            <a:ext cx="3853543" cy="707886"/>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FluidPort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が配列になっているのでポート番号に注意する。</a:t>
            </a:r>
            <a:endParaRPr kumimoji="1" lang="ja-JP" altLang="en-US" sz="2000" dirty="0">
              <a:latin typeface="MigMix 1P" charset="-128"/>
              <a:ea typeface="MigMix 1P" charset="-128"/>
              <a:cs typeface="MigMix 1P" charset="-128"/>
            </a:endParaRPr>
          </a:p>
        </p:txBody>
      </p:sp>
      <p:sp>
        <p:nvSpPr>
          <p:cNvPr id="12" name="正方形/長方形 11"/>
          <p:cNvSpPr/>
          <p:nvPr/>
        </p:nvSpPr>
        <p:spPr>
          <a:xfrm>
            <a:off x="675527" y="5552880"/>
            <a:ext cx="7474858" cy="646331"/>
          </a:xfrm>
          <a:prstGeom prst="rect">
            <a:avLst/>
          </a:prstGeom>
          <a:ln>
            <a:solidFill>
              <a:schemeClr val="accent1">
                <a:shade val="50000"/>
              </a:schemeClr>
            </a:solidFill>
          </a:ln>
        </p:spPr>
        <p:txBody>
          <a:bodyPr wrap="square">
            <a:spAutoFit/>
          </a:bodyPr>
          <a:lstStyle/>
          <a:p>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a:t>
            </a:r>
            <a:r>
              <a:rPr lang="en-US" altLang="ja-JP" dirty="0" err="1">
                <a:solidFill>
                  <a:srgbClr val="000000"/>
                </a:solidFill>
                <a:latin typeface="Migu 1M" charset="-128"/>
                <a:ea typeface="Migu 1M" charset="-128"/>
                <a:cs typeface="Migu 1M" charset="-128"/>
              </a:rPr>
              <a:t>hotAir.ports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err="1">
                <a:solidFill>
                  <a:srgbClr val="000000"/>
                </a:solidFill>
                <a:latin typeface="Migu 1M" charset="-128"/>
                <a:ea typeface="Migu 1M" charset="-128"/>
                <a:cs typeface="Migu 1M" charset="-128"/>
              </a:rPr>
              <a:t>room.ports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annotation</a:t>
            </a:r>
            <a:r>
              <a:rPr lang="en-US" altLang="ja-JP" dirty="0">
                <a:solidFill>
                  <a:srgbClr val="000000"/>
                </a:solidFill>
                <a:latin typeface="Migu 1M" charset="-128"/>
                <a:ea typeface="Migu 1M" charset="-128"/>
                <a:cs typeface="Migu 1M" charset="-128"/>
              </a:rPr>
              <a:t>( ...);</a:t>
            </a:r>
          </a:p>
          <a:p>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a:t>
            </a:r>
            <a:r>
              <a:rPr lang="en-US" altLang="ja-JP" dirty="0" err="1">
                <a:solidFill>
                  <a:srgbClr val="000000"/>
                </a:solidFill>
                <a:latin typeface="Migu 1M" charset="-128"/>
                <a:ea typeface="Migu 1M" charset="-128"/>
                <a:cs typeface="Migu 1M" charset="-128"/>
              </a:rPr>
              <a:t>room.ports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2</a:t>
            </a:r>
            <a:r>
              <a:rPr lang="en-US" altLang="ja-JP" dirty="0">
                <a:solidFill>
                  <a:srgbClr val="000000"/>
                </a:solidFill>
                <a:latin typeface="Migu 1M" charset="-128"/>
                <a:ea typeface="Migu 1M" charset="-128"/>
                <a:cs typeface="Migu 1M" charset="-128"/>
              </a:rPr>
              <a:t>], </a:t>
            </a:r>
            <a:r>
              <a:rPr lang="en-US" altLang="ja-JP" dirty="0" err="1">
                <a:solidFill>
                  <a:srgbClr val="000000"/>
                </a:solidFill>
                <a:latin typeface="Migu 1M" charset="-128"/>
                <a:ea typeface="Migu 1M" charset="-128"/>
                <a:cs typeface="Migu 1M" charset="-128"/>
              </a:rPr>
              <a:t>outlet.ports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annotation</a:t>
            </a:r>
            <a:r>
              <a:rPr lang="en-US" altLang="ja-JP" dirty="0">
                <a:solidFill>
                  <a:srgbClr val="000000"/>
                </a:solidFill>
                <a:latin typeface="Migu 1M" charset="-128"/>
                <a:ea typeface="Migu 1M" charset="-128"/>
                <a:cs typeface="Migu 1M" charset="-128"/>
              </a:rPr>
              <a:t>( ...);</a:t>
            </a:r>
            <a:endParaRPr lang="ja-JP" altLang="en-US" dirty="0">
              <a:latin typeface="MigMix 1P" panose="020B0502020203020207" pitchFamily="34" charset="-128"/>
            </a:endParaRPr>
          </a:p>
        </p:txBody>
      </p:sp>
      <p:cxnSp>
        <p:nvCxnSpPr>
          <p:cNvPr id="14" name="直線矢印コネクタ 13"/>
          <p:cNvCxnSpPr>
            <a:stCxn id="15" idx="0"/>
          </p:cNvCxnSpPr>
          <p:nvPr/>
        </p:nvCxnSpPr>
        <p:spPr>
          <a:xfrm flipV="1">
            <a:off x="2466227" y="3186859"/>
            <a:ext cx="1074161" cy="530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3" idx="0"/>
          </p:cNvCxnSpPr>
          <p:nvPr/>
        </p:nvCxnSpPr>
        <p:spPr>
          <a:xfrm flipH="1" flipV="1">
            <a:off x="5280225" y="3186859"/>
            <a:ext cx="1079460" cy="553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DF648F42-E19B-4991-ADD9-EA123720760F}"/>
              </a:ext>
            </a:extLst>
          </p:cNvPr>
          <p:cNvPicPr>
            <a:picLocks noChangeAspect="1"/>
          </p:cNvPicPr>
          <p:nvPr/>
        </p:nvPicPr>
        <p:blipFill>
          <a:blip r:embed="rId3"/>
          <a:stretch>
            <a:fillRect/>
          </a:stretch>
        </p:blipFill>
        <p:spPr>
          <a:xfrm>
            <a:off x="4568985" y="3740760"/>
            <a:ext cx="3581400" cy="1733550"/>
          </a:xfrm>
          <a:prstGeom prst="rect">
            <a:avLst/>
          </a:prstGeom>
        </p:spPr>
      </p:pic>
      <p:pic>
        <p:nvPicPr>
          <p:cNvPr id="15" name="図 14">
            <a:extLst>
              <a:ext uri="{FF2B5EF4-FFF2-40B4-BE49-F238E27FC236}">
                <a16:creationId xmlns:a16="http://schemas.microsoft.com/office/drawing/2014/main" id="{3C06D7B3-971C-4D33-A66A-9846EF1EA4F1}"/>
              </a:ext>
            </a:extLst>
          </p:cNvPr>
          <p:cNvPicPr>
            <a:picLocks noChangeAspect="1"/>
          </p:cNvPicPr>
          <p:nvPr/>
        </p:nvPicPr>
        <p:blipFill>
          <a:blip r:embed="rId4"/>
          <a:stretch>
            <a:fillRect/>
          </a:stretch>
        </p:blipFill>
        <p:spPr>
          <a:xfrm>
            <a:off x="675527" y="3717191"/>
            <a:ext cx="3581400" cy="1733550"/>
          </a:xfrm>
          <a:prstGeom prst="rect">
            <a:avLst/>
          </a:prstGeom>
        </p:spPr>
      </p:pic>
      <p:sp>
        <p:nvSpPr>
          <p:cNvPr id="17" name="正方形/長方形 16"/>
          <p:cNvSpPr/>
          <p:nvPr/>
        </p:nvSpPr>
        <p:spPr>
          <a:xfrm>
            <a:off x="3174430" y="4627389"/>
            <a:ext cx="531296" cy="460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8" name="正方形/長方形 17"/>
          <p:cNvSpPr/>
          <p:nvPr/>
        </p:nvSpPr>
        <p:spPr>
          <a:xfrm>
            <a:off x="7032557" y="4627389"/>
            <a:ext cx="531296" cy="460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0" name="正方形/長方形 19"/>
          <p:cNvSpPr/>
          <p:nvPr/>
        </p:nvSpPr>
        <p:spPr>
          <a:xfrm>
            <a:off x="2636978" y="5135764"/>
            <a:ext cx="745613"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1" name="正方形/長方形 20"/>
          <p:cNvSpPr/>
          <p:nvPr/>
        </p:nvSpPr>
        <p:spPr>
          <a:xfrm>
            <a:off x="6531488" y="5164926"/>
            <a:ext cx="745613"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8736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4902908" y="2577585"/>
            <a:ext cx="1025015" cy="909963"/>
          </a:xfrm>
          <a:prstGeom prst="rect">
            <a:avLst/>
          </a:prstGeom>
        </p:spPr>
      </p:pic>
      <p:sp>
        <p:nvSpPr>
          <p:cNvPr id="2" name="タイトル 1"/>
          <p:cNvSpPr>
            <a:spLocks noGrp="1"/>
          </p:cNvSpPr>
          <p:nvPr>
            <p:ph type="title"/>
          </p:nvPr>
        </p:nvSpPr>
        <p:spPr/>
        <p:txBody>
          <a:bodyPr>
            <a:normAutofit/>
          </a:bodyPr>
          <a:lstStyle/>
          <a:p>
            <a:r>
              <a:rPr lang="en-US" altLang="ja-JP" dirty="0"/>
              <a:t>FluidExample1</a:t>
            </a:r>
            <a:br>
              <a:rPr lang="en-US" altLang="ja-JP" dirty="0"/>
            </a:br>
            <a:r>
              <a:rPr lang="en-US" altLang="ja-JP" sz="2700" dirty="0" err="1"/>
              <a:t>FluidPort</a:t>
            </a:r>
            <a:r>
              <a:rPr lang="en-US" altLang="ja-JP" sz="2700" dirty="0"/>
              <a:t>: 1</a:t>
            </a:r>
            <a:r>
              <a:rPr lang="ja-JP" altLang="en-US" sz="2700" dirty="0"/>
              <a:t>次元流体モデルのコネクタ</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a:t>
            </a:fld>
            <a:endParaRPr lang="ja-JP" altLang="en-US"/>
          </a:p>
        </p:txBody>
      </p:sp>
      <p:pic>
        <p:nvPicPr>
          <p:cNvPr id="5" name="図 4"/>
          <p:cNvPicPr>
            <a:picLocks noChangeAspect="1"/>
          </p:cNvPicPr>
          <p:nvPr/>
        </p:nvPicPr>
        <p:blipFill>
          <a:blip r:embed="rId3"/>
          <a:stretch>
            <a:fillRect/>
          </a:stretch>
        </p:blipFill>
        <p:spPr>
          <a:xfrm>
            <a:off x="1030094" y="1509129"/>
            <a:ext cx="1765145" cy="4730588"/>
          </a:xfrm>
          <a:prstGeom prst="rect">
            <a:avLst/>
          </a:prstGeom>
          <a:ln>
            <a:solidFill>
              <a:schemeClr val="accent1">
                <a:shade val="50000"/>
              </a:schemeClr>
            </a:solidFill>
          </a:ln>
        </p:spPr>
      </p:pic>
      <p:sp>
        <p:nvSpPr>
          <p:cNvPr id="6" name="テキスト ボックス 5"/>
          <p:cNvSpPr txBox="1"/>
          <p:nvPr/>
        </p:nvSpPr>
        <p:spPr>
          <a:xfrm>
            <a:off x="4263455" y="2184585"/>
            <a:ext cx="1660227" cy="369332"/>
          </a:xfrm>
          <a:prstGeom prst="rect">
            <a:avLst/>
          </a:prstGeom>
          <a:noFill/>
        </p:spPr>
        <p:txBody>
          <a:bodyPr wrap="square" rtlCol="0">
            <a:spAutoFit/>
          </a:bodyPr>
          <a:lstStyle/>
          <a:p>
            <a:r>
              <a:rPr kumimoji="1" lang="en-US" altLang="ja-JP" dirty="0" err="1">
                <a:latin typeface="MigMix 1P" charset="-128"/>
                <a:ea typeface="MigMix 1P" charset="-128"/>
                <a:cs typeface="MigMix 1P" charset="-128"/>
              </a:rPr>
              <a:t>FluidPort_a</a:t>
            </a:r>
            <a:endParaRPr kumimoji="1" lang="ja-JP" altLang="en-US" dirty="0">
              <a:latin typeface="MigMix 1P" charset="-128"/>
              <a:ea typeface="MigMix 1P" charset="-128"/>
              <a:cs typeface="MigMix 1P" charset="-128"/>
            </a:endParaRPr>
          </a:p>
        </p:txBody>
      </p:sp>
      <p:cxnSp>
        <p:nvCxnSpPr>
          <p:cNvPr id="7" name="直線矢印コネクタ 6"/>
          <p:cNvCxnSpPr/>
          <p:nvPr/>
        </p:nvCxnSpPr>
        <p:spPr>
          <a:xfrm>
            <a:off x="4810602" y="2553917"/>
            <a:ext cx="149290" cy="36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5888077" y="2155560"/>
            <a:ext cx="239752" cy="796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5093568" y="1874835"/>
            <a:ext cx="1660227" cy="369332"/>
          </a:xfrm>
          <a:prstGeom prst="rect">
            <a:avLst/>
          </a:prstGeom>
          <a:noFill/>
        </p:spPr>
        <p:txBody>
          <a:bodyPr wrap="square" rtlCol="0">
            <a:spAutoFit/>
          </a:bodyPr>
          <a:lstStyle/>
          <a:p>
            <a:r>
              <a:rPr kumimoji="1" lang="en-US" altLang="ja-JP" dirty="0" err="1">
                <a:latin typeface="MigMix 1P" charset="-128"/>
                <a:ea typeface="MigMix 1P" charset="-128"/>
                <a:cs typeface="MigMix 1P" charset="-128"/>
              </a:rPr>
              <a:t>FluidPort_b</a:t>
            </a:r>
            <a:endParaRPr kumimoji="1" lang="ja-JP" altLang="en-US" dirty="0">
              <a:latin typeface="MigMix 1P" charset="-128"/>
              <a:ea typeface="MigMix 1P" charset="-128"/>
              <a:cs typeface="MigMix 1P" charset="-128"/>
            </a:endParaRPr>
          </a:p>
        </p:txBody>
      </p:sp>
      <p:sp>
        <p:nvSpPr>
          <p:cNvPr id="10" name="正方形/長方形 9"/>
          <p:cNvSpPr/>
          <p:nvPr/>
        </p:nvSpPr>
        <p:spPr>
          <a:xfrm>
            <a:off x="1503092" y="3568390"/>
            <a:ext cx="1247544" cy="4237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latin typeface="MigMix 1P" panose="020B0502020203020207" pitchFamily="34" charset="-128"/>
            </a:endParaRPr>
          </a:p>
        </p:txBody>
      </p:sp>
      <p:sp>
        <p:nvSpPr>
          <p:cNvPr id="12" name="正方形/長方形 11"/>
          <p:cNvSpPr/>
          <p:nvPr/>
        </p:nvSpPr>
        <p:spPr>
          <a:xfrm>
            <a:off x="1412488" y="5288513"/>
            <a:ext cx="1338148" cy="9512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latin typeface="MigMix 1P" panose="020B0502020203020207" pitchFamily="34" charset="-128"/>
            </a:endParaRPr>
          </a:p>
        </p:txBody>
      </p:sp>
      <p:pic>
        <p:nvPicPr>
          <p:cNvPr id="14" name="図 13"/>
          <p:cNvPicPr>
            <a:picLocks noChangeAspect="1"/>
          </p:cNvPicPr>
          <p:nvPr/>
        </p:nvPicPr>
        <p:blipFill>
          <a:blip r:embed="rId4"/>
          <a:stretch>
            <a:fillRect/>
          </a:stretch>
        </p:blipFill>
        <p:spPr>
          <a:xfrm>
            <a:off x="3595903" y="3570139"/>
            <a:ext cx="1451594" cy="1045147"/>
          </a:xfrm>
          <a:prstGeom prst="rect">
            <a:avLst/>
          </a:prstGeom>
        </p:spPr>
      </p:pic>
      <p:sp>
        <p:nvSpPr>
          <p:cNvPr id="15" name="テキスト ボックス 14"/>
          <p:cNvSpPr txBox="1"/>
          <p:nvPr/>
        </p:nvSpPr>
        <p:spPr>
          <a:xfrm>
            <a:off x="3236177" y="4813520"/>
            <a:ext cx="2459576"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VesselFluidPorts_b</a:t>
            </a:r>
            <a:endParaRPr kumimoji="1" lang="ja-JP" altLang="en-US" dirty="0">
              <a:latin typeface="MigMix 1P" charset="-128"/>
              <a:ea typeface="MigMix 1P" charset="-128"/>
              <a:cs typeface="MigMix 1P" charset="-128"/>
            </a:endParaRPr>
          </a:p>
        </p:txBody>
      </p:sp>
      <p:cxnSp>
        <p:nvCxnSpPr>
          <p:cNvPr id="17" name="直線矢印コネクタ 16"/>
          <p:cNvCxnSpPr/>
          <p:nvPr/>
        </p:nvCxnSpPr>
        <p:spPr>
          <a:xfrm flipV="1">
            <a:off x="3716887" y="4560431"/>
            <a:ext cx="405843" cy="253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3892272" y="3570139"/>
            <a:ext cx="877229" cy="225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21" name="図 20"/>
          <p:cNvPicPr>
            <a:picLocks noChangeAspect="1"/>
          </p:cNvPicPr>
          <p:nvPr/>
        </p:nvPicPr>
        <p:blipFill>
          <a:blip r:embed="rId5"/>
          <a:stretch>
            <a:fillRect/>
          </a:stretch>
        </p:blipFill>
        <p:spPr>
          <a:xfrm>
            <a:off x="6113563" y="3689789"/>
            <a:ext cx="1257712" cy="997186"/>
          </a:xfrm>
          <a:prstGeom prst="rect">
            <a:avLst/>
          </a:prstGeom>
        </p:spPr>
      </p:pic>
      <p:sp>
        <p:nvSpPr>
          <p:cNvPr id="22" name="テキスト ボックス 21"/>
          <p:cNvSpPr txBox="1"/>
          <p:nvPr/>
        </p:nvSpPr>
        <p:spPr>
          <a:xfrm>
            <a:off x="5923681" y="4794680"/>
            <a:ext cx="2459576"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FluidPorts_b</a:t>
            </a:r>
            <a:endParaRPr kumimoji="1" lang="ja-JP" altLang="en-US" dirty="0">
              <a:latin typeface="MigMix 1P" charset="-128"/>
              <a:ea typeface="MigMix 1P" charset="-128"/>
              <a:cs typeface="MigMix 1P" charset="-128"/>
            </a:endParaRPr>
          </a:p>
        </p:txBody>
      </p:sp>
      <p:cxnSp>
        <p:nvCxnSpPr>
          <p:cNvPr id="24" name="直線矢印コネクタ 23"/>
          <p:cNvCxnSpPr/>
          <p:nvPr/>
        </p:nvCxnSpPr>
        <p:spPr>
          <a:xfrm flipV="1">
            <a:off x="6176463" y="4412380"/>
            <a:ext cx="198814" cy="401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54729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79B593A5-651F-4C86-92F3-966F69A291E1}"/>
              </a:ext>
            </a:extLst>
          </p:cNvPr>
          <p:cNvPicPr>
            <a:picLocks noChangeAspect="1"/>
          </p:cNvPicPr>
          <p:nvPr/>
        </p:nvPicPr>
        <p:blipFill>
          <a:blip r:embed="rId2"/>
          <a:stretch>
            <a:fillRect/>
          </a:stretch>
        </p:blipFill>
        <p:spPr>
          <a:xfrm>
            <a:off x="1349471" y="5502634"/>
            <a:ext cx="6701956" cy="851752"/>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60</a:t>
            </a:fld>
            <a:endParaRPr lang="ja-JP" altLang="en-US"/>
          </a:p>
        </p:txBody>
      </p:sp>
      <p:sp>
        <p:nvSpPr>
          <p:cNvPr id="5" name="正方形/長方形 4"/>
          <p:cNvSpPr/>
          <p:nvPr/>
        </p:nvSpPr>
        <p:spPr>
          <a:xfrm>
            <a:off x="628650" y="1259897"/>
            <a:ext cx="7885350" cy="3754874"/>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HotRoom1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Media.Air.DryAirNasa</a:t>
            </a:r>
            <a:r>
              <a:rPr lang="en-US" altLang="ja-JP" sz="1400" dirty="0">
                <a:solidFill>
                  <a:srgbClr val="000000"/>
                </a:solidFill>
                <a:latin typeface="Migu 1M" charset="-128"/>
                <a:ea typeface="Migu 1M" charset="-128"/>
                <a:cs typeface="Migu 1M" charset="-128"/>
              </a:rPr>
              <a:t>;</a:t>
            </a:r>
          </a:p>
          <a:p>
            <a:r>
              <a:rPr lang="en-US" altLang="ja-JP" sz="1400" dirty="0">
                <a:solidFill>
                  <a:srgbClr val="760002"/>
                </a:solidFill>
                <a:latin typeface="Migu 1M" charset="-128"/>
                <a:ea typeface="Migu 1M" charset="-128"/>
                <a:cs typeface="Migu 1M" charset="-128"/>
              </a:rPr>
              <a:t>  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room</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22</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hotAir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313.15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outlet(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-0.103</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hotAir.ports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room.ports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room.ports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outlet.ports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HotRoom1;</a:t>
            </a:r>
          </a:p>
        </p:txBody>
      </p:sp>
      <p:sp>
        <p:nvSpPr>
          <p:cNvPr id="6" name="テキスト ボックス 5">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⑦テキストビューに切り替えて、ソースコードを編集する。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テキスト ボックス 6"/>
          <p:cNvSpPr txBox="1"/>
          <p:nvPr/>
        </p:nvSpPr>
        <p:spPr>
          <a:xfrm>
            <a:off x="8096714" y="1759683"/>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(1)</a:t>
            </a:r>
            <a:endParaRPr kumimoji="1" lang="ja-JP" altLang="en-US" sz="1400" dirty="0">
              <a:solidFill>
                <a:srgbClr val="0070C0"/>
              </a:solidFill>
              <a:latin typeface="MigMix 1P" charset="-128"/>
              <a:ea typeface="MigMix 1P" charset="-128"/>
              <a:cs typeface="MigMix 1P" charset="-128"/>
            </a:endParaRPr>
          </a:p>
        </p:txBody>
      </p:sp>
      <p:sp>
        <p:nvSpPr>
          <p:cNvPr id="8" name="テキスト ボックス 7"/>
          <p:cNvSpPr txBox="1"/>
          <p:nvPr/>
        </p:nvSpPr>
        <p:spPr>
          <a:xfrm>
            <a:off x="8096714" y="1955398"/>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(2)</a:t>
            </a:r>
            <a:endParaRPr kumimoji="1" lang="ja-JP" altLang="en-US" sz="1400" dirty="0">
              <a:solidFill>
                <a:srgbClr val="0070C0"/>
              </a:solidFill>
              <a:latin typeface="MigMix 1P" charset="-128"/>
              <a:ea typeface="MigMix 1P" charset="-128"/>
              <a:cs typeface="MigMix 1P" charset="-128"/>
            </a:endParaRPr>
          </a:p>
        </p:txBody>
      </p:sp>
      <p:sp>
        <p:nvSpPr>
          <p:cNvPr id="9" name="テキスト ボックス 8"/>
          <p:cNvSpPr txBox="1"/>
          <p:nvPr/>
        </p:nvSpPr>
        <p:spPr>
          <a:xfrm>
            <a:off x="8143089" y="2980131"/>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(3)</a:t>
            </a:r>
            <a:endParaRPr kumimoji="1" lang="ja-JP" altLang="en-US" sz="1400"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8143089" y="3409040"/>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(4)</a:t>
            </a:r>
            <a:endParaRPr kumimoji="1" lang="ja-JP" altLang="en-US" sz="1400" dirty="0">
              <a:solidFill>
                <a:srgbClr val="0070C0"/>
              </a:solidFill>
              <a:latin typeface="MigMix 1P" charset="-128"/>
              <a:ea typeface="MigMix 1P" charset="-128"/>
              <a:cs typeface="MigMix 1P" charset="-128"/>
            </a:endParaRPr>
          </a:p>
        </p:txBody>
      </p:sp>
      <p:sp>
        <p:nvSpPr>
          <p:cNvPr id="13" name="テキスト ボックス 12">
            <a:extLst>
              <a:ext uri="{FF2B5EF4-FFF2-40B4-BE49-F238E27FC236}">
                <a16:creationId xmlns:a16="http://schemas.microsoft.com/office/drawing/2014/main" id="{FAF79AFA-8E6F-49CD-B2D8-4D00204AA2BE}"/>
              </a:ext>
            </a:extLst>
          </p:cNvPr>
          <p:cNvSpPr txBox="1"/>
          <p:nvPr/>
        </p:nvSpPr>
        <p:spPr>
          <a:xfrm>
            <a:off x="628650" y="5098379"/>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⑧保存し、モデルチェックを行う。</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4" name="正方形/長方形 13"/>
          <p:cNvSpPr/>
          <p:nvPr/>
        </p:nvSpPr>
        <p:spPr>
          <a:xfrm>
            <a:off x="1915886" y="5898712"/>
            <a:ext cx="203200" cy="233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6495145" y="5898712"/>
            <a:ext cx="239485" cy="233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645083" y="5478129"/>
            <a:ext cx="646331" cy="369332"/>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保存</a:t>
            </a:r>
            <a:endParaRPr lang="ja-JP" altLang="en-US" dirty="0">
              <a:solidFill>
                <a:srgbClr val="0070C0"/>
              </a:solidFill>
              <a:latin typeface="MigMix 1P" panose="020B0502020203020207" pitchFamily="34" charset="-128"/>
            </a:endParaRPr>
          </a:p>
        </p:txBody>
      </p:sp>
      <p:cxnSp>
        <p:nvCxnSpPr>
          <p:cNvPr id="18" name="直線矢印コネクタ 17"/>
          <p:cNvCxnSpPr>
            <a:stCxn id="16" idx="3"/>
          </p:cNvCxnSpPr>
          <p:nvPr/>
        </p:nvCxnSpPr>
        <p:spPr>
          <a:xfrm>
            <a:off x="1291414" y="5662795"/>
            <a:ext cx="566415" cy="303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838849" y="5140692"/>
            <a:ext cx="1800493" cy="369332"/>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モデルチェック</a:t>
            </a:r>
            <a:endParaRPr lang="ja-JP" altLang="en-US" dirty="0">
              <a:solidFill>
                <a:srgbClr val="0070C0"/>
              </a:solidFill>
              <a:latin typeface="MigMix 1P" panose="020B0502020203020207" pitchFamily="34" charset="-128"/>
            </a:endParaRPr>
          </a:p>
        </p:txBody>
      </p:sp>
      <p:cxnSp>
        <p:nvCxnSpPr>
          <p:cNvPr id="21" name="直線矢印コネクタ 20"/>
          <p:cNvCxnSpPr>
            <a:stCxn id="19" idx="1"/>
          </p:cNvCxnSpPr>
          <p:nvPr/>
        </p:nvCxnSpPr>
        <p:spPr>
          <a:xfrm flipH="1">
            <a:off x="6674759" y="5325358"/>
            <a:ext cx="164090" cy="574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91014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3CA5037-027F-40AD-8523-75A6E9908BEC}"/>
              </a:ext>
            </a:extLst>
          </p:cNvPr>
          <p:cNvPicPr>
            <a:picLocks noChangeAspect="1"/>
          </p:cNvPicPr>
          <p:nvPr/>
        </p:nvPicPr>
        <p:blipFill>
          <a:blip r:embed="rId2"/>
          <a:stretch>
            <a:fillRect/>
          </a:stretch>
        </p:blipFill>
        <p:spPr>
          <a:xfrm>
            <a:off x="668784" y="1341408"/>
            <a:ext cx="4178301" cy="3156434"/>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61</a:t>
            </a:fld>
            <a:endParaRPr lang="ja-JP" altLang="en-US"/>
          </a:p>
        </p:txBody>
      </p:sp>
      <p:sp>
        <p:nvSpPr>
          <p:cNvPr id="7" name="テキスト ボックス 6">
            <a:extLst>
              <a:ext uri="{FF2B5EF4-FFF2-40B4-BE49-F238E27FC236}">
                <a16:creationId xmlns:a16="http://schemas.microsoft.com/office/drawing/2014/main" id="{FAF79AFA-8E6F-49CD-B2D8-4D00204AA2BE}"/>
              </a:ext>
            </a:extLst>
          </p:cNvPr>
          <p:cNvSpPr txBox="1"/>
          <p:nvPr/>
        </p:nvSpPr>
        <p:spPr>
          <a:xfrm>
            <a:off x="630000" y="859787"/>
            <a:ext cx="8434171"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⑦シミュレーションのセットアップを行いシミュレーションを実行する。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p:cNvSpPr/>
          <p:nvPr/>
        </p:nvSpPr>
        <p:spPr>
          <a:xfrm>
            <a:off x="1151261" y="4635919"/>
            <a:ext cx="3069578" cy="923330"/>
          </a:xfrm>
          <a:prstGeom prst="rect">
            <a:avLst/>
          </a:prstGeom>
        </p:spPr>
        <p:txBody>
          <a:bodyPr wrap="square">
            <a:spAutoFit/>
          </a:bodyPr>
          <a:lstStyle/>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開始時間</a:t>
            </a:r>
            <a:r>
              <a:rPr lang="en-US" altLang="ja-JP" dirty="0">
                <a:latin typeface="MigMix 1P" panose="020B0502020203020207" pitchFamily="50" charset="-128"/>
                <a:ea typeface="MigMix 1P" panose="020B0502020203020207" pitchFamily="50" charset="-128"/>
                <a:cs typeface="MigMix 1P" panose="020B0502020203020207" pitchFamily="50" charset="-128"/>
              </a:rPr>
              <a:t> 0 [sec]</a:t>
            </a:r>
          </a:p>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終了時間</a:t>
            </a:r>
            <a:r>
              <a:rPr lang="en-US" altLang="ja-JP" dirty="0">
                <a:latin typeface="MigMix 1P" panose="020B0502020203020207" pitchFamily="50" charset="-128"/>
                <a:ea typeface="MigMix 1P" panose="020B0502020203020207" pitchFamily="50" charset="-128"/>
                <a:cs typeface="MigMix 1P" panose="020B0502020203020207" pitchFamily="50" charset="-128"/>
              </a:rPr>
              <a:t> 1200 [sec]</a:t>
            </a:r>
          </a:p>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計算回数</a:t>
            </a:r>
            <a:r>
              <a:rPr lang="en-US" altLang="ja-JP" dirty="0">
                <a:latin typeface="MigMix 1P" panose="020B0502020203020207" pitchFamily="50" charset="-128"/>
                <a:ea typeface="MigMix 1P" panose="020B0502020203020207" pitchFamily="50" charset="-128"/>
                <a:cs typeface="MigMix 1P" panose="020B0502020203020207" pitchFamily="50" charset="-128"/>
              </a:rPr>
              <a:t> 600</a:t>
            </a:r>
          </a:p>
        </p:txBody>
      </p:sp>
      <p:sp>
        <p:nvSpPr>
          <p:cNvPr id="9" name="右矢印 8"/>
          <p:cNvSpPr/>
          <p:nvPr/>
        </p:nvSpPr>
        <p:spPr>
          <a:xfrm>
            <a:off x="4913279" y="2830286"/>
            <a:ext cx="265838" cy="486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689427" y="3679372"/>
            <a:ext cx="232229" cy="362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689427" y="4076819"/>
            <a:ext cx="232229" cy="145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3487866" y="4177978"/>
            <a:ext cx="732973" cy="284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628650" y="5600621"/>
            <a:ext cx="5104282" cy="646331"/>
          </a:xfrm>
          <a:prstGeom prst="rect">
            <a:avLst/>
          </a:prstGeom>
        </p:spPr>
        <p:txBody>
          <a:bodyPr wrap="none">
            <a:spAutoFit/>
          </a:bodyPr>
          <a:lstStyle/>
          <a:p>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シミュレート</a:t>
            </a:r>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をチェックして</a:t>
            </a:r>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[OK]</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をクリック</a:t>
            </a:r>
            <a:endPar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するとシミュレーションが実行される。</a:t>
            </a:r>
            <a:endParaRPr lang="ja-JP" altLang="en-US" dirty="0">
              <a:solidFill>
                <a:srgbClr val="0070C0"/>
              </a:solidFill>
              <a:latin typeface="MigMix 1P" panose="020B0502020203020207" pitchFamily="34" charset="-128"/>
            </a:endParaRPr>
          </a:p>
        </p:txBody>
      </p:sp>
      <p:sp>
        <p:nvSpPr>
          <p:cNvPr id="14" name="正方形/長方形 13"/>
          <p:cNvSpPr/>
          <p:nvPr/>
        </p:nvSpPr>
        <p:spPr>
          <a:xfrm>
            <a:off x="5573648" y="4312753"/>
            <a:ext cx="2723823" cy="646331"/>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うまくいけば、</a:t>
            </a:r>
            <a:endPar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この画面が表示される。</a:t>
            </a:r>
            <a:endParaRPr lang="ja-JP" altLang="en-US" dirty="0">
              <a:latin typeface="MigMix 1P" panose="020B0502020203020207" pitchFamily="34" charset="-128"/>
            </a:endParaRPr>
          </a:p>
        </p:txBody>
      </p:sp>
      <p:pic>
        <p:nvPicPr>
          <p:cNvPr id="15" name="図 14">
            <a:extLst>
              <a:ext uri="{FF2B5EF4-FFF2-40B4-BE49-F238E27FC236}">
                <a16:creationId xmlns:a16="http://schemas.microsoft.com/office/drawing/2014/main" id="{4FAFB0EB-023D-48F6-8C4E-1B0217EC13E8}"/>
              </a:ext>
            </a:extLst>
          </p:cNvPr>
          <p:cNvPicPr>
            <a:picLocks noChangeAspect="1"/>
          </p:cNvPicPr>
          <p:nvPr/>
        </p:nvPicPr>
        <p:blipFill>
          <a:blip r:embed="rId3"/>
          <a:stretch>
            <a:fillRect/>
          </a:stretch>
        </p:blipFill>
        <p:spPr>
          <a:xfrm>
            <a:off x="5285446" y="1972951"/>
            <a:ext cx="3490466" cy="2319116"/>
          </a:xfrm>
          <a:prstGeom prst="rect">
            <a:avLst/>
          </a:prstGeom>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00752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4495284" y="4209040"/>
            <a:ext cx="3145035" cy="2169777"/>
          </a:xfrm>
          <a:prstGeom prst="rect">
            <a:avLst/>
          </a:prstGeom>
        </p:spPr>
      </p:pic>
      <p:pic>
        <p:nvPicPr>
          <p:cNvPr id="6" name="図 5"/>
          <p:cNvPicPr>
            <a:picLocks noChangeAspect="1"/>
          </p:cNvPicPr>
          <p:nvPr/>
        </p:nvPicPr>
        <p:blipFill>
          <a:blip r:embed="rId3"/>
          <a:stretch>
            <a:fillRect/>
          </a:stretch>
        </p:blipFill>
        <p:spPr>
          <a:xfrm>
            <a:off x="4599670" y="1480193"/>
            <a:ext cx="3040649" cy="2190497"/>
          </a:xfrm>
          <a:prstGeom prst="rect">
            <a:avLst/>
          </a:prstGeom>
        </p:spPr>
      </p:pic>
      <p:pic>
        <p:nvPicPr>
          <p:cNvPr id="21" name="図 20"/>
          <p:cNvPicPr>
            <a:picLocks noChangeAspect="1"/>
          </p:cNvPicPr>
          <p:nvPr/>
        </p:nvPicPr>
        <p:blipFill>
          <a:blip r:embed="rId4"/>
          <a:stretch>
            <a:fillRect/>
          </a:stretch>
        </p:blipFill>
        <p:spPr>
          <a:xfrm>
            <a:off x="1080000" y="4180193"/>
            <a:ext cx="3072384" cy="2198624"/>
          </a:xfrm>
          <a:prstGeom prst="rect">
            <a:avLst/>
          </a:prstGeom>
        </p:spPr>
      </p:pic>
      <p:pic>
        <p:nvPicPr>
          <p:cNvPr id="19" name="図 18"/>
          <p:cNvPicPr>
            <a:picLocks noChangeAspect="1"/>
          </p:cNvPicPr>
          <p:nvPr/>
        </p:nvPicPr>
        <p:blipFill>
          <a:blip r:embed="rId5"/>
          <a:stretch>
            <a:fillRect/>
          </a:stretch>
        </p:blipFill>
        <p:spPr>
          <a:xfrm>
            <a:off x="1080000" y="1480193"/>
            <a:ext cx="3068320" cy="2190496"/>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62</a:t>
            </a:fld>
            <a:endParaRPr lang="ja-JP" altLang="en-US"/>
          </a:p>
        </p:txBody>
      </p:sp>
      <p:sp>
        <p:nvSpPr>
          <p:cNvPr id="7" name="テキスト ボックス 6"/>
          <p:cNvSpPr txBox="1"/>
          <p:nvPr/>
        </p:nvSpPr>
        <p:spPr>
          <a:xfrm>
            <a:off x="1240170" y="1595652"/>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4987123" y="1595652"/>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[W]</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5066952" y="559724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1347839" y="556329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48" y="11926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628647" y="3839707"/>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室内の空気の密度や内部エネルギーが変化する。</a:t>
            </a:r>
          </a:p>
        </p:txBody>
      </p:sp>
      <p:sp>
        <p:nvSpPr>
          <p:cNvPr id="15" name="テキスト ボックス 14"/>
          <p:cNvSpPr txBox="1"/>
          <p:nvPr/>
        </p:nvSpPr>
        <p:spPr>
          <a:xfrm>
            <a:off x="2026969" y="2756437"/>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mb_flow</a:t>
            </a:r>
            <a:endParaRPr kumimoji="1" lang="ja-JP" altLang="en-US" sz="2000" dirty="0">
              <a:latin typeface="MigMix 1P" charset="-128"/>
              <a:ea typeface="MigMix 1P" charset="-128"/>
              <a:cs typeface="MigMix 1P" charset="-128"/>
            </a:endParaRPr>
          </a:p>
        </p:txBody>
      </p:sp>
      <p:sp>
        <p:nvSpPr>
          <p:cNvPr id="16" name="テキスト ボックス 15"/>
          <p:cNvSpPr txBox="1"/>
          <p:nvPr/>
        </p:nvSpPr>
        <p:spPr>
          <a:xfrm>
            <a:off x="5988050" y="2699398"/>
            <a:ext cx="1318161" cy="400110"/>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H</a:t>
            </a:r>
            <a:r>
              <a:rPr kumimoji="1" lang="en-US" altLang="ja-JP" sz="2000">
                <a:latin typeface="MigMix 1P" charset="-128"/>
                <a:ea typeface="MigMix 1P" charset="-128"/>
                <a:cs typeface="MigMix 1P" charset="-128"/>
              </a:rPr>
              <a:t>b_flow</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1367888" y="5206279"/>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medium.d</a:t>
            </a:r>
            <a:endParaRPr kumimoji="1" lang="ja-JP" altLang="en-US" sz="2000" dirty="0">
              <a:latin typeface="MigMix 1P" charset="-128"/>
              <a:ea typeface="MigMix 1P" charset="-128"/>
              <a:cs typeface="MigMix 1P" charset="-128"/>
            </a:endParaRPr>
          </a:p>
        </p:txBody>
      </p:sp>
      <p:sp>
        <p:nvSpPr>
          <p:cNvPr id="18" name="テキスト ボックス 17"/>
          <p:cNvSpPr txBox="1"/>
          <p:nvPr/>
        </p:nvSpPr>
        <p:spPr>
          <a:xfrm>
            <a:off x="5230339" y="5247658"/>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medium.u</a:t>
            </a:r>
            <a:endParaRPr kumimoji="1" lang="ja-JP" altLang="en-US" sz="2000" dirty="0">
              <a:latin typeface="MigMix 1P" charset="-128"/>
              <a:ea typeface="MigMix 1P" charset="-128"/>
              <a:cs typeface="MigMix 1P" charset="-128"/>
            </a:endParaRPr>
          </a:p>
        </p:txBody>
      </p:sp>
      <p:sp>
        <p:nvSpPr>
          <p:cNvPr id="23" name="正方形/長方形 22"/>
          <p:cNvSpPr/>
          <p:nvPr/>
        </p:nvSpPr>
        <p:spPr>
          <a:xfrm>
            <a:off x="628647" y="859890"/>
            <a:ext cx="2749471" cy="400110"/>
          </a:xfrm>
          <a:prstGeom prst="rect">
            <a:avLst/>
          </a:prstGeom>
        </p:spPr>
        <p:txBody>
          <a:bodyPr wrap="none">
            <a:spAutoFit/>
          </a:bodyPr>
          <a:lstStyle/>
          <a:p>
            <a:r>
              <a:rPr lang="ja-JP" altLang="en-US" sz="2000" b="1" dirty="0">
                <a:latin typeface="MigMix 1P" charset="-128"/>
                <a:ea typeface="MigMix 1P" charset="-128"/>
                <a:cs typeface="MigMix 1P" charset="-128"/>
              </a:rPr>
              <a:t>シミュレーション結果</a:t>
            </a:r>
            <a:endParaRPr lang="ja-JP" altLang="en-US" sz="2000"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7554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1155692" y="1260000"/>
            <a:ext cx="3013674" cy="2199308"/>
          </a:xfrm>
          <a:prstGeom prst="rect">
            <a:avLst/>
          </a:prstGeom>
        </p:spPr>
      </p:pic>
      <p:pic>
        <p:nvPicPr>
          <p:cNvPr id="9" name="図 8"/>
          <p:cNvPicPr>
            <a:picLocks noChangeAspect="1"/>
          </p:cNvPicPr>
          <p:nvPr/>
        </p:nvPicPr>
        <p:blipFill>
          <a:blip r:embed="rId3"/>
          <a:stretch>
            <a:fillRect/>
          </a:stretch>
        </p:blipFill>
        <p:spPr>
          <a:xfrm>
            <a:off x="4510270" y="1260000"/>
            <a:ext cx="3136292" cy="2199308"/>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63</a:t>
            </a:fld>
            <a:endParaRPr lang="ja-JP" altLang="en-US"/>
          </a:p>
        </p:txBody>
      </p:sp>
      <p:sp>
        <p:nvSpPr>
          <p:cNvPr id="19" name="テキスト ボックス 18"/>
          <p:cNvSpPr txBox="1"/>
          <p:nvPr/>
        </p:nvSpPr>
        <p:spPr>
          <a:xfrm>
            <a:off x="1394419" y="2359312"/>
            <a:ext cx="2410961" cy="923330"/>
          </a:xfrm>
          <a:prstGeom prst="rect">
            <a:avLst/>
          </a:prstGeom>
          <a:noFill/>
        </p:spPr>
        <p:txBody>
          <a:bodyPr wrap="square" rtlCol="0">
            <a:spAutoFit/>
          </a:bodyPr>
          <a:lstStyle/>
          <a:p>
            <a:r>
              <a:rPr lang="en-US" altLang="ja-JP" dirty="0" err="1">
                <a:solidFill>
                  <a:srgbClr val="FF0000"/>
                </a:solidFill>
                <a:latin typeface="Migu 1M" charset="-128"/>
                <a:ea typeface="Migu 1M" charset="-128"/>
                <a:cs typeface="Migu 1M" charset="-128"/>
              </a:rPr>
              <a:t>hotAir.ports</a:t>
            </a:r>
            <a:r>
              <a:rPr lang="en-US" altLang="ja-JP" dirty="0">
                <a:solidFill>
                  <a:srgbClr val="FF0000"/>
                </a:solidFill>
                <a:latin typeface="Migu 1M" charset="-128"/>
                <a:ea typeface="Migu 1M" charset="-128"/>
                <a:cs typeface="Migu 1M" charset="-128"/>
              </a:rPr>
              <a:t>[1].p</a:t>
            </a:r>
          </a:p>
          <a:p>
            <a:r>
              <a:rPr kumimoji="1" lang="en-US" altLang="ja-JP" dirty="0" err="1">
                <a:solidFill>
                  <a:srgbClr val="0432FF"/>
                </a:solidFill>
                <a:latin typeface="Migu 1M" charset="-128"/>
                <a:ea typeface="Migu 1M" charset="-128"/>
                <a:cs typeface="Migu 1M" charset="-128"/>
              </a:rPr>
              <a:t>room.medium.p</a:t>
            </a:r>
            <a:endParaRPr kumimoji="1" lang="en-US" altLang="ja-JP" dirty="0">
              <a:solidFill>
                <a:srgbClr val="0432FF"/>
              </a:solidFill>
              <a:latin typeface="Migu 1M" charset="-128"/>
              <a:ea typeface="Migu 1M" charset="-128"/>
              <a:cs typeface="Migu 1M" charset="-128"/>
            </a:endParaRPr>
          </a:p>
          <a:p>
            <a:r>
              <a:rPr kumimoji="1" lang="en-US" altLang="ja-JP" dirty="0" err="1">
                <a:solidFill>
                  <a:srgbClr val="00B050"/>
                </a:solidFill>
                <a:latin typeface="Migu 1M" charset="-128"/>
                <a:ea typeface="Migu 1M" charset="-128"/>
                <a:cs typeface="Migu 1M" charset="-128"/>
              </a:rPr>
              <a:t>outlet.ports</a:t>
            </a:r>
            <a:r>
              <a:rPr kumimoji="1" lang="en-US" altLang="ja-JP" dirty="0">
                <a:solidFill>
                  <a:srgbClr val="00B050"/>
                </a:solidFill>
                <a:latin typeface="Migu 1M" charset="-128"/>
                <a:ea typeface="Migu 1M" charset="-128"/>
                <a:cs typeface="Migu 1M" charset="-128"/>
              </a:rPr>
              <a:t>[1].p</a:t>
            </a:r>
            <a:endParaRPr kumimoji="1" lang="ja-JP" altLang="en-US" dirty="0">
              <a:solidFill>
                <a:srgbClr val="00B050"/>
              </a:solidFill>
              <a:latin typeface="Migu 1M" charset="-128"/>
              <a:ea typeface="Migu 1M" charset="-128"/>
              <a:cs typeface="Migu 1M" charset="-128"/>
            </a:endParaRPr>
          </a:p>
        </p:txBody>
      </p:sp>
      <p:sp>
        <p:nvSpPr>
          <p:cNvPr id="20" name="テキスト ボックス 19"/>
          <p:cNvSpPr txBox="1"/>
          <p:nvPr/>
        </p:nvSpPr>
        <p:spPr>
          <a:xfrm>
            <a:off x="2694964" y="151298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21" name="テキスト ボックス 20"/>
          <p:cNvSpPr txBox="1"/>
          <p:nvPr/>
        </p:nvSpPr>
        <p:spPr>
          <a:xfrm>
            <a:off x="6043039" y="1431674"/>
            <a:ext cx="1603523" cy="400110"/>
          </a:xfrm>
          <a:prstGeom prst="rect">
            <a:avLst/>
          </a:prstGeom>
          <a:noFill/>
        </p:spPr>
        <p:txBody>
          <a:bodyPr wrap="square" rtlCol="0">
            <a:spAutoFit/>
          </a:bodyPr>
          <a:lstStyle/>
          <a:p>
            <a:r>
              <a:rPr lang="en-US" altLang="ja-JP" sz="2000" dirty="0" err="1">
                <a:solidFill>
                  <a:srgbClr val="FF0000"/>
                </a:solidFill>
                <a:latin typeface="Migu 1M" charset="-128"/>
                <a:ea typeface="Migu 1M" charset="-128"/>
                <a:cs typeface="Migu 1M" charset="-128"/>
              </a:rPr>
              <a:t>hotAir.T</a:t>
            </a:r>
            <a:endParaRPr kumimoji="1" lang="ja-JP" altLang="en-US" sz="2000" dirty="0">
              <a:solidFill>
                <a:srgbClr val="FF0000"/>
              </a:solidFill>
              <a:latin typeface="Migu 1M" charset="-128"/>
              <a:ea typeface="Migu 1M" charset="-128"/>
              <a:cs typeface="Migu 1M" charset="-128"/>
            </a:endParaRPr>
          </a:p>
        </p:txBody>
      </p:sp>
      <p:sp>
        <p:nvSpPr>
          <p:cNvPr id="23" name="テキスト ボックス 22"/>
          <p:cNvSpPr txBox="1"/>
          <p:nvPr/>
        </p:nvSpPr>
        <p:spPr>
          <a:xfrm>
            <a:off x="5592158" y="2857784"/>
            <a:ext cx="162274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degC</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27" name="テキスト ボックス 26"/>
          <p:cNvSpPr txBox="1"/>
          <p:nvPr/>
        </p:nvSpPr>
        <p:spPr>
          <a:xfrm>
            <a:off x="628649" y="813400"/>
            <a:ext cx="7353443"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a:t>
            </a:r>
            <a:r>
              <a:rPr lang="ja-JP" altLang="en-US" dirty="0">
                <a:solidFill>
                  <a:srgbClr val="0070C0"/>
                </a:solidFill>
                <a:latin typeface="MigMix 1P" charset="-128"/>
                <a:ea typeface="MigMix 1P" charset="-128"/>
                <a:cs typeface="MigMix 1P" charset="-128"/>
              </a:rPr>
              <a:t>室内の</a:t>
            </a:r>
            <a:r>
              <a:rPr kumimoji="1" lang="ja-JP" altLang="en-US" dirty="0">
                <a:solidFill>
                  <a:srgbClr val="0070C0"/>
                </a:solidFill>
                <a:latin typeface="MigMix 1P" charset="-128"/>
                <a:ea typeface="MigMix 1P" charset="-128"/>
                <a:cs typeface="MigMix 1P" charset="-128"/>
              </a:rPr>
              <a:t>圧力</a:t>
            </a:r>
            <a:r>
              <a:rPr lang="ja-JP" altLang="en-US" dirty="0">
                <a:solidFill>
                  <a:srgbClr val="0070C0"/>
                </a:solidFill>
                <a:latin typeface="MigMix 1P" charset="-128"/>
                <a:ea typeface="MigMix 1P" charset="-128"/>
                <a:cs typeface="MigMix 1P" charset="-128"/>
              </a:rPr>
              <a:t>や温度、比エンタルピ</a:t>
            </a:r>
            <a:r>
              <a:rPr kumimoji="1" lang="ja-JP" altLang="en-US" dirty="0">
                <a:solidFill>
                  <a:srgbClr val="0070C0"/>
                </a:solidFill>
                <a:latin typeface="MigMix 1P" charset="-128"/>
                <a:ea typeface="MigMix 1P" charset="-128"/>
                <a:cs typeface="MigMix 1P" charset="-128"/>
              </a:rPr>
              <a:t>も変化する。</a:t>
            </a:r>
          </a:p>
        </p:txBody>
      </p:sp>
      <p:sp>
        <p:nvSpPr>
          <p:cNvPr id="22" name="テキスト ボックス 21"/>
          <p:cNvSpPr txBox="1"/>
          <p:nvPr/>
        </p:nvSpPr>
        <p:spPr>
          <a:xfrm>
            <a:off x="5443078" y="2105273"/>
            <a:ext cx="2038549"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room.medium.T</a:t>
            </a:r>
            <a:endParaRPr kumimoji="1" lang="ja-JP" altLang="en-US" sz="2000" dirty="0">
              <a:solidFill>
                <a:srgbClr val="0432FF"/>
              </a:solidFill>
              <a:latin typeface="Migu 1M" charset="-128"/>
              <a:ea typeface="Migu 1M" charset="-128"/>
              <a:cs typeface="Migu 1M" charset="-128"/>
            </a:endParaRPr>
          </a:p>
        </p:txBody>
      </p:sp>
      <p:sp>
        <p:nvSpPr>
          <p:cNvPr id="36" name="テキスト ボックス 35"/>
          <p:cNvSpPr txBox="1"/>
          <p:nvPr/>
        </p:nvSpPr>
        <p:spPr>
          <a:xfrm>
            <a:off x="629325" y="3857301"/>
            <a:ext cx="7885350" cy="1631216"/>
          </a:xfrm>
          <a:prstGeom prst="rect">
            <a:avLst/>
          </a:prstGeom>
          <a:noFill/>
          <a:ln>
            <a:noFill/>
          </a:ln>
        </p:spPr>
        <p:txBody>
          <a:bodyPr wrap="square" rtlCol="0">
            <a:spAutoFit/>
          </a:bodyPr>
          <a:lstStyle/>
          <a:p>
            <a:pPr marL="285750" indent="-285750">
              <a:buFont typeface="Arial" charset="0"/>
              <a:buChar char="•"/>
            </a:pPr>
            <a:r>
              <a:rPr kumimoji="1" lang="en-US" altLang="ja-JP" sz="2000" dirty="0">
                <a:latin typeface="MigMix 1P" charset="-128"/>
                <a:ea typeface="MigMix 1P" charset="-128"/>
                <a:cs typeface="MigMix 1P" charset="-128"/>
              </a:rPr>
              <a:t>volume </a:t>
            </a:r>
            <a:r>
              <a:rPr kumimoji="1" lang="ja-JP" altLang="en-US" sz="2000" dirty="0">
                <a:latin typeface="MigMix 1P" charset="-128"/>
                <a:ea typeface="MigMix 1P" charset="-128"/>
                <a:cs typeface="MigMix 1P" charset="-128"/>
              </a:rPr>
              <a:t>モデルは、</a:t>
            </a:r>
            <a:r>
              <a:rPr kumimoji="1" lang="ja-JP" altLang="en-US" sz="2000" dirty="0">
                <a:solidFill>
                  <a:srgbClr val="FF0000"/>
                </a:solidFill>
                <a:latin typeface="MigMix 1P" charset="-128"/>
                <a:ea typeface="MigMix 1P" charset="-128"/>
                <a:cs typeface="MigMix 1P" charset="-128"/>
              </a:rPr>
              <a:t>容器内の質量</a:t>
            </a:r>
            <a:r>
              <a:rPr kumimoji="1" lang="en-US" altLang="ja-JP" sz="2000" dirty="0">
                <a:solidFill>
                  <a:srgbClr val="FF0000"/>
                </a:solidFill>
                <a:latin typeface="MigMix 1P" charset="-128"/>
                <a:ea typeface="MigMix 1P" charset="-128"/>
                <a:cs typeface="MigMix 1P" charset="-128"/>
              </a:rPr>
              <a:t>(</a:t>
            </a:r>
            <a:r>
              <a:rPr kumimoji="1" lang="ja-JP" altLang="en-US" sz="2000" dirty="0">
                <a:solidFill>
                  <a:srgbClr val="FF0000"/>
                </a:solidFill>
                <a:latin typeface="MigMix 1P" charset="-128"/>
                <a:ea typeface="MigMix 1P" charset="-128"/>
                <a:cs typeface="MigMix 1P" charset="-128"/>
              </a:rPr>
              <a:t>または密度</a:t>
            </a:r>
            <a:r>
              <a:rPr kumimoji="1" lang="en-US" altLang="ja-JP" sz="2000" dirty="0">
                <a:solidFill>
                  <a:srgbClr val="FF0000"/>
                </a:solidFill>
                <a:latin typeface="MigMix 1P" charset="-128"/>
                <a:ea typeface="MigMix 1P" charset="-128"/>
                <a:cs typeface="MigMix 1P" charset="-128"/>
              </a:rPr>
              <a:t>)</a:t>
            </a:r>
            <a:r>
              <a:rPr kumimoji="1" lang="ja-JP" altLang="en-US" sz="2000" dirty="0">
                <a:latin typeface="MigMix 1P" charset="-128"/>
                <a:ea typeface="MigMix 1P" charset="-128"/>
                <a:cs typeface="MigMix 1P" charset="-128"/>
              </a:rPr>
              <a:t>と</a:t>
            </a:r>
            <a:r>
              <a:rPr kumimoji="1" lang="ja-JP" altLang="en-US" sz="2000" dirty="0">
                <a:solidFill>
                  <a:srgbClr val="FF0000"/>
                </a:solidFill>
                <a:latin typeface="MigMix 1P" charset="-128"/>
                <a:ea typeface="MigMix 1P" charset="-128"/>
                <a:cs typeface="MigMix 1P" charset="-128"/>
              </a:rPr>
              <a:t>内部エネルギー</a:t>
            </a:r>
            <a:r>
              <a:rPr kumimoji="1" lang="ja-JP" altLang="en-US" sz="2000" dirty="0">
                <a:latin typeface="MigMix 1P" charset="-128"/>
                <a:ea typeface="MigMix 1P" charset="-128"/>
                <a:cs typeface="MigMix 1P" charset="-128"/>
              </a:rPr>
              <a:t>の時間発展を計算する</a:t>
            </a:r>
            <a:r>
              <a:rPr kumimoji="1" lang="ja-JP" altLang="en-US" sz="2000" dirty="0">
                <a:solidFill>
                  <a:srgbClr val="FF0000"/>
                </a:solidFill>
                <a:latin typeface="MigMix 1P" charset="-128"/>
                <a:ea typeface="MigMix 1P" charset="-128"/>
                <a:cs typeface="MigMix 1P" charset="-128"/>
              </a:rPr>
              <a:t>微分方程式モデル</a:t>
            </a:r>
            <a:r>
              <a:rPr kumimoji="1" lang="ja-JP" altLang="en-US" sz="2000" dirty="0">
                <a:latin typeface="MigMix 1P" charset="-128"/>
                <a:ea typeface="MigMix 1P" charset="-128"/>
                <a:cs typeface="MigMix 1P" charset="-128"/>
              </a:rPr>
              <a:t>となっている。</a:t>
            </a:r>
            <a:endParaRPr kumimoji="1" lang="en-US" altLang="ja-JP" sz="2000" dirty="0">
              <a:latin typeface="MigMix 1P" charset="-128"/>
              <a:ea typeface="MigMix 1P" charset="-128"/>
              <a:cs typeface="MigMix 1P" charset="-128"/>
            </a:endParaRPr>
          </a:p>
          <a:p>
            <a:pPr marL="285750" indent="-285750">
              <a:buFont typeface="Arial" charset="0"/>
              <a:buChar char="•"/>
            </a:pPr>
            <a:r>
              <a:rPr lang="en-US" altLang="ja-JP" sz="2000" dirty="0" err="1">
                <a:latin typeface="MigMix 1P" charset="-128"/>
                <a:ea typeface="MigMix 1P" charset="-128"/>
                <a:cs typeface="MigMix 1P" charset="-128"/>
              </a:rPr>
              <a:t>Baseproperties</a:t>
            </a:r>
            <a:r>
              <a:rPr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モデルによって熱力学的変数の関係式が与えられるので、他の熱力学的変数の組み合わせ、例えば、</a:t>
            </a:r>
            <a:r>
              <a:rPr lang="ja-JP" altLang="en-US" sz="2000" dirty="0">
                <a:solidFill>
                  <a:srgbClr val="FF0000"/>
                </a:solidFill>
                <a:latin typeface="MigMix 1P" charset="-128"/>
                <a:ea typeface="MigMix 1P" charset="-128"/>
                <a:cs typeface="MigMix 1P" charset="-128"/>
              </a:rPr>
              <a:t>圧力や温度に関する微分代数方程式モデル</a:t>
            </a:r>
            <a:r>
              <a:rPr kumimoji="1" lang="ja-JP" altLang="en-US" sz="2000" dirty="0">
                <a:latin typeface="MigMix 1P" charset="-128"/>
                <a:ea typeface="MigMix 1P" charset="-128"/>
                <a:cs typeface="MigMix 1P" charset="-128"/>
              </a:rPr>
              <a:t>とみなすこともできる。</a:t>
            </a:r>
            <a:endParaRPr kumimoji="1" lang="en-US" altLang="ja-JP" sz="2000" dirty="0">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45877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376279" y="1736238"/>
            <a:ext cx="6318297" cy="3668689"/>
          </a:xfrm>
          <a:prstGeom prst="rect">
            <a:avLst/>
          </a:prstGeom>
        </p:spPr>
      </p:pic>
      <p:sp>
        <p:nvSpPr>
          <p:cNvPr id="5" name="タイトル 4"/>
          <p:cNvSpPr>
            <a:spLocks noGrp="1"/>
          </p:cNvSpPr>
          <p:nvPr>
            <p:ph type="title"/>
          </p:nvPr>
        </p:nvSpPr>
        <p:spPr/>
        <p:txBody>
          <a:bodyPr>
            <a:normAutofit/>
          </a:bodyPr>
          <a:lstStyle/>
          <a:p>
            <a:r>
              <a:rPr kumimoji="1" lang="en-US" altLang="ja-JP" dirty="0"/>
              <a:t>HotRoom2</a:t>
            </a:r>
            <a:br>
              <a:rPr kumimoji="1" lang="en-US" altLang="ja-JP" dirty="0"/>
            </a:br>
            <a:r>
              <a:rPr lang="ja-JP" altLang="en-US" sz="2400" dirty="0"/>
              <a:t>部屋を</a:t>
            </a:r>
            <a:r>
              <a:rPr lang="en-US" altLang="ja-JP" sz="2400" dirty="0"/>
              <a:t>2</a:t>
            </a:r>
            <a:r>
              <a:rPr lang="ja-JP" altLang="en-US" sz="2400" dirty="0"/>
              <a:t>つに分割する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64</a:t>
            </a:fld>
            <a:endParaRPr lang="ja-JP" altLang="en-US" dirty="0"/>
          </a:p>
        </p:txBody>
      </p:sp>
      <p:sp>
        <p:nvSpPr>
          <p:cNvPr id="16" name="テキスト ボックス 15"/>
          <p:cNvSpPr txBox="1"/>
          <p:nvPr/>
        </p:nvSpPr>
        <p:spPr>
          <a:xfrm>
            <a:off x="3074447" y="2163110"/>
            <a:ext cx="3103384" cy="646331"/>
          </a:xfrm>
          <a:prstGeom prst="rect">
            <a:avLst/>
          </a:prstGeom>
          <a:noFill/>
        </p:spPr>
        <p:txBody>
          <a:bodyPr wrap="square" rtlCol="0">
            <a:spAutoFit/>
          </a:bodyPr>
          <a:lstStyle/>
          <a:p>
            <a:r>
              <a:rPr lang="ja-JP" altLang="en-US" dirty="0">
                <a:latin typeface="Migu 1M" charset="-128"/>
                <a:ea typeface="Migu 1M" charset="-128"/>
                <a:cs typeface="Migu 1M" charset="-128"/>
              </a:rPr>
              <a:t>容積</a:t>
            </a:r>
            <a:r>
              <a:rPr lang="en-US" altLang="ja-JP" dirty="0">
                <a:latin typeface="Migu 1M" charset="-128"/>
                <a:ea typeface="Migu 1M" charset="-128"/>
                <a:cs typeface="Migu 1M" charset="-128"/>
              </a:rPr>
              <a:t> 11 m3 </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2</a:t>
            </a:r>
            <a:r>
              <a:rPr lang="ja-JP" altLang="en-US" dirty="0">
                <a:latin typeface="Migu 1M" charset="-128"/>
                <a:ea typeface="Migu 1M" charset="-128"/>
                <a:cs typeface="Migu 1M" charset="-128"/>
              </a:rPr>
              <a:t>個</a:t>
            </a:r>
            <a:endParaRPr lang="en-US" altLang="ja-JP" dirty="0">
              <a:latin typeface="Migu 1M" charset="-128"/>
              <a:ea typeface="Migu 1M" charset="-128"/>
              <a:cs typeface="Migu 1M" charset="-128"/>
            </a:endParaRP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3" name="テキスト ボックス 22"/>
          <p:cNvSpPr txBox="1"/>
          <p:nvPr/>
        </p:nvSpPr>
        <p:spPr>
          <a:xfrm>
            <a:off x="3134880" y="286472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5872226" y="191650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087963" y="40419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14" name="テキスト ボックス 13"/>
          <p:cNvSpPr txBox="1"/>
          <p:nvPr/>
        </p:nvSpPr>
        <p:spPr>
          <a:xfrm>
            <a:off x="629325" y="1433729"/>
            <a:ext cx="7886700" cy="707886"/>
          </a:xfrm>
          <a:prstGeom prst="rect">
            <a:avLst/>
          </a:prstGeom>
          <a:noFill/>
          <a:ln>
            <a:noFill/>
          </a:ln>
        </p:spPr>
        <p:txBody>
          <a:bodyPr wrap="square" rtlCol="0">
            <a:spAutoFit/>
          </a:bodyPr>
          <a:lstStyle/>
          <a:p>
            <a:r>
              <a:rPr lang="en-US" altLang="ja-JP" sz="2000" dirty="0">
                <a:solidFill>
                  <a:srgbClr val="0070C0"/>
                </a:solidFill>
                <a:latin typeface="Migu 1M" charset="-128"/>
                <a:ea typeface="Migu 1M" charset="-128"/>
                <a:cs typeface="Migu 1M" charset="-128"/>
              </a:rPr>
              <a:t>1</a:t>
            </a:r>
            <a:r>
              <a:rPr lang="ja-JP" altLang="en-US" sz="2000" dirty="0">
                <a:solidFill>
                  <a:srgbClr val="0070C0"/>
                </a:solidFill>
                <a:latin typeface="Migu 1M" charset="-128"/>
                <a:ea typeface="Migu 1M" charset="-128"/>
                <a:cs typeface="Migu 1M" charset="-128"/>
              </a:rPr>
              <a:t>個の</a:t>
            </a:r>
            <a:r>
              <a:rPr lang="en-US" altLang="ja-JP" sz="2000" dirty="0">
                <a:solidFill>
                  <a:srgbClr val="0070C0"/>
                </a:solidFill>
                <a:latin typeface="Migu 1M" charset="-128"/>
                <a:ea typeface="Migu 1M" charset="-128"/>
                <a:cs typeface="Migu 1M" charset="-128"/>
              </a:rPr>
              <a:t> </a:t>
            </a:r>
            <a:r>
              <a:rPr lang="en-US" altLang="ja-JP" sz="2000" dirty="0" err="1">
                <a:solidFill>
                  <a:srgbClr val="0070C0"/>
                </a:solidFill>
                <a:latin typeface="Migu 1M" charset="-128"/>
                <a:ea typeface="Migu 1M" charset="-128"/>
                <a:cs typeface="Migu 1M" charset="-128"/>
              </a:rPr>
              <a:t>ClosedVolume</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で表されていた部屋を</a:t>
            </a:r>
            <a:r>
              <a:rPr lang="en-US" altLang="ja-JP" sz="2000" dirty="0">
                <a:solidFill>
                  <a:srgbClr val="0070C0"/>
                </a:solidFill>
                <a:latin typeface="Migu 1M" charset="-128"/>
                <a:ea typeface="Migu 1M" charset="-128"/>
                <a:cs typeface="Migu 1M" charset="-128"/>
              </a:rPr>
              <a:t>2</a:t>
            </a:r>
            <a:r>
              <a:rPr lang="ja-JP" altLang="en-US" sz="2000" dirty="0">
                <a:solidFill>
                  <a:srgbClr val="0070C0"/>
                </a:solidFill>
                <a:latin typeface="Migu 1M" charset="-128"/>
                <a:ea typeface="Migu 1M" charset="-128"/>
                <a:cs typeface="Migu 1M" charset="-128"/>
              </a:rPr>
              <a:t>個の</a:t>
            </a:r>
            <a:r>
              <a:rPr lang="en-US" altLang="ja-JP" sz="2000" dirty="0">
                <a:solidFill>
                  <a:srgbClr val="0070C0"/>
                </a:solidFill>
                <a:latin typeface="Migu 1M" charset="-128"/>
                <a:ea typeface="Migu 1M" charset="-128"/>
                <a:cs typeface="Migu 1M" charset="-128"/>
              </a:rPr>
              <a:t> </a:t>
            </a:r>
            <a:r>
              <a:rPr lang="en-US" altLang="ja-JP" sz="2000" dirty="0" err="1">
                <a:solidFill>
                  <a:srgbClr val="0070C0"/>
                </a:solidFill>
                <a:latin typeface="Migu 1M" charset="-128"/>
                <a:ea typeface="Migu 1M" charset="-128"/>
                <a:cs typeface="Migu 1M" charset="-128"/>
              </a:rPr>
              <a:t>ClosedVolume</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に分けて直接接続してみる。</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5775625" y="394204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19" name="テキスト ボックス 18"/>
          <p:cNvSpPr txBox="1"/>
          <p:nvPr/>
        </p:nvSpPr>
        <p:spPr>
          <a:xfrm>
            <a:off x="4287980" y="286472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57860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a:stretch>
            <a:fillRect/>
          </a:stretch>
        </p:blipFill>
        <p:spPr>
          <a:xfrm>
            <a:off x="678547" y="3765009"/>
            <a:ext cx="3749658" cy="2177221"/>
          </a:xfrm>
          <a:prstGeom prst="rect">
            <a:avLst/>
          </a:prstGeom>
        </p:spPr>
      </p:pic>
      <p:sp>
        <p:nvSpPr>
          <p:cNvPr id="19" name="タイトル 18"/>
          <p:cNvSpPr>
            <a:spLocks noGrp="1"/>
          </p:cNvSpPr>
          <p:nvPr>
            <p:ph type="title"/>
          </p:nvPr>
        </p:nvSpPr>
        <p:spPr/>
        <p:txBody>
          <a:bodyPr/>
          <a:lstStyle/>
          <a:p>
            <a:r>
              <a:rPr kumimoji="1" lang="en-US" altLang="ja-JP" dirty="0"/>
              <a:t>HotRoom2</a:t>
            </a:r>
            <a:endParaRPr kumimoji="1" lang="ja-JP" altLang="en-US" dirty="0"/>
          </a:p>
        </p:txBody>
      </p:sp>
      <p:sp>
        <p:nvSpPr>
          <p:cNvPr id="18" name="日付プレースホルダー 17"/>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65</a:t>
            </a:fld>
            <a:endParaRPr lang="ja-JP" altLang="en-US"/>
          </a:p>
        </p:txBody>
      </p:sp>
      <p:sp>
        <p:nvSpPr>
          <p:cNvPr id="5" name="テキスト ボックス 4">
            <a:extLst>
              <a:ext uri="{FF2B5EF4-FFF2-40B4-BE49-F238E27FC236}">
                <a16:creationId xmlns:a16="http://schemas.microsoft.com/office/drawing/2014/main" id="{73882A2E-D3CD-4A2A-BAE0-A6AFFD012F76}"/>
              </a:ext>
            </a:extLst>
          </p:cNvPr>
          <p:cNvSpPr txBox="1"/>
          <p:nvPr/>
        </p:nvSpPr>
        <p:spPr>
          <a:xfrm>
            <a:off x="628650" y="918163"/>
            <a:ext cx="4816499"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HotRoom1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「複製」を選んで、パス</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HotRoom2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を作る。　</a:t>
            </a:r>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576705" y="3105743"/>
            <a:ext cx="7885123"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③ダイアグラムビューに切り替えて、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を右クリックし、複製を選択してコピー</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を作成する。次のように接続する。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cxnSp>
        <p:nvCxnSpPr>
          <p:cNvPr id="13" name="直線矢印コネクタ 12"/>
          <p:cNvCxnSpPr/>
          <p:nvPr/>
        </p:nvCxnSpPr>
        <p:spPr>
          <a:xfrm flipH="1">
            <a:off x="2408997" y="4337416"/>
            <a:ext cx="2231025" cy="1212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flipV="1">
            <a:off x="3024402" y="5650703"/>
            <a:ext cx="1615620" cy="469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4774919" y="2262641"/>
            <a:ext cx="754743" cy="319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正方形/長方形 1"/>
          <p:cNvSpPr/>
          <p:nvPr/>
        </p:nvSpPr>
        <p:spPr>
          <a:xfrm>
            <a:off x="4321616" y="4862359"/>
            <a:ext cx="3722494" cy="369332"/>
          </a:xfrm>
          <a:prstGeom prst="rect">
            <a:avLst/>
          </a:prstGeom>
        </p:spPr>
        <p:txBody>
          <a:bodyPr wrap="none">
            <a:spAutoFit/>
          </a:bodyPr>
          <a:lstStyle/>
          <a:p>
            <a:r>
              <a:rPr lang="en-US" altLang="ja-JP" dirty="0" err="1">
                <a:latin typeface="MigMix 1P" panose="020B0502020203020207" pitchFamily="50" charset="-128"/>
                <a:ea typeface="MigMix 1P" panose="020B0502020203020207" pitchFamily="50" charset="-128"/>
                <a:cs typeface="MigMix 1P" panose="020B0502020203020207" pitchFamily="50" charset="-128"/>
              </a:rPr>
              <a:t>room.ports</a:t>
            </a:r>
            <a:r>
              <a:rPr lang="en-US" altLang="ja-JP" dirty="0">
                <a:latin typeface="MigMix 1P" panose="020B0502020203020207" pitchFamily="50" charset="-128"/>
                <a:ea typeface="MigMix 1P" panose="020B0502020203020207" pitchFamily="50" charset="-128"/>
                <a:cs typeface="MigMix 1P" panose="020B0502020203020207" pitchFamily="50" charset="-128"/>
              </a:rPr>
              <a:t>[2]</a:t>
            </a:r>
            <a:r>
              <a:rPr lang="ja-JP" altLang="en-US" dirty="0">
                <a:latin typeface="MigMix 1P" panose="020B0502020203020207" pitchFamily="50" charset="-128"/>
                <a:ea typeface="MigMix 1P" panose="020B0502020203020207" pitchFamily="50" charset="-128"/>
                <a:cs typeface="MigMix 1P" panose="020B0502020203020207" pitchFamily="50" charset="-128"/>
              </a:rPr>
              <a:t>と</a:t>
            </a:r>
            <a:r>
              <a:rPr lang="en-US" altLang="ja-JP" dirty="0">
                <a:latin typeface="MigMix 1P" panose="020B0502020203020207" pitchFamily="50" charset="-128"/>
                <a:ea typeface="MigMix 1P" panose="020B0502020203020207" pitchFamily="50" charset="-128"/>
                <a:cs typeface="MigMix 1P" panose="020B0502020203020207" pitchFamily="50" charset="-128"/>
              </a:rPr>
              <a:t>room2.ports[1]</a:t>
            </a:r>
            <a:endParaRPr lang="ja-JP" altLang="en-US" dirty="0">
              <a:latin typeface="MigMix 1P" panose="020B0502020203020207" pitchFamily="34" charset="-128"/>
            </a:endParaRPr>
          </a:p>
        </p:txBody>
      </p:sp>
      <p:sp>
        <p:nvSpPr>
          <p:cNvPr id="17" name="正方形/長方形 16"/>
          <p:cNvSpPr/>
          <p:nvPr/>
        </p:nvSpPr>
        <p:spPr>
          <a:xfrm>
            <a:off x="4117436" y="6362697"/>
            <a:ext cx="3995004" cy="369332"/>
          </a:xfrm>
          <a:prstGeom prst="rect">
            <a:avLst/>
          </a:prstGeom>
        </p:spPr>
        <p:txBody>
          <a:bodyPr wrap="non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room2.ports[2]</a:t>
            </a:r>
            <a:r>
              <a:rPr lang="ja-JP" altLang="en-US" dirty="0">
                <a:latin typeface="MigMix 1P" panose="020B0502020203020207" pitchFamily="50" charset="-128"/>
                <a:ea typeface="MigMix 1P" panose="020B0502020203020207" pitchFamily="50" charset="-128"/>
                <a:cs typeface="MigMix 1P" panose="020B0502020203020207" pitchFamily="50" charset="-128"/>
              </a:rPr>
              <a:t>と</a:t>
            </a:r>
            <a:r>
              <a:rPr lang="en-US" altLang="ja-JP" dirty="0" err="1">
                <a:latin typeface="MigMix 1P" panose="020B0502020203020207" pitchFamily="50" charset="-128"/>
                <a:ea typeface="MigMix 1P" panose="020B0502020203020207" pitchFamily="50" charset="-128"/>
                <a:cs typeface="MigMix 1P" panose="020B0502020203020207" pitchFamily="50" charset="-128"/>
              </a:rPr>
              <a:t>outlet.ports</a:t>
            </a:r>
            <a:r>
              <a:rPr lang="en-US" altLang="ja-JP" dirty="0">
                <a:latin typeface="MigMix 1P" panose="020B0502020203020207" pitchFamily="50" charset="-128"/>
                <a:ea typeface="MigMix 1P" panose="020B0502020203020207" pitchFamily="50" charset="-128"/>
                <a:cs typeface="MigMix 1P" panose="020B0502020203020207" pitchFamily="50" charset="-128"/>
              </a:rPr>
              <a:t>[1]</a:t>
            </a:r>
            <a:endParaRPr lang="ja-JP" altLang="en-US" dirty="0">
              <a:latin typeface="MigMix 1P" panose="020B0502020203020207" pitchFamily="34" charset="-128"/>
            </a:endParaRPr>
          </a:p>
        </p:txBody>
      </p:sp>
      <p:pic>
        <p:nvPicPr>
          <p:cNvPr id="21" name="図 20">
            <a:extLst>
              <a:ext uri="{FF2B5EF4-FFF2-40B4-BE49-F238E27FC236}">
                <a16:creationId xmlns:a16="http://schemas.microsoft.com/office/drawing/2014/main" id="{434FC306-AEEC-47C6-8E32-B16CAA62BD9F}"/>
              </a:ext>
            </a:extLst>
          </p:cNvPr>
          <p:cNvPicPr>
            <a:picLocks noChangeAspect="1"/>
          </p:cNvPicPr>
          <p:nvPr/>
        </p:nvPicPr>
        <p:blipFill>
          <a:blip r:embed="rId4"/>
          <a:stretch>
            <a:fillRect/>
          </a:stretch>
        </p:blipFill>
        <p:spPr>
          <a:xfrm>
            <a:off x="5664559" y="268488"/>
            <a:ext cx="2438400" cy="2724150"/>
          </a:xfrm>
          <a:prstGeom prst="rect">
            <a:avLst/>
          </a:prstGeom>
          <a:ln>
            <a:solidFill>
              <a:schemeClr val="accent1">
                <a:shade val="50000"/>
              </a:schemeClr>
            </a:solidFill>
          </a:ln>
        </p:spPr>
      </p:pic>
      <p:pic>
        <p:nvPicPr>
          <p:cNvPr id="22" name="図 21">
            <a:extLst>
              <a:ext uri="{FF2B5EF4-FFF2-40B4-BE49-F238E27FC236}">
                <a16:creationId xmlns:a16="http://schemas.microsoft.com/office/drawing/2014/main" id="{A61B2611-AA56-4B76-9223-26AE1D41B043}"/>
              </a:ext>
            </a:extLst>
          </p:cNvPr>
          <p:cNvPicPr>
            <a:picLocks noChangeAspect="1"/>
          </p:cNvPicPr>
          <p:nvPr/>
        </p:nvPicPr>
        <p:blipFill>
          <a:blip r:embed="rId5"/>
          <a:stretch>
            <a:fillRect/>
          </a:stretch>
        </p:blipFill>
        <p:spPr>
          <a:xfrm>
            <a:off x="1178691" y="1908649"/>
            <a:ext cx="3461331" cy="1119336"/>
          </a:xfrm>
          <a:prstGeom prst="rect">
            <a:avLst/>
          </a:prstGeom>
        </p:spPr>
      </p:pic>
      <p:pic>
        <p:nvPicPr>
          <p:cNvPr id="23" name="図 22">
            <a:extLst>
              <a:ext uri="{FF2B5EF4-FFF2-40B4-BE49-F238E27FC236}">
                <a16:creationId xmlns:a16="http://schemas.microsoft.com/office/drawing/2014/main" id="{B20B7870-D1AC-4622-A30D-335C8AF4E67B}"/>
              </a:ext>
            </a:extLst>
          </p:cNvPr>
          <p:cNvPicPr>
            <a:picLocks noChangeAspect="1"/>
          </p:cNvPicPr>
          <p:nvPr/>
        </p:nvPicPr>
        <p:blipFill>
          <a:blip r:embed="rId6"/>
          <a:stretch>
            <a:fillRect/>
          </a:stretch>
        </p:blipFill>
        <p:spPr>
          <a:xfrm>
            <a:off x="4665647" y="3741079"/>
            <a:ext cx="2379636" cy="1151845"/>
          </a:xfrm>
          <a:prstGeom prst="rect">
            <a:avLst/>
          </a:prstGeom>
        </p:spPr>
      </p:pic>
      <p:pic>
        <p:nvPicPr>
          <p:cNvPr id="25" name="図 24">
            <a:extLst>
              <a:ext uri="{FF2B5EF4-FFF2-40B4-BE49-F238E27FC236}">
                <a16:creationId xmlns:a16="http://schemas.microsoft.com/office/drawing/2014/main" id="{E6B2424E-823A-437C-8DFE-789DE9F69A46}"/>
              </a:ext>
            </a:extLst>
          </p:cNvPr>
          <p:cNvPicPr>
            <a:picLocks noChangeAspect="1"/>
          </p:cNvPicPr>
          <p:nvPr/>
        </p:nvPicPr>
        <p:blipFill>
          <a:blip r:embed="rId7"/>
          <a:stretch>
            <a:fillRect/>
          </a:stretch>
        </p:blipFill>
        <p:spPr>
          <a:xfrm>
            <a:off x="4665647" y="5228277"/>
            <a:ext cx="2406105" cy="1164657"/>
          </a:xfrm>
          <a:prstGeom prst="rect">
            <a:avLst/>
          </a:prstGeom>
        </p:spPr>
      </p:pic>
      <p:sp>
        <p:nvSpPr>
          <p:cNvPr id="26" name="正方形/長方形 25"/>
          <p:cNvSpPr/>
          <p:nvPr/>
        </p:nvSpPr>
        <p:spPr>
          <a:xfrm>
            <a:off x="3158022" y="2689591"/>
            <a:ext cx="732973" cy="284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1522254" y="2260809"/>
            <a:ext cx="3029120" cy="40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6307646" y="4373856"/>
            <a:ext cx="300607" cy="288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5954909" y="4646230"/>
            <a:ext cx="516791" cy="1955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0" name="正方形/長方形 29"/>
          <p:cNvSpPr/>
          <p:nvPr/>
        </p:nvSpPr>
        <p:spPr>
          <a:xfrm>
            <a:off x="6333419" y="5844733"/>
            <a:ext cx="300607" cy="288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1" name="正方形/長方形 30"/>
          <p:cNvSpPr/>
          <p:nvPr/>
        </p:nvSpPr>
        <p:spPr>
          <a:xfrm>
            <a:off x="5974226" y="6141561"/>
            <a:ext cx="516791" cy="1955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Tree>
    <p:extLst>
      <p:ext uri="{BB962C8B-B14F-4D97-AF65-F5344CB8AC3E}">
        <p14:creationId xmlns:p14="http://schemas.microsoft.com/office/powerpoint/2010/main" val="935365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66</a:t>
            </a:fld>
            <a:endParaRPr lang="ja-JP" altLang="en-US"/>
          </a:p>
        </p:txBody>
      </p:sp>
      <p:sp>
        <p:nvSpPr>
          <p:cNvPr id="5" name="テキスト ボックス 4">
            <a:extLst>
              <a:ext uri="{FF2B5EF4-FFF2-40B4-BE49-F238E27FC236}">
                <a16:creationId xmlns:a16="http://schemas.microsoft.com/office/drawing/2014/main" id="{73882A2E-D3CD-4A2A-BAE0-A6AFFD012F76}"/>
              </a:ext>
            </a:extLst>
          </p:cNvPr>
          <p:cNvSpPr txBox="1"/>
          <p:nvPr/>
        </p:nvSpPr>
        <p:spPr>
          <a:xfrm>
            <a:off x="628650" y="927622"/>
            <a:ext cx="7885123"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の容積を半分にする。</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FreeInitial</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0" name="正方形/長方形 9"/>
          <p:cNvSpPr/>
          <p:nvPr/>
        </p:nvSpPr>
        <p:spPr>
          <a:xfrm>
            <a:off x="5233737" y="1560339"/>
            <a:ext cx="3381829" cy="2862322"/>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(2) room, (5) room2</a:t>
            </a:r>
          </a:p>
          <a:p>
            <a:r>
              <a:rPr lang="en-US" altLang="ja-JP"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V = 11 [m3]</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dirty="0">
                <a:latin typeface="MigMix 1P" panose="020B0502020203020207" pitchFamily="50" charset="-128"/>
                <a:ea typeface="MigMix 1P" panose="020B0502020203020207" pitchFamily="50" charset="-128"/>
                <a:cs typeface="MigMix 1P" panose="020B0502020203020207" pitchFamily="50" charset="-128"/>
              </a:rPr>
              <a:t> = false</a:t>
            </a:r>
          </a:p>
          <a:p>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dirty="0">
                <a:latin typeface="MigMix 1P" panose="020B0502020203020207" pitchFamily="50" charset="-128"/>
                <a:ea typeface="MigMix 1P" panose="020B0502020203020207" pitchFamily="50" charset="-128"/>
                <a:cs typeface="MigMix 1P" panose="020B0502020203020207" pitchFamily="50" charset="-128"/>
              </a:rPr>
              <a:t>(2) room</a:t>
            </a:r>
          </a:p>
          <a:p>
            <a:r>
              <a:rPr lang="en-US" altLang="ja-JP" dirty="0">
                <a:latin typeface="MigMix 1P" panose="020B0502020203020207" pitchFamily="50" charset="-128"/>
                <a:ea typeface="MigMix 1P" panose="020B0502020203020207" pitchFamily="50" charset="-128"/>
                <a:cs typeface="MigMix 1P" panose="020B0502020203020207" pitchFamily="50" charset="-128"/>
              </a:rPr>
              <a:t>[Assumption]</a:t>
            </a:r>
          </a:p>
          <a:p>
            <a:r>
              <a:rPr lang="en-US" altLang="ja-JP" dirty="0" err="1">
                <a:latin typeface="MigMix 1P" panose="020B0502020203020207" pitchFamily="50" charset="-128"/>
                <a:ea typeface="MigMix 1P" panose="020B0502020203020207" pitchFamily="50" charset="-128"/>
                <a:cs typeface="MigMix 1P" panose="020B0502020203020207" pitchFamily="50" charset="-128"/>
              </a:rPr>
              <a:t>massDynamics</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dirty="0">
                <a:latin typeface="MigMix 1P" panose="020B0502020203020207" pitchFamily="50" charset="-128"/>
                <a:ea typeface="MigMix 1P" panose="020B0502020203020207" pitchFamily="50" charset="-128"/>
                <a:cs typeface="MigMix 1P" panose="020B0502020203020207" pitchFamily="50" charset="-128"/>
              </a:rPr>
              <a:t> =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DynamicFreeInitial</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1" name="正方形/長方形 10">
            <a:extLst>
              <a:ext uri="{FF2B5EF4-FFF2-40B4-BE49-F238E27FC236}">
                <a16:creationId xmlns:a16="http://schemas.microsoft.com/office/drawing/2014/main" id="{ADF87C12-6C74-4526-BCDB-3B3B7CDC7F8C}"/>
              </a:ext>
            </a:extLst>
          </p:cNvPr>
          <p:cNvSpPr/>
          <p:nvPr/>
        </p:nvSpPr>
        <p:spPr>
          <a:xfrm>
            <a:off x="628650" y="1519200"/>
            <a:ext cx="3658374"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pic>
        <p:nvPicPr>
          <p:cNvPr id="12" name="図 11">
            <a:extLst>
              <a:ext uri="{FF2B5EF4-FFF2-40B4-BE49-F238E27FC236}">
                <a16:creationId xmlns:a16="http://schemas.microsoft.com/office/drawing/2014/main" id="{E3FCC9ED-0D8D-4C8C-B710-CE37865F8D48}"/>
              </a:ext>
            </a:extLst>
          </p:cNvPr>
          <p:cNvPicPr>
            <a:picLocks noChangeAspect="1"/>
          </p:cNvPicPr>
          <p:nvPr/>
        </p:nvPicPr>
        <p:blipFill>
          <a:blip r:embed="rId2"/>
          <a:stretch>
            <a:fillRect/>
          </a:stretch>
        </p:blipFill>
        <p:spPr>
          <a:xfrm>
            <a:off x="1080000" y="1919310"/>
            <a:ext cx="4046220" cy="1889760"/>
          </a:xfrm>
          <a:prstGeom prst="rect">
            <a:avLst/>
          </a:prstGeom>
        </p:spPr>
      </p:pic>
      <p:pic>
        <p:nvPicPr>
          <p:cNvPr id="13" name="図 12">
            <a:extLst>
              <a:ext uri="{FF2B5EF4-FFF2-40B4-BE49-F238E27FC236}">
                <a16:creationId xmlns:a16="http://schemas.microsoft.com/office/drawing/2014/main" id="{C25D38C9-A54A-447C-B44D-6D0C66294D96}"/>
              </a:ext>
            </a:extLst>
          </p:cNvPr>
          <p:cNvPicPr>
            <a:picLocks noChangeAspect="1"/>
          </p:cNvPicPr>
          <p:nvPr/>
        </p:nvPicPr>
        <p:blipFill>
          <a:blip r:embed="rId3"/>
          <a:stretch>
            <a:fillRect/>
          </a:stretch>
        </p:blipFill>
        <p:spPr>
          <a:xfrm>
            <a:off x="1080000" y="4209180"/>
            <a:ext cx="4046219" cy="1889759"/>
          </a:xfrm>
          <a:prstGeom prst="rect">
            <a:avLst/>
          </a:prstGeom>
        </p:spPr>
      </p:pic>
      <p:sp>
        <p:nvSpPr>
          <p:cNvPr id="2" name="テキスト ボックス 1"/>
          <p:cNvSpPr txBox="1"/>
          <p:nvPr/>
        </p:nvSpPr>
        <p:spPr>
          <a:xfrm>
            <a:off x="5233737" y="4496261"/>
            <a:ext cx="3596866" cy="1754326"/>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直接接続したことにより、</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room </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 room2 </a:t>
            </a:r>
            <a:r>
              <a:rPr kumimoji="1" lang="ja-JP" altLang="en-US" dirty="0">
                <a:solidFill>
                  <a:srgbClr val="0070C0"/>
                </a:solidFill>
                <a:latin typeface="MigMix 1P" charset="-128"/>
                <a:ea typeface="MigMix 1P" charset="-128"/>
                <a:cs typeface="MigMix 1P" charset="-128"/>
              </a:rPr>
              <a:t>の圧力は等しくなる。</a:t>
            </a:r>
            <a:r>
              <a:rPr kumimoji="1" lang="en-US" altLang="ja-JP" dirty="0" err="1">
                <a:solidFill>
                  <a:srgbClr val="0070C0"/>
                </a:solidFill>
                <a:latin typeface="MigMix 1P" charset="-128"/>
                <a:ea typeface="MigMix 1P" charset="-128"/>
                <a:cs typeface="MigMix 1P" charset="-128"/>
              </a:rPr>
              <a:t>mass</a:t>
            </a:r>
            <a:r>
              <a:rPr lang="en-US" altLang="ja-JP" dirty="0" err="1">
                <a:solidFill>
                  <a:srgbClr val="0070C0"/>
                </a:solidFill>
                <a:latin typeface="MigMix 1P" charset="-128"/>
                <a:ea typeface="MigMix 1P" charset="-128"/>
                <a:cs typeface="MigMix 1P" charset="-128"/>
              </a:rPr>
              <a:t>Dynamics</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を両方とも</a:t>
            </a:r>
            <a:r>
              <a:rPr lang="en-US" altLang="ja-JP" dirty="0">
                <a:solidFill>
                  <a:srgbClr val="0070C0"/>
                </a:solidFill>
                <a:latin typeface="MigMix 1P" charset="-128"/>
                <a:ea typeface="MigMix 1P" charset="-128"/>
                <a:cs typeface="MigMix 1P" charset="-128"/>
              </a:rPr>
              <a:t> </a:t>
            </a:r>
            <a:r>
              <a:rPr lang="en-US" altLang="ja-JP" dirty="0" err="1">
                <a:solidFill>
                  <a:srgbClr val="0070C0"/>
                </a:solidFill>
                <a:latin typeface="MigMix 1P" charset="-128"/>
                <a:ea typeface="MigMix 1P" charset="-128"/>
                <a:cs typeface="MigMix 1P" charset="-128"/>
              </a:rPr>
              <a:t>FixedInitial</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にして圧力の初期値を固定すると過剰設定となるので</a:t>
            </a:r>
            <a:r>
              <a:rPr lang="ja-JP" altLang="en-US" dirty="0">
                <a:solidFill>
                  <a:srgbClr val="FF2600"/>
                </a:solidFill>
                <a:latin typeface="MigMix 1P" charset="-128"/>
                <a:ea typeface="MigMix 1P" charset="-128"/>
                <a:cs typeface="MigMix 1P" charset="-128"/>
              </a:rPr>
              <a:t>片方は</a:t>
            </a:r>
            <a:r>
              <a:rPr lang="en-US" altLang="ja-JP" dirty="0" err="1">
                <a:solidFill>
                  <a:srgbClr val="FF2600"/>
                </a:solidFill>
                <a:latin typeface="MigMix 1P" charset="-128"/>
                <a:ea typeface="MigMix 1P" charset="-128"/>
                <a:cs typeface="MigMix 1P" charset="-128"/>
              </a:rPr>
              <a:t>FreeInitial</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にする。</a:t>
            </a:r>
            <a:r>
              <a:rPr lang="en-US" altLang="ja-JP" dirty="0">
                <a:solidFill>
                  <a:srgbClr val="0070C0"/>
                </a:solidFill>
                <a:latin typeface="MigMix 1P" charset="-128"/>
                <a:ea typeface="MigMix 1P" charset="-128"/>
                <a:cs typeface="MigMix 1P" charset="-128"/>
              </a:rPr>
              <a:t> </a:t>
            </a:r>
            <a:endParaRPr kumimoji="1" lang="ja-JP" altLang="en-US" dirty="0">
              <a:solidFill>
                <a:srgbClr val="0070C0"/>
              </a:solidFill>
              <a:latin typeface="MigMix 1P" charset="-128"/>
              <a:ea typeface="MigMix 1P" charset="-128"/>
              <a:cs typeface="MigMix 1P" charset="-128"/>
            </a:endParaRPr>
          </a:p>
        </p:txBody>
      </p:sp>
      <p:sp>
        <p:nvSpPr>
          <p:cNvPr id="14" name="正方形/長方形 13"/>
          <p:cNvSpPr/>
          <p:nvPr/>
        </p:nvSpPr>
        <p:spPr>
          <a:xfrm>
            <a:off x="1224779" y="2845217"/>
            <a:ext cx="3519101" cy="1386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1459682" y="3257835"/>
            <a:ext cx="2507302" cy="234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1500934" y="4798916"/>
            <a:ext cx="1256018" cy="116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42349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67</a:t>
            </a:fld>
            <a:endParaRPr lang="ja-JP" altLang="en-US"/>
          </a:p>
        </p:txBody>
      </p:sp>
      <p:sp>
        <p:nvSpPr>
          <p:cNvPr id="5" name="正方形/長方形 4"/>
          <p:cNvSpPr/>
          <p:nvPr/>
        </p:nvSpPr>
        <p:spPr>
          <a:xfrm>
            <a:off x="662214" y="1429138"/>
            <a:ext cx="7851786" cy="1231106"/>
          </a:xfrm>
          <a:prstGeom prst="rect">
            <a:avLst/>
          </a:prstGeom>
          <a:ln>
            <a:solidFill>
              <a:schemeClr val="accent1">
                <a:shade val="50000"/>
              </a:schemeClr>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room2(</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latin typeface="MigMix 1P" panose="020B0502020203020207" pitchFamily="34" charset="-128"/>
            </a:endParaRPr>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629438" y="946514"/>
            <a:ext cx="7885123"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テキストビューで、ソースコードの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の部分を編集する。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3940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5081915" y="1322975"/>
            <a:ext cx="3342119" cy="2344982"/>
          </a:xfrm>
          <a:prstGeom prst="rect">
            <a:avLst/>
          </a:prstGeom>
        </p:spPr>
      </p:pic>
      <p:pic>
        <p:nvPicPr>
          <p:cNvPr id="9" name="図 8"/>
          <p:cNvPicPr>
            <a:picLocks noChangeAspect="1"/>
          </p:cNvPicPr>
          <p:nvPr/>
        </p:nvPicPr>
        <p:blipFill>
          <a:blip r:embed="rId3"/>
          <a:stretch>
            <a:fillRect/>
          </a:stretch>
        </p:blipFill>
        <p:spPr>
          <a:xfrm>
            <a:off x="1126857" y="1322975"/>
            <a:ext cx="3315794" cy="2344982"/>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68</a:t>
            </a:fld>
            <a:endParaRPr lang="ja-JP" altLang="en-US"/>
          </a:p>
        </p:txBody>
      </p:sp>
      <p:sp>
        <p:nvSpPr>
          <p:cNvPr id="11" name="テキスト ボックス 10"/>
          <p:cNvSpPr txBox="1"/>
          <p:nvPr/>
        </p:nvSpPr>
        <p:spPr>
          <a:xfrm>
            <a:off x="2039630" y="2113864"/>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room1</a:t>
            </a:r>
            <a:endParaRPr kumimoji="1" lang="ja-JP" altLang="en-US" sz="2000" dirty="0">
              <a:solidFill>
                <a:srgbClr val="00B050"/>
              </a:solidFill>
              <a:latin typeface="Migu 1M" charset="-128"/>
              <a:ea typeface="Migu 1M" charset="-128"/>
              <a:cs typeface="Migu 1M" charset="-128"/>
            </a:endParaRPr>
          </a:p>
        </p:txBody>
      </p:sp>
      <p:sp>
        <p:nvSpPr>
          <p:cNvPr id="12" name="テキスト ボックス 11"/>
          <p:cNvSpPr txBox="1"/>
          <p:nvPr/>
        </p:nvSpPr>
        <p:spPr>
          <a:xfrm>
            <a:off x="2463723" y="299556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22" name="テキスト ボックス 21"/>
          <p:cNvSpPr txBox="1"/>
          <p:nvPr/>
        </p:nvSpPr>
        <p:spPr>
          <a:xfrm>
            <a:off x="5515782" y="1560856"/>
            <a:ext cx="23137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質量流量</a:t>
            </a:r>
            <a:r>
              <a:rPr lang="en-US" altLang="ja-JP" sz="2000" dirty="0">
                <a:latin typeface="Migu 1M" charset="-128"/>
                <a:ea typeface="Migu 1M" charset="-128"/>
                <a:cs typeface="Migu 1M" charset="-128"/>
              </a:rPr>
              <a:t>[kg/s]</a:t>
            </a:r>
            <a:endParaRPr kumimoji="1" lang="ja-JP" altLang="en-US" sz="2000" dirty="0">
              <a:latin typeface="Migu 1M" charset="-128"/>
              <a:ea typeface="Migu 1M" charset="-128"/>
              <a:cs typeface="Migu 1M" charset="-128"/>
            </a:endParaRPr>
          </a:p>
        </p:txBody>
      </p:sp>
      <p:sp>
        <p:nvSpPr>
          <p:cNvPr id="23" name="テキスト ボックス 22"/>
          <p:cNvSpPr txBox="1"/>
          <p:nvPr/>
        </p:nvSpPr>
        <p:spPr>
          <a:xfrm>
            <a:off x="6892642" y="1972956"/>
            <a:ext cx="182547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room1</a:t>
            </a:r>
            <a:r>
              <a:rPr lang="ja-JP" altLang="en-US" sz="2000" dirty="0">
                <a:solidFill>
                  <a:srgbClr val="0432FF"/>
                </a:solidFill>
                <a:latin typeface="Migu 1M" charset="-128"/>
                <a:ea typeface="Migu 1M" charset="-128"/>
                <a:cs typeface="Migu 1M" charset="-128"/>
              </a:rPr>
              <a:t>入口</a:t>
            </a:r>
            <a:endParaRPr kumimoji="1" lang="ja-JP" altLang="en-US" sz="2000" dirty="0">
              <a:solidFill>
                <a:srgbClr val="0432FF"/>
              </a:solidFill>
              <a:latin typeface="Migu 1M" charset="-128"/>
              <a:ea typeface="Migu 1M" charset="-128"/>
              <a:cs typeface="Migu 1M" charset="-128"/>
            </a:endParaRPr>
          </a:p>
        </p:txBody>
      </p:sp>
      <p:sp>
        <p:nvSpPr>
          <p:cNvPr id="24" name="テキスト ボックス 23"/>
          <p:cNvSpPr txBox="1"/>
          <p:nvPr/>
        </p:nvSpPr>
        <p:spPr>
          <a:xfrm>
            <a:off x="6457950" y="2885622"/>
            <a:ext cx="1758137" cy="400110"/>
          </a:xfrm>
          <a:prstGeom prst="rect">
            <a:avLst/>
          </a:prstGeom>
          <a:solidFill>
            <a:schemeClr val="bg1"/>
          </a:solidFill>
        </p:spPr>
        <p:txBody>
          <a:bodyPr wrap="square" rtlCol="0">
            <a:spAutoFit/>
          </a:bodyPr>
          <a:lstStyle/>
          <a:p>
            <a:r>
              <a:rPr kumimoji="1" lang="en-US" altLang="ja-JP" sz="2000">
                <a:solidFill>
                  <a:srgbClr val="FF0000"/>
                </a:solidFill>
                <a:latin typeface="Migu 1M" charset="-128"/>
                <a:ea typeface="Migu 1M" charset="-128"/>
                <a:cs typeface="Migu 1M" charset="-128"/>
              </a:rPr>
              <a:t>room</a:t>
            </a:r>
            <a:r>
              <a:rPr kumimoji="1" lang="ja-JP" altLang="en-US" sz="2000" dirty="0">
                <a:solidFill>
                  <a:srgbClr val="FF0000"/>
                </a:solidFill>
                <a:latin typeface="Migu 1M" charset="-128"/>
                <a:ea typeface="Migu 1M" charset="-128"/>
                <a:cs typeface="Migu 1M" charset="-128"/>
              </a:rPr>
              <a:t>入口</a:t>
            </a:r>
          </a:p>
        </p:txBody>
      </p:sp>
      <p:sp>
        <p:nvSpPr>
          <p:cNvPr id="25" name="テキスト ボックス 24"/>
          <p:cNvSpPr txBox="1"/>
          <p:nvPr/>
        </p:nvSpPr>
        <p:spPr>
          <a:xfrm>
            <a:off x="5636144" y="2134331"/>
            <a:ext cx="2313708" cy="400110"/>
          </a:xfrm>
          <a:prstGeom prst="rect">
            <a:avLst/>
          </a:prstGeom>
          <a:noFill/>
        </p:spPr>
        <p:txBody>
          <a:bodyPr wrap="square" rtlCol="0">
            <a:spAutoFit/>
          </a:bodyPr>
          <a:lstStyle/>
          <a:p>
            <a:r>
              <a:rPr lang="en-US" altLang="ja-JP" sz="2000">
                <a:solidFill>
                  <a:srgbClr val="00B050"/>
                </a:solidFill>
                <a:latin typeface="Migu 1M" charset="-128"/>
                <a:ea typeface="Migu 1M" charset="-128"/>
                <a:cs typeface="Migu 1M" charset="-128"/>
              </a:rPr>
              <a:t>outlet</a:t>
            </a:r>
            <a:endParaRPr kumimoji="1" lang="ja-JP" altLang="en-US" sz="2000" dirty="0">
              <a:solidFill>
                <a:srgbClr val="00B050"/>
              </a:solidFill>
              <a:latin typeface="Migu 1M" charset="-128"/>
              <a:ea typeface="Migu 1M" charset="-128"/>
              <a:cs typeface="Migu 1M" charset="-128"/>
            </a:endParaRPr>
          </a:p>
        </p:txBody>
      </p:sp>
      <p:sp>
        <p:nvSpPr>
          <p:cNvPr id="26" name="テキスト ボックス 25"/>
          <p:cNvSpPr txBox="1"/>
          <p:nvPr/>
        </p:nvSpPr>
        <p:spPr>
          <a:xfrm>
            <a:off x="628650" y="4867009"/>
            <a:ext cx="7645555" cy="707886"/>
          </a:xfrm>
          <a:prstGeom prst="rect">
            <a:avLst/>
          </a:prstGeom>
          <a:noFill/>
          <a:ln>
            <a:noFill/>
          </a:ln>
        </p:spPr>
        <p:txBody>
          <a:bodyPr wrap="square" rtlCol="0">
            <a:spAutoFit/>
          </a:bodyPr>
          <a:lstStyle/>
          <a:p>
            <a:pPr marL="285750" indent="-285750">
              <a:buFont typeface="Arial" charset="0"/>
              <a:buChar char="•"/>
            </a:pPr>
            <a:r>
              <a:rPr lang="ja-JP" altLang="en-US" sz="2000" dirty="0">
                <a:solidFill>
                  <a:srgbClr val="FF0000"/>
                </a:solidFill>
                <a:latin typeface="MigMix 1P" charset="-128"/>
                <a:ea typeface="MigMix 1P" charset="-128"/>
                <a:cs typeface="MigMix 1P" charset="-128"/>
              </a:rPr>
              <a:t>圧力が一致する</a:t>
            </a:r>
            <a:r>
              <a:rPr lang="ja-JP" altLang="en-US" sz="2000" dirty="0">
                <a:solidFill>
                  <a:srgbClr val="0070C0"/>
                </a:solidFill>
                <a:latin typeface="MigMix 1P" charset="-128"/>
                <a:ea typeface="MigMix 1P" charset="-128"/>
                <a:cs typeface="MigMix 1P" charset="-128"/>
              </a:rPr>
              <a:t>という制約条件の下で</a:t>
            </a:r>
            <a:r>
              <a:rPr lang="en-US" altLang="ja-JP" sz="2000" dirty="0">
                <a:solidFill>
                  <a:srgbClr val="0070C0"/>
                </a:solidFill>
                <a:latin typeface="MigMix 1P" charset="-128"/>
                <a:ea typeface="MigMix 1P" charset="-128"/>
                <a:cs typeface="MigMix 1P" charset="-128"/>
              </a:rPr>
              <a:t> volume </a:t>
            </a:r>
            <a:r>
              <a:rPr lang="ja-JP" altLang="en-US" sz="2000" dirty="0">
                <a:solidFill>
                  <a:srgbClr val="0070C0"/>
                </a:solidFill>
                <a:latin typeface="MigMix 1P" charset="-128"/>
                <a:ea typeface="MigMix 1P" charset="-128"/>
                <a:cs typeface="MigMix 1P" charset="-128"/>
              </a:rPr>
              <a:t>モデル間の</a:t>
            </a:r>
            <a:r>
              <a:rPr lang="ja-JP" altLang="en-US" sz="2000" dirty="0">
                <a:solidFill>
                  <a:srgbClr val="FF0000"/>
                </a:solidFill>
                <a:latin typeface="MigMix 1P" charset="-128"/>
                <a:ea typeface="MigMix 1P" charset="-128"/>
                <a:cs typeface="MigMix 1P" charset="-128"/>
              </a:rPr>
              <a:t>質量流量</a:t>
            </a:r>
            <a:r>
              <a:rPr lang="ja-JP" altLang="en-US" sz="2000" dirty="0">
                <a:solidFill>
                  <a:srgbClr val="0070C0"/>
                </a:solidFill>
                <a:latin typeface="MigMix 1P" charset="-128"/>
                <a:ea typeface="MigMix 1P" charset="-128"/>
                <a:cs typeface="MigMix 1P" charset="-128"/>
              </a:rPr>
              <a:t>が決定される。</a:t>
            </a:r>
            <a:endParaRPr kumimoji="1" lang="en-US" altLang="ja-JP" sz="2000" dirty="0">
              <a:solidFill>
                <a:srgbClr val="0070C0"/>
              </a:solidFill>
              <a:latin typeface="MigMix 1P" charset="-128"/>
              <a:ea typeface="MigMix 1P" charset="-128"/>
              <a:cs typeface="MigMix 1P" charset="-128"/>
            </a:endParaRPr>
          </a:p>
        </p:txBody>
      </p:sp>
      <p:sp>
        <p:nvSpPr>
          <p:cNvPr id="27" name="下矢印 26"/>
          <p:cNvSpPr/>
          <p:nvPr/>
        </p:nvSpPr>
        <p:spPr>
          <a:xfrm rot="16200000">
            <a:off x="4459289" y="2237545"/>
            <a:ext cx="601022" cy="5822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658985" y="3853335"/>
            <a:ext cx="7645555" cy="1015663"/>
          </a:xfrm>
          <a:prstGeom prst="rect">
            <a:avLst/>
          </a:prstGeom>
        </p:spPr>
        <p:txBody>
          <a:bodyPr wrap="square">
            <a:spAutoFit/>
          </a:bodyPr>
          <a:lstStyle/>
          <a:p>
            <a:pPr marL="285750" indent="-285750">
              <a:buFont typeface="Arial" charset="0"/>
              <a:buChar char="•"/>
            </a:pPr>
            <a:r>
              <a:rPr lang="en-US" altLang="ja-JP" sz="2000" dirty="0">
                <a:solidFill>
                  <a:srgbClr val="0070C0"/>
                </a:solidFill>
                <a:latin typeface="MigMix 1P" charset="-128"/>
                <a:ea typeface="MigMix 1P" charset="-128"/>
                <a:cs typeface="MigMix 1P" charset="-128"/>
              </a:rPr>
              <a:t>volume </a:t>
            </a:r>
            <a:r>
              <a:rPr lang="ja-JP" altLang="en-US" sz="2000" dirty="0">
                <a:solidFill>
                  <a:srgbClr val="0070C0"/>
                </a:solidFill>
                <a:latin typeface="MigMix 1P" charset="-128"/>
                <a:ea typeface="MigMix 1P" charset="-128"/>
                <a:cs typeface="MigMix 1P" charset="-128"/>
              </a:rPr>
              <a:t>モデルどうしを直接接続すると、２つの</a:t>
            </a:r>
            <a:r>
              <a:rPr lang="en-US" altLang="ja-JP" sz="2000" dirty="0">
                <a:solidFill>
                  <a:srgbClr val="0070C0"/>
                </a:solidFill>
                <a:latin typeface="MigMix 1P" charset="-128"/>
                <a:ea typeface="MigMix 1P" charset="-128"/>
                <a:cs typeface="MigMix 1P" charset="-128"/>
              </a:rPr>
              <a:t>volume</a:t>
            </a:r>
            <a:r>
              <a:rPr lang="ja-JP" altLang="en-US" sz="2000" dirty="0">
                <a:solidFill>
                  <a:srgbClr val="0070C0"/>
                </a:solidFill>
                <a:latin typeface="MigMix 1P" charset="-128"/>
                <a:ea typeface="MigMix 1P" charset="-128"/>
                <a:cs typeface="MigMix 1P" charset="-128"/>
              </a:rPr>
              <a:t>の状態変数が独立に変化するのではなく、圧力が一致する。</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方程式は</a:t>
            </a:r>
            <a:r>
              <a:rPr lang="ja-JP" altLang="en-US" sz="2000" dirty="0">
                <a:solidFill>
                  <a:srgbClr val="FF0000"/>
                </a:solidFill>
                <a:latin typeface="MigMix 1P" charset="-128"/>
                <a:ea typeface="MigMix 1P" charset="-128"/>
                <a:cs typeface="MigMix 1P" charset="-128"/>
              </a:rPr>
              <a:t>圧力に関して高インデックスの微分代数方程式</a:t>
            </a:r>
            <a:r>
              <a:rPr lang="ja-JP" altLang="en-US" sz="2000" dirty="0">
                <a:solidFill>
                  <a:srgbClr val="0070C0"/>
                </a:solidFill>
                <a:latin typeface="MigMix 1P" charset="-128"/>
                <a:ea typeface="MigMix 1P" charset="-128"/>
                <a:cs typeface="MigMix 1P" charset="-128"/>
              </a:rPr>
              <a:t>となる。</a:t>
            </a:r>
            <a:endParaRPr lang="ja-JP" altLang="en-US" sz="2000" dirty="0">
              <a:solidFill>
                <a:srgbClr val="FF0000"/>
              </a:solidFill>
              <a:latin typeface="MigMix 1P" charset="-128"/>
              <a:ea typeface="MigMix 1P" charset="-128"/>
              <a:cs typeface="MigMix 1P" charset="-128"/>
            </a:endParaRPr>
          </a:p>
        </p:txBody>
      </p:sp>
      <p:sp>
        <p:nvSpPr>
          <p:cNvPr id="5" name="正方形/長方形 4"/>
          <p:cNvSpPr/>
          <p:nvPr/>
        </p:nvSpPr>
        <p:spPr>
          <a:xfrm>
            <a:off x="658985" y="859101"/>
            <a:ext cx="2749471" cy="400110"/>
          </a:xfrm>
          <a:prstGeom prst="rect">
            <a:avLst/>
          </a:prstGeom>
        </p:spPr>
        <p:txBody>
          <a:bodyPr wrap="none">
            <a:spAutoFit/>
          </a:bodyPr>
          <a:lstStyle/>
          <a:p>
            <a:r>
              <a:rPr lang="ja-JP" altLang="en-US" sz="2000" b="1" dirty="0">
                <a:latin typeface="MigMix 1P" charset="-128"/>
                <a:ea typeface="MigMix 1P" charset="-128"/>
                <a:cs typeface="MigMix 1P" charset="-128"/>
              </a:rPr>
              <a:t>シミュレーション結果</a:t>
            </a:r>
            <a:endParaRPr lang="ja-JP" altLang="en-US" sz="2000" dirty="0">
              <a:latin typeface="MigMix 1P" panose="020B0502020203020207" pitchFamily="34" charset="-128"/>
            </a:endParaRPr>
          </a:p>
        </p:txBody>
      </p:sp>
      <p:cxnSp>
        <p:nvCxnSpPr>
          <p:cNvPr id="10" name="直線矢印コネクタ 9"/>
          <p:cNvCxnSpPr/>
          <p:nvPr/>
        </p:nvCxnSpPr>
        <p:spPr>
          <a:xfrm flipH="1">
            <a:off x="7273949" y="2290545"/>
            <a:ext cx="212701" cy="330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12626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4742940" y="3935381"/>
            <a:ext cx="3007221" cy="2164316"/>
          </a:xfrm>
          <a:prstGeom prst="rect">
            <a:avLst/>
          </a:prstGeom>
        </p:spPr>
      </p:pic>
      <p:pic>
        <p:nvPicPr>
          <p:cNvPr id="9" name="図 8"/>
          <p:cNvPicPr>
            <a:picLocks noChangeAspect="1"/>
          </p:cNvPicPr>
          <p:nvPr/>
        </p:nvPicPr>
        <p:blipFill>
          <a:blip r:embed="rId3"/>
          <a:stretch>
            <a:fillRect/>
          </a:stretch>
        </p:blipFill>
        <p:spPr>
          <a:xfrm>
            <a:off x="1080000" y="3935382"/>
            <a:ext cx="3023616" cy="2164316"/>
          </a:xfrm>
          <a:prstGeom prst="rect">
            <a:avLst/>
          </a:prstGeom>
        </p:spPr>
      </p:pic>
      <p:pic>
        <p:nvPicPr>
          <p:cNvPr id="8" name="図 7"/>
          <p:cNvPicPr>
            <a:picLocks noChangeAspect="1"/>
          </p:cNvPicPr>
          <p:nvPr/>
        </p:nvPicPr>
        <p:blipFill>
          <a:blip r:embed="rId4"/>
          <a:stretch>
            <a:fillRect/>
          </a:stretch>
        </p:blipFill>
        <p:spPr>
          <a:xfrm>
            <a:off x="4746865" y="1235691"/>
            <a:ext cx="3003296" cy="2161956"/>
          </a:xfrm>
          <a:prstGeom prst="rect">
            <a:avLst/>
          </a:prstGeom>
        </p:spPr>
      </p:pic>
      <p:pic>
        <p:nvPicPr>
          <p:cNvPr id="6" name="図 5"/>
          <p:cNvPicPr>
            <a:picLocks noChangeAspect="1"/>
          </p:cNvPicPr>
          <p:nvPr/>
        </p:nvPicPr>
        <p:blipFill>
          <a:blip r:embed="rId5"/>
          <a:stretch>
            <a:fillRect/>
          </a:stretch>
        </p:blipFill>
        <p:spPr>
          <a:xfrm>
            <a:off x="1080000" y="1235382"/>
            <a:ext cx="3023616" cy="2162266"/>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69</a:t>
            </a:fld>
            <a:endParaRPr lang="ja-JP" altLang="en-US"/>
          </a:p>
        </p:txBody>
      </p:sp>
      <p:sp>
        <p:nvSpPr>
          <p:cNvPr id="10" name="テキスト ボックス 9"/>
          <p:cNvSpPr txBox="1"/>
          <p:nvPr/>
        </p:nvSpPr>
        <p:spPr>
          <a:xfrm>
            <a:off x="5465545" y="5575926"/>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1347840" y="5575926"/>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6074801" y="3965331"/>
            <a:ext cx="1603523" cy="400110"/>
          </a:xfrm>
          <a:prstGeom prst="rect">
            <a:avLst/>
          </a:prstGeom>
          <a:noFill/>
        </p:spPr>
        <p:txBody>
          <a:bodyPr wrap="square" rtlCol="0">
            <a:spAutoFit/>
          </a:bodyPr>
          <a:lstStyle/>
          <a:p>
            <a:r>
              <a:rPr lang="en-US" altLang="ja-JP" sz="200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3" name="テキスト ボックス 12"/>
          <p:cNvSpPr txBox="1"/>
          <p:nvPr/>
        </p:nvSpPr>
        <p:spPr>
          <a:xfrm>
            <a:off x="6010745" y="4406631"/>
            <a:ext cx="1238233"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14" name="テキスト ボックス 13"/>
          <p:cNvSpPr txBox="1"/>
          <p:nvPr/>
        </p:nvSpPr>
        <p:spPr>
          <a:xfrm>
            <a:off x="1486801" y="4892780"/>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5" name="テキスト ボックス 14"/>
          <p:cNvSpPr txBox="1"/>
          <p:nvPr/>
        </p:nvSpPr>
        <p:spPr>
          <a:xfrm>
            <a:off x="2525463" y="4583158"/>
            <a:ext cx="123823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16" name="テキスト ボックス 15"/>
          <p:cNvSpPr txBox="1"/>
          <p:nvPr/>
        </p:nvSpPr>
        <p:spPr>
          <a:xfrm>
            <a:off x="1597325" y="1373833"/>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7" name="テキスト ボックス 16"/>
          <p:cNvSpPr txBox="1"/>
          <p:nvPr/>
        </p:nvSpPr>
        <p:spPr>
          <a:xfrm>
            <a:off x="5214083" y="1373833"/>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8" name="テキスト ボックス 17"/>
          <p:cNvSpPr txBox="1"/>
          <p:nvPr/>
        </p:nvSpPr>
        <p:spPr>
          <a:xfrm>
            <a:off x="1597324" y="1935008"/>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9" name="テキスト ボックス 18"/>
          <p:cNvSpPr txBox="1"/>
          <p:nvPr/>
        </p:nvSpPr>
        <p:spPr>
          <a:xfrm>
            <a:off x="2399086" y="2450205"/>
            <a:ext cx="123823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20" name="テキスト ボックス 19"/>
          <p:cNvSpPr txBox="1"/>
          <p:nvPr/>
        </p:nvSpPr>
        <p:spPr>
          <a:xfrm>
            <a:off x="6001993" y="2304490"/>
            <a:ext cx="1238233"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21" name="テキスト ボックス 20"/>
          <p:cNvSpPr txBox="1"/>
          <p:nvPr/>
        </p:nvSpPr>
        <p:spPr>
          <a:xfrm>
            <a:off x="6001993" y="2023314"/>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22" name="テキスト ボックス 21"/>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23" name="テキスト ボックス 22"/>
          <p:cNvSpPr txBox="1"/>
          <p:nvPr/>
        </p:nvSpPr>
        <p:spPr>
          <a:xfrm>
            <a:off x="628649" y="3566049"/>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4617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err="1"/>
              <a:t>FluidPort</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077" y="2222990"/>
            <a:ext cx="291667" cy="45807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021" y="2529747"/>
            <a:ext cx="310965" cy="502039"/>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4951" y="1441265"/>
            <a:ext cx="352667" cy="315931"/>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5992" y="1818041"/>
            <a:ext cx="321626" cy="303542"/>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8793" y="3116410"/>
            <a:ext cx="556736" cy="104216"/>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1674" y="3506712"/>
            <a:ext cx="621898" cy="105246"/>
          </a:xfrm>
          <a:prstGeom prst="rect">
            <a:avLst/>
          </a:prstGeom>
        </p:spPr>
      </p:pic>
      <p:sp>
        <p:nvSpPr>
          <p:cNvPr id="11" name="テキスト ボックス 10"/>
          <p:cNvSpPr txBox="1"/>
          <p:nvPr/>
        </p:nvSpPr>
        <p:spPr>
          <a:xfrm>
            <a:off x="3833546" y="3874101"/>
            <a:ext cx="4733731" cy="707886"/>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ベクトル</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配列</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にして複数の</a:t>
            </a:r>
            <a:r>
              <a:rPr lang="en-US" altLang="ja-JP" sz="2000" dirty="0" err="1">
                <a:solidFill>
                  <a:srgbClr val="0070C0"/>
                </a:solidFill>
                <a:latin typeface="MigMix 1P" charset="-128"/>
                <a:ea typeface="MigMix 1P" charset="-128"/>
                <a:cs typeface="MigMix 1P" charset="-128"/>
              </a:rPr>
              <a:t>FluidPort</a:t>
            </a:r>
            <a:r>
              <a:rPr lang="ja-JP" altLang="en-US" sz="2000" dirty="0">
                <a:solidFill>
                  <a:srgbClr val="0070C0"/>
                </a:solidFill>
                <a:latin typeface="MigMix 1P" charset="-128"/>
                <a:ea typeface="MigMix 1P" charset="-128"/>
                <a:cs typeface="MigMix 1P" charset="-128"/>
              </a:rPr>
              <a:t>が集まったものとして使用する。</a:t>
            </a:r>
            <a:endParaRPr kumimoji="1" lang="ja-JP" altLang="en-US" sz="2000" dirty="0">
              <a:solidFill>
                <a:srgbClr val="0070C0"/>
              </a:solidFill>
              <a:latin typeface="MigMix 1P" charset="-128"/>
              <a:ea typeface="MigMix 1P" charset="-128"/>
              <a:cs typeface="MigMix 1P" charset="-128"/>
            </a:endParaRPr>
          </a:p>
        </p:txBody>
      </p:sp>
      <p:sp>
        <p:nvSpPr>
          <p:cNvPr id="12" name="正方形/長方形 11"/>
          <p:cNvSpPr/>
          <p:nvPr/>
        </p:nvSpPr>
        <p:spPr>
          <a:xfrm>
            <a:off x="5801865" y="2215526"/>
            <a:ext cx="2265505" cy="152824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13" name="図 12"/>
          <p:cNvPicPr>
            <a:picLocks noChangeAspect="1"/>
          </p:cNvPicPr>
          <p:nvPr/>
        </p:nvPicPr>
        <p:blipFill>
          <a:blip r:embed="rId8"/>
          <a:stretch>
            <a:fillRect/>
          </a:stretch>
        </p:blipFill>
        <p:spPr>
          <a:xfrm>
            <a:off x="549662" y="1344919"/>
            <a:ext cx="6981233" cy="2362879"/>
          </a:xfrm>
          <a:prstGeom prst="rect">
            <a:avLst/>
          </a:prstGeom>
        </p:spPr>
      </p:pic>
      <p:sp>
        <p:nvSpPr>
          <p:cNvPr id="14" name="テキスト ボックス 13"/>
          <p:cNvSpPr txBox="1"/>
          <p:nvPr/>
        </p:nvSpPr>
        <p:spPr>
          <a:xfrm>
            <a:off x="788759" y="3356133"/>
            <a:ext cx="2554455" cy="707886"/>
          </a:xfrm>
          <a:prstGeom prst="rect">
            <a:avLst/>
          </a:prstGeom>
          <a:solidFill>
            <a:schemeClr val="accent5">
              <a:lumMod val="20000"/>
              <a:lumOff val="80000"/>
            </a:schemeClr>
          </a:solidFill>
        </p:spPr>
        <p:txBody>
          <a:bodyPr wrap="square" rtlCol="0">
            <a:spAutoFit/>
          </a:bodyPr>
          <a:lstStyle/>
          <a:p>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kumimoji="1" lang="en-US" altLang="ja-JP" sz="2000" dirty="0">
                <a:latin typeface="Migu 1M" charset="-128"/>
                <a:ea typeface="Migu 1M" charset="-128"/>
                <a:cs typeface="Migu 1M" charset="-128"/>
              </a:rPr>
              <a:t>p: </a:t>
            </a:r>
            <a:r>
              <a:rPr kumimoji="1" lang="ja-JP" altLang="en-US" sz="2000" dirty="0">
                <a:latin typeface="Migu 1M" charset="-128"/>
                <a:ea typeface="Migu 1M" charset="-128"/>
                <a:cs typeface="Migu 1M" charset="-128"/>
              </a:rPr>
              <a:t>圧力</a:t>
            </a:r>
            <a:endParaRPr kumimoji="1" lang="en-US" altLang="ja-JP" sz="2000" dirty="0">
              <a:latin typeface="Migu 1M" charset="-128"/>
              <a:ea typeface="Migu 1M" charset="-128"/>
              <a:cs typeface="Migu 1M" charset="-128"/>
            </a:endParaRPr>
          </a:p>
        </p:txBody>
      </p:sp>
      <p:cxnSp>
        <p:nvCxnSpPr>
          <p:cNvPr id="15" name="直線矢印コネクタ 14"/>
          <p:cNvCxnSpPr/>
          <p:nvPr/>
        </p:nvCxnSpPr>
        <p:spPr>
          <a:xfrm flipV="1">
            <a:off x="5368413" y="3611958"/>
            <a:ext cx="433452" cy="200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2718601-D87F-493E-B036-1B108412102E}"/>
              </a:ext>
            </a:extLst>
          </p:cNvPr>
          <p:cNvSpPr txBox="1"/>
          <p:nvPr/>
        </p:nvSpPr>
        <p:spPr>
          <a:xfrm>
            <a:off x="628650" y="861408"/>
            <a:ext cx="4434004" cy="400110"/>
          </a:xfrm>
          <a:prstGeom prst="rect">
            <a:avLst/>
          </a:prstGeom>
          <a:noFill/>
        </p:spPr>
        <p:txBody>
          <a:bodyPr wrap="square" rtlCol="0">
            <a:spAutoFit/>
          </a:bodyPr>
          <a:lstStyle/>
          <a:p>
            <a:r>
              <a:rPr lang="en-US" altLang="ja-JP" sz="2000" b="1" dirty="0">
                <a:solidFill>
                  <a:srgbClr val="0070C0"/>
                </a:solidFill>
                <a:latin typeface="MigMix 1P" charset="-128"/>
                <a:ea typeface="MigMix 1P" charset="-128"/>
                <a:cs typeface="MigMix 1P" charset="-128"/>
              </a:rPr>
              <a:t>(1) </a:t>
            </a:r>
            <a:r>
              <a:rPr lang="en-US" altLang="ja-JP" sz="2000" b="1" dirty="0" err="1">
                <a:solidFill>
                  <a:srgbClr val="0070C0"/>
                </a:solidFill>
                <a:latin typeface="MigMix 1P" charset="-128"/>
                <a:ea typeface="MigMix 1P" charset="-128"/>
                <a:cs typeface="MigMix 1P" charset="-128"/>
              </a:rPr>
              <a:t>FluidPort</a:t>
            </a:r>
            <a:r>
              <a:rPr lang="ja-JP" altLang="en-US" sz="2000" b="1" dirty="0">
                <a:solidFill>
                  <a:srgbClr val="0070C0"/>
                </a:solidFill>
                <a:latin typeface="MigMix 1P" charset="-128"/>
                <a:ea typeface="MigMix 1P" charset="-128"/>
                <a:cs typeface="MigMix 1P" charset="-128"/>
              </a:rPr>
              <a:t>の継承関係と構成要素</a:t>
            </a:r>
            <a:endParaRPr kumimoji="1" lang="ja-JP" altLang="en-US" sz="2000" b="1" dirty="0">
              <a:solidFill>
                <a:srgbClr val="0070C0"/>
              </a:solidFill>
              <a:latin typeface="MigMix 1P" charset="-128"/>
              <a:ea typeface="MigMix 1P" charset="-128"/>
              <a:cs typeface="MigMix 1P" charset="-128"/>
            </a:endParaRPr>
          </a:p>
        </p:txBody>
      </p:sp>
      <p:sp>
        <p:nvSpPr>
          <p:cNvPr id="17" name="テキスト ボックス 16"/>
          <p:cNvSpPr txBox="1"/>
          <p:nvPr/>
        </p:nvSpPr>
        <p:spPr>
          <a:xfrm>
            <a:off x="788759" y="4152109"/>
            <a:ext cx="2860898" cy="707886"/>
          </a:xfrm>
          <a:prstGeom prst="rect">
            <a:avLst/>
          </a:prstGeom>
          <a:solidFill>
            <a:schemeClr val="accent5">
              <a:lumMod val="20000"/>
              <a:lumOff val="80000"/>
            </a:schemeClr>
          </a:solidFill>
        </p:spPr>
        <p:txBody>
          <a:bodyPr wrap="square" rtlCol="0">
            <a:spAutoFit/>
          </a:bodyPr>
          <a:lstStyle/>
          <a:p>
            <a:r>
              <a:rPr kumimoji="1" lang="en-US" altLang="ja-JP" sz="2000" b="1" dirty="0">
                <a:latin typeface="Migu 1M" charset="-128"/>
                <a:ea typeface="Migu 1M" charset="-128"/>
                <a:cs typeface="Migu 1M" charset="-128"/>
              </a:rPr>
              <a:t>flow</a:t>
            </a:r>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lang="en-US" altLang="ja-JP" sz="2000" dirty="0" err="1">
                <a:latin typeface="Migu 1M" charset="-128"/>
                <a:ea typeface="Migu 1M" charset="-128"/>
                <a:cs typeface="Migu 1M" charset="-128"/>
              </a:rPr>
              <a:t>m_flow</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質量流量</a:t>
            </a:r>
            <a:endParaRPr lang="en-US" altLang="ja-JP" sz="2000" dirty="0">
              <a:latin typeface="Migu 1M" charset="-128"/>
              <a:ea typeface="Migu 1M" charset="-128"/>
              <a:cs typeface="Migu 1M" charset="-128"/>
            </a:endParaRPr>
          </a:p>
        </p:txBody>
      </p:sp>
      <p:sp>
        <p:nvSpPr>
          <p:cNvPr id="18" name="テキスト ボックス 17"/>
          <p:cNvSpPr txBox="1"/>
          <p:nvPr/>
        </p:nvSpPr>
        <p:spPr>
          <a:xfrm>
            <a:off x="788759" y="4955835"/>
            <a:ext cx="5328624" cy="1323439"/>
          </a:xfrm>
          <a:prstGeom prst="rect">
            <a:avLst/>
          </a:prstGeom>
          <a:solidFill>
            <a:schemeClr val="accent5">
              <a:lumMod val="20000"/>
              <a:lumOff val="80000"/>
            </a:schemeClr>
          </a:solidFill>
        </p:spPr>
        <p:txBody>
          <a:bodyPr wrap="square" rtlCol="0">
            <a:spAutoFit/>
          </a:bodyPr>
          <a:lstStyle/>
          <a:p>
            <a:r>
              <a:rPr kumimoji="1" lang="en-US" altLang="ja-JP" sz="2000" b="1" dirty="0">
                <a:latin typeface="Migu 1M" charset="-128"/>
                <a:ea typeface="Migu 1M" charset="-128"/>
                <a:cs typeface="Migu 1M" charset="-128"/>
              </a:rPr>
              <a:t>stream</a:t>
            </a:r>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kumimoji="1" lang="en-US" altLang="ja-JP" sz="2000" dirty="0" err="1">
                <a:latin typeface="Migu 1M" charset="-128"/>
                <a:ea typeface="Migu 1M" charset="-128"/>
                <a:cs typeface="Migu 1M" charset="-128"/>
              </a:rPr>
              <a:t>h_outflow</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比エンタルピ</a:t>
            </a:r>
            <a:endParaRPr kumimoji="1" lang="en-US" altLang="ja-JP" sz="2000" dirty="0">
              <a:latin typeface="Migu 1M" charset="-128"/>
              <a:ea typeface="Migu 1M" charset="-128"/>
              <a:cs typeface="Migu 1M" charset="-128"/>
            </a:endParaRPr>
          </a:p>
          <a:p>
            <a:pPr marL="285750" indent="-285750">
              <a:buFont typeface="Arial" charset="0"/>
              <a:buChar char="•"/>
            </a:pPr>
            <a:r>
              <a:rPr lang="en-US" altLang="ja-JP" sz="2000" dirty="0" err="1">
                <a:latin typeface="Migu 1M" charset="-128"/>
                <a:ea typeface="Migu 1M" charset="-128"/>
                <a:cs typeface="Migu 1M" charset="-128"/>
              </a:rPr>
              <a:t>Xi_outflow</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成分物質の質量分率</a:t>
            </a:r>
            <a:endParaRPr lang="en-US" altLang="ja-JP" sz="2000" dirty="0">
              <a:latin typeface="Migu 1M" charset="-128"/>
              <a:ea typeface="Migu 1M" charset="-128"/>
              <a:cs typeface="Migu 1M" charset="-128"/>
            </a:endParaRPr>
          </a:p>
          <a:p>
            <a:pPr marL="285750" indent="-285750">
              <a:buFont typeface="Arial" charset="0"/>
              <a:buChar char="•"/>
            </a:pPr>
            <a:r>
              <a:rPr kumimoji="1" lang="en-US" altLang="ja-JP" sz="2000" dirty="0" err="1">
                <a:latin typeface="Migu 1M" charset="-128"/>
                <a:ea typeface="Migu 1M" charset="-128"/>
                <a:cs typeface="Migu 1M" charset="-128"/>
              </a:rPr>
              <a:t>C_outflow</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付加的物質（微小物質</a:t>
            </a:r>
            <a:r>
              <a:rPr kumimoji="1" lang="en-US" altLang="ja-JP" sz="2000" dirty="0">
                <a:latin typeface="Migu 1M" charset="-128"/>
                <a:ea typeface="Migu 1M" charset="-128"/>
                <a:cs typeface="Migu 1M" charset="-128"/>
              </a:rPr>
              <a:t>)</a:t>
            </a:r>
            <a:r>
              <a:rPr kumimoji="1" lang="ja-JP" altLang="en-US" sz="2000" dirty="0">
                <a:latin typeface="Migu 1M" charset="-128"/>
                <a:ea typeface="Migu 1M" charset="-128"/>
                <a:cs typeface="Migu 1M" charset="-128"/>
              </a:rPr>
              <a:t>の濃度</a:t>
            </a:r>
          </a:p>
        </p:txBody>
      </p:sp>
      <p:sp>
        <p:nvSpPr>
          <p:cNvPr id="24" name="テキスト ボックス 23"/>
          <p:cNvSpPr txBox="1"/>
          <p:nvPr/>
        </p:nvSpPr>
        <p:spPr>
          <a:xfrm>
            <a:off x="6711641" y="995721"/>
            <a:ext cx="2151185"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中身は同じ！</a:t>
            </a:r>
            <a:r>
              <a:rPr lang="en-US" altLang="ja-JP" sz="2000" dirty="0">
                <a:solidFill>
                  <a:srgbClr val="0070C0"/>
                </a:solidFill>
                <a:latin typeface="MigMix 1P" charset="-128"/>
                <a:ea typeface="MigMix 1P" charset="-128"/>
                <a:cs typeface="MigMix 1P" charset="-128"/>
              </a:rPr>
              <a:t>!</a:t>
            </a:r>
            <a:endParaRPr kumimoji="1" lang="ja-JP" altLang="en-US" sz="2000" dirty="0">
              <a:solidFill>
                <a:srgbClr val="0070C0"/>
              </a:solidFill>
              <a:latin typeface="MigMix 1P" charset="-128"/>
              <a:ea typeface="MigMix 1P" charset="-128"/>
              <a:cs typeface="MigMix 1P" charset="-128"/>
            </a:endParaRPr>
          </a:p>
        </p:txBody>
      </p:sp>
      <p:sp>
        <p:nvSpPr>
          <p:cNvPr id="25" name="正方形/長方形 24"/>
          <p:cNvSpPr/>
          <p:nvPr/>
        </p:nvSpPr>
        <p:spPr>
          <a:xfrm>
            <a:off x="628650" y="2877145"/>
            <a:ext cx="1210588" cy="400110"/>
          </a:xfrm>
          <a:prstGeom prst="rect">
            <a:avLst/>
          </a:prstGeom>
        </p:spPr>
        <p:txBody>
          <a:bodyPr wrap="none">
            <a:spAutoFit/>
          </a:bodyPr>
          <a:lstStyle/>
          <a:p>
            <a:r>
              <a:rPr lang="ja-JP" altLang="en-US" sz="2000" b="1" dirty="0">
                <a:solidFill>
                  <a:srgbClr val="0070C0"/>
                </a:solidFill>
                <a:latin typeface="MigMix 1P" charset="-128"/>
                <a:ea typeface="MigMix 1P" charset="-128"/>
                <a:cs typeface="MigMix 1P" charset="-128"/>
              </a:rPr>
              <a:t>構成要素</a:t>
            </a:r>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232910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4808867" y="1322975"/>
            <a:ext cx="3328658" cy="2344982"/>
          </a:xfrm>
          <a:prstGeom prst="rect">
            <a:avLst/>
          </a:prstGeom>
        </p:spPr>
      </p:pic>
      <p:pic>
        <p:nvPicPr>
          <p:cNvPr id="13" name="図 12"/>
          <p:cNvPicPr>
            <a:picLocks noChangeAspect="1"/>
          </p:cNvPicPr>
          <p:nvPr/>
        </p:nvPicPr>
        <p:blipFill>
          <a:blip r:embed="rId3"/>
          <a:stretch>
            <a:fillRect/>
          </a:stretch>
        </p:blipFill>
        <p:spPr>
          <a:xfrm>
            <a:off x="1126857" y="1322975"/>
            <a:ext cx="3315794" cy="2344982"/>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70</a:t>
            </a:fld>
            <a:endParaRPr lang="ja-JP" altLang="en-US"/>
          </a:p>
        </p:txBody>
      </p:sp>
      <p:sp>
        <p:nvSpPr>
          <p:cNvPr id="10" name="テキスト ボックス 9"/>
          <p:cNvSpPr txBox="1"/>
          <p:nvPr/>
        </p:nvSpPr>
        <p:spPr>
          <a:xfrm>
            <a:off x="5559263" y="2950924"/>
            <a:ext cx="162274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degC</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12" name="テキスト ボックス 11"/>
          <p:cNvSpPr txBox="1"/>
          <p:nvPr/>
        </p:nvSpPr>
        <p:spPr>
          <a:xfrm>
            <a:off x="5930986" y="1835449"/>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0B050"/>
              </a:solidFill>
              <a:latin typeface="Migu 1M" charset="-128"/>
              <a:ea typeface="Migu 1M" charset="-128"/>
              <a:cs typeface="Migu 1M" charset="-128"/>
            </a:endParaRPr>
          </a:p>
        </p:txBody>
      </p:sp>
      <p:sp>
        <p:nvSpPr>
          <p:cNvPr id="15" name="テキスト ボックス 14"/>
          <p:cNvSpPr txBox="1"/>
          <p:nvPr/>
        </p:nvSpPr>
        <p:spPr>
          <a:xfrm>
            <a:off x="2039630" y="2113864"/>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room1</a:t>
            </a:r>
            <a:endParaRPr kumimoji="1" lang="ja-JP" altLang="en-US" sz="2000" dirty="0">
              <a:solidFill>
                <a:srgbClr val="00B050"/>
              </a:solidFill>
              <a:latin typeface="Migu 1M" charset="-128"/>
              <a:ea typeface="Migu 1M" charset="-128"/>
              <a:cs typeface="Migu 1M" charset="-128"/>
            </a:endParaRPr>
          </a:p>
        </p:txBody>
      </p:sp>
      <p:sp>
        <p:nvSpPr>
          <p:cNvPr id="16" name="テキスト ボックス 15"/>
          <p:cNvSpPr txBox="1"/>
          <p:nvPr/>
        </p:nvSpPr>
        <p:spPr>
          <a:xfrm>
            <a:off x="2463723" y="299556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17" name="テキスト ボックス 16"/>
          <p:cNvSpPr txBox="1"/>
          <p:nvPr/>
        </p:nvSpPr>
        <p:spPr>
          <a:xfrm>
            <a:off x="628650" y="761086"/>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熱力学的関係式より圧力や温度も変化する。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56673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normAutofit/>
          </a:bodyPr>
          <a:lstStyle/>
          <a:p>
            <a:r>
              <a:rPr kumimoji="1" lang="en-US" altLang="ja-JP" dirty="0"/>
              <a:t>WaterVolume1</a:t>
            </a:r>
            <a:br>
              <a:rPr kumimoji="1" lang="en-US" altLang="ja-JP" dirty="0"/>
            </a:br>
            <a:r>
              <a:rPr lang="ja-JP" altLang="en-US" sz="2400" dirty="0"/>
              <a:t>容器の冷水を熱湯と入れ替える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71</a:t>
            </a:fld>
            <a:endParaRPr lang="ja-JP" altLang="en-US"/>
          </a:p>
        </p:txBody>
      </p:sp>
      <p:pic>
        <p:nvPicPr>
          <p:cNvPr id="5" name="図 4"/>
          <p:cNvPicPr>
            <a:picLocks noChangeAspect="1"/>
          </p:cNvPicPr>
          <p:nvPr/>
        </p:nvPicPr>
        <p:blipFill>
          <a:blip r:embed="rId2"/>
          <a:stretch>
            <a:fillRect/>
          </a:stretch>
        </p:blipFill>
        <p:spPr>
          <a:xfrm>
            <a:off x="599670" y="1746358"/>
            <a:ext cx="7779081" cy="4013346"/>
          </a:xfrm>
          <a:prstGeom prst="rect">
            <a:avLst/>
          </a:prstGeom>
        </p:spPr>
      </p:pic>
      <p:sp>
        <p:nvSpPr>
          <p:cNvPr id="6" name="テキスト ボックス 5"/>
          <p:cNvSpPr txBox="1"/>
          <p:nvPr/>
        </p:nvSpPr>
        <p:spPr>
          <a:xfrm>
            <a:off x="1121735" y="2597790"/>
            <a:ext cx="1952640" cy="923330"/>
          </a:xfrm>
          <a:prstGeom prst="rect">
            <a:avLst/>
          </a:prstGeom>
          <a:noFill/>
        </p:spPr>
        <p:txBody>
          <a:bodyPr wrap="square" rtlCol="0">
            <a:spAutoFit/>
          </a:bodyPr>
          <a:lstStyle/>
          <a:p>
            <a:r>
              <a:rPr lang="ja-JP" altLang="en-US" dirty="0">
                <a:latin typeface="Migu 1M" charset="-128"/>
                <a:ea typeface="Migu 1M" charset="-128"/>
                <a:cs typeface="Migu 1M" charset="-128"/>
              </a:rPr>
              <a:t>熱湯</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370 K (96.85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a:t>
            </a:r>
          </a:p>
          <a:p>
            <a:r>
              <a:rPr lang="en-US" altLang="ja-JP" dirty="0">
                <a:latin typeface="Migu 1M" charset="-128"/>
                <a:ea typeface="Migu 1M" charset="-128"/>
                <a:cs typeface="Migu 1M" charset="-128"/>
              </a:rPr>
              <a:t>1 kg/s </a:t>
            </a:r>
            <a:endParaRPr kumimoji="1" lang="ja-JP" altLang="en-US" dirty="0">
              <a:latin typeface="Migu 1M" charset="-128"/>
              <a:ea typeface="Migu 1M" charset="-128"/>
              <a:cs typeface="Migu 1M" charset="-128"/>
            </a:endParaRPr>
          </a:p>
        </p:txBody>
      </p:sp>
      <p:sp>
        <p:nvSpPr>
          <p:cNvPr id="7" name="テキスト ボックス 6"/>
          <p:cNvSpPr txBox="1"/>
          <p:nvPr/>
        </p:nvSpPr>
        <p:spPr>
          <a:xfrm>
            <a:off x="3269308" y="2131138"/>
            <a:ext cx="3689632" cy="646331"/>
          </a:xfrm>
          <a:prstGeom prst="rect">
            <a:avLst/>
          </a:prstGeom>
          <a:noFill/>
        </p:spPr>
        <p:txBody>
          <a:bodyPr wrap="square" rtlCol="0">
            <a:spAutoFit/>
          </a:bodyPr>
          <a:lstStyle/>
          <a:p>
            <a:r>
              <a:rPr lang="ja-JP" altLang="en-US" dirty="0">
                <a:latin typeface="Migu 1M" charset="-128"/>
                <a:ea typeface="Migu 1M" charset="-128"/>
                <a:cs typeface="Migu 1M" charset="-128"/>
              </a:rPr>
              <a:t>容器</a:t>
            </a:r>
            <a:r>
              <a:rPr lang="en-US" altLang="ja-JP" dirty="0">
                <a:latin typeface="Migu 1M" charset="-128"/>
                <a:ea typeface="Migu 1M" charset="-128"/>
                <a:cs typeface="Migu 1M" charset="-128"/>
              </a:rPr>
              <a:t> 1 m3 (</a:t>
            </a:r>
            <a:r>
              <a:rPr lang="ja-JP" altLang="en-US" dirty="0">
                <a:latin typeface="Migu 1M" charset="-128"/>
                <a:ea typeface="Migu 1M" charset="-128"/>
                <a:cs typeface="Migu 1M" charset="-128"/>
              </a:rPr>
              <a:t>家庭用の風呂ぐらい</a:t>
            </a:r>
            <a:r>
              <a:rPr lang="en-US" altLang="ja-JP" dirty="0">
                <a:latin typeface="Migu 1M" charset="-128"/>
                <a:ea typeface="Migu 1M" charset="-128"/>
                <a:cs typeface="Migu 1M" charset="-128"/>
              </a:rPr>
              <a:t>)</a:t>
            </a: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8" name="テキスト ボックス 7"/>
          <p:cNvSpPr txBox="1"/>
          <p:nvPr/>
        </p:nvSpPr>
        <p:spPr>
          <a:xfrm>
            <a:off x="629325" y="1433729"/>
            <a:ext cx="7886700" cy="707886"/>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容積</a:t>
            </a:r>
            <a:r>
              <a:rPr lang="en-US" altLang="ja-JP" sz="2000" dirty="0">
                <a:solidFill>
                  <a:srgbClr val="0070C0"/>
                </a:solidFill>
                <a:latin typeface="Migu 1M" charset="-128"/>
                <a:ea typeface="Migu 1M" charset="-128"/>
                <a:cs typeface="Migu 1M" charset="-128"/>
              </a:rPr>
              <a:t> 1 m3 </a:t>
            </a:r>
            <a:r>
              <a:rPr lang="ja-JP" altLang="en-US" sz="2000" dirty="0">
                <a:solidFill>
                  <a:srgbClr val="0070C0"/>
                </a:solidFill>
                <a:latin typeface="Migu 1M" charset="-128"/>
                <a:ea typeface="Migu 1M" charset="-128"/>
                <a:cs typeface="Migu 1M" charset="-128"/>
              </a:rPr>
              <a:t>の容器に冷水が入っている。上流側から一定流量で熱湯を注ぎ込む。下流側は雰囲気に開放する。</a:t>
            </a:r>
            <a:endParaRPr kumimoji="1" lang="ja-JP" altLang="en-US" sz="2000" dirty="0">
              <a:solidFill>
                <a:srgbClr val="0070C0"/>
              </a:solidFill>
              <a:latin typeface="Migu 1M" charset="-128"/>
              <a:ea typeface="Migu 1M" charset="-128"/>
              <a:cs typeface="Migu 1M" charset="-128"/>
            </a:endParaRPr>
          </a:p>
        </p:txBody>
      </p:sp>
      <p:sp>
        <p:nvSpPr>
          <p:cNvPr id="9" name="テキスト ボックス 8"/>
          <p:cNvSpPr txBox="1"/>
          <p:nvPr/>
        </p:nvSpPr>
        <p:spPr>
          <a:xfrm>
            <a:off x="5807985" y="2986401"/>
            <a:ext cx="1321449" cy="646331"/>
          </a:xfrm>
          <a:prstGeom prst="rect">
            <a:avLst/>
          </a:prstGeom>
          <a:noFill/>
        </p:spPr>
        <p:txBody>
          <a:bodyPr wrap="square" rtlCol="0">
            <a:spAutoFit/>
          </a:bodyPr>
          <a:lstStyle/>
          <a:p>
            <a:r>
              <a:rPr lang="ja-JP" altLang="en-US" dirty="0">
                <a:latin typeface="Migu 1M" charset="-128"/>
                <a:ea typeface="Migu 1M" charset="-128"/>
                <a:cs typeface="Migu 1M" charset="-128"/>
              </a:rPr>
              <a:t>雰囲気</a:t>
            </a:r>
            <a:endParaRPr kumimoji="1" lang="en-US" altLang="ja-JP" dirty="0">
              <a:latin typeface="Migu 1M" charset="-128"/>
              <a:ea typeface="Migu 1M" charset="-128"/>
              <a:cs typeface="Migu 1M" charset="-128"/>
            </a:endParaRPr>
          </a:p>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sp>
        <p:nvSpPr>
          <p:cNvPr id="11" name="正方形/長方形 10"/>
          <p:cNvSpPr/>
          <p:nvPr/>
        </p:nvSpPr>
        <p:spPr>
          <a:xfrm>
            <a:off x="628650" y="5295881"/>
            <a:ext cx="6878806" cy="646331"/>
          </a:xfrm>
          <a:prstGeom prst="rect">
            <a:avLst/>
          </a:prstGeom>
        </p:spPr>
        <p:txBody>
          <a:bodyPr wrap="none">
            <a:spAutoFit/>
          </a:bodyPr>
          <a:lstStyle/>
          <a:p>
            <a:r>
              <a:rPr lang="ja-JP" altLang="en-US" dirty="0">
                <a:solidFill>
                  <a:srgbClr val="0070C0"/>
                </a:solidFill>
                <a:latin typeface="Migu 1M" charset="-128"/>
                <a:ea typeface="Migu 1M" charset="-128"/>
                <a:cs typeface="Migu 1M" charset="-128"/>
              </a:rPr>
              <a:t>この場合、容器内の水の圧力は雰囲気圧力によって規定される。</a:t>
            </a:r>
            <a:endParaRPr lang="en-US" altLang="ja-JP" dirty="0">
              <a:solidFill>
                <a:srgbClr val="0070C0"/>
              </a:solidFill>
              <a:latin typeface="Migu 1M" charset="-128"/>
              <a:ea typeface="Migu 1M" charset="-128"/>
              <a:cs typeface="Migu 1M" charset="-128"/>
            </a:endParaRPr>
          </a:p>
          <a:p>
            <a:r>
              <a:rPr lang="ja-JP" altLang="en-US" dirty="0">
                <a:solidFill>
                  <a:srgbClr val="FF0000"/>
                </a:solidFill>
                <a:latin typeface="MigMix 1P" charset="-128"/>
                <a:ea typeface="MigMix 1P" charset="-128"/>
                <a:cs typeface="MigMix 1P" charset="-128"/>
              </a:rPr>
              <a:t>非圧縮性流体</a:t>
            </a:r>
            <a:r>
              <a:rPr lang="ja-JP" altLang="en-US" dirty="0">
                <a:solidFill>
                  <a:srgbClr val="0070C0"/>
                </a:solidFill>
                <a:latin typeface="MigMix 1P" charset="-128"/>
                <a:ea typeface="MigMix 1P" charset="-128"/>
                <a:cs typeface="MigMix 1P" charset="-128"/>
              </a:rPr>
              <a:t>も使用可能。</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12498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72CA352-88B2-431A-B46D-83BB659E5B93}"/>
              </a:ext>
            </a:extLst>
          </p:cNvPr>
          <p:cNvPicPr>
            <a:picLocks noChangeAspect="1"/>
          </p:cNvPicPr>
          <p:nvPr/>
        </p:nvPicPr>
        <p:blipFill>
          <a:blip r:embed="rId2"/>
          <a:stretch>
            <a:fillRect/>
          </a:stretch>
        </p:blipFill>
        <p:spPr>
          <a:xfrm>
            <a:off x="2000756" y="2102742"/>
            <a:ext cx="5062537" cy="2786718"/>
          </a:xfrm>
          <a:prstGeom prst="rect">
            <a:avLst/>
          </a:prstGeom>
        </p:spPr>
      </p:pic>
      <p:pic>
        <p:nvPicPr>
          <p:cNvPr id="19" name="図 18">
            <a:extLst>
              <a:ext uri="{FF2B5EF4-FFF2-40B4-BE49-F238E27FC236}">
                <a16:creationId xmlns:a16="http://schemas.microsoft.com/office/drawing/2014/main" id="{CF96C5DE-03E9-43DC-85BE-71F106C07ACD}"/>
              </a:ext>
            </a:extLst>
          </p:cNvPr>
          <p:cNvPicPr>
            <a:picLocks noChangeAspect="1"/>
          </p:cNvPicPr>
          <p:nvPr/>
        </p:nvPicPr>
        <p:blipFill>
          <a:blip r:embed="rId3"/>
          <a:stretch>
            <a:fillRect/>
          </a:stretch>
        </p:blipFill>
        <p:spPr>
          <a:xfrm>
            <a:off x="4608274" y="4815074"/>
            <a:ext cx="2464810" cy="1193073"/>
          </a:xfrm>
          <a:prstGeom prst="rect">
            <a:avLst/>
          </a:prstGeom>
        </p:spPr>
      </p:pic>
      <p:sp>
        <p:nvSpPr>
          <p:cNvPr id="8" name="タイトル 7"/>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72</a:t>
            </a:fld>
            <a:endParaRPr lang="ja-JP" altLang="en-US"/>
          </a:p>
        </p:txBody>
      </p:sp>
      <p:sp>
        <p:nvSpPr>
          <p:cNvPr id="7" name="テキスト ボックス 6">
            <a:extLst>
              <a:ext uri="{FF2B5EF4-FFF2-40B4-BE49-F238E27FC236}">
                <a16:creationId xmlns:a16="http://schemas.microsoft.com/office/drawing/2014/main" id="{73882A2E-D3CD-4A2A-BAE0-A6AFFD012F76}"/>
              </a:ext>
            </a:extLst>
          </p:cNvPr>
          <p:cNvSpPr txBox="1"/>
          <p:nvPr/>
        </p:nvSpPr>
        <p:spPr>
          <a:xfrm>
            <a:off x="629438" y="864000"/>
            <a:ext cx="7957672" cy="163121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①</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HotRoom1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を右クリックして複製を選んで、パス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という名前でコピーを作成する。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hotAir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volume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にリネームする。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outlet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を削除し、代わりに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Fluid.Sources.Boundary_pT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ambient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という名前で配置して接続する。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3" name="直線矢印コネクタ 12"/>
          <p:cNvCxnSpPr/>
          <p:nvPr/>
        </p:nvCxnSpPr>
        <p:spPr>
          <a:xfrm flipH="1" flipV="1">
            <a:off x="5493657" y="4136571"/>
            <a:ext cx="323989" cy="682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5190227" y="2355315"/>
            <a:ext cx="75337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(1)</a:t>
            </a:r>
            <a:endParaRPr kumimoji="1" lang="ja-JP" altLang="en-US" sz="2000" dirty="0">
              <a:latin typeface="MigMix 1P" charset="-128"/>
              <a:ea typeface="MigMix 1P" charset="-128"/>
              <a:cs typeface="MigMix 1P" charset="-128"/>
            </a:endParaRPr>
          </a:p>
        </p:txBody>
      </p:sp>
      <p:sp>
        <p:nvSpPr>
          <p:cNvPr id="15" name="テキスト ボックス 14"/>
          <p:cNvSpPr txBox="1"/>
          <p:nvPr/>
        </p:nvSpPr>
        <p:spPr>
          <a:xfrm>
            <a:off x="3550113" y="2903324"/>
            <a:ext cx="753371"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(2)</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1932679" y="3382793"/>
            <a:ext cx="75337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(3)</a:t>
            </a:r>
            <a:endParaRPr kumimoji="1" lang="ja-JP" altLang="en-US" sz="2000" dirty="0">
              <a:latin typeface="MigMix 1P" charset="-128"/>
              <a:ea typeface="MigMix 1P" charset="-128"/>
              <a:cs typeface="MigMix 1P" charset="-128"/>
            </a:endParaRPr>
          </a:p>
        </p:txBody>
      </p:sp>
      <p:sp>
        <p:nvSpPr>
          <p:cNvPr id="18" name="テキスト ボックス 17"/>
          <p:cNvSpPr txBox="1"/>
          <p:nvPr/>
        </p:nvSpPr>
        <p:spPr>
          <a:xfrm>
            <a:off x="5278965" y="3426181"/>
            <a:ext cx="753371"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(4)</a:t>
            </a:r>
            <a:endParaRPr kumimoji="1" lang="ja-JP" altLang="en-US" sz="2000" dirty="0">
              <a:latin typeface="MigMix 1P" charset="-128"/>
              <a:ea typeface="MigMix 1P" charset="-128"/>
              <a:cs typeface="MigMix 1P" charset="-128"/>
            </a:endParaRPr>
          </a:p>
        </p:txBody>
      </p:sp>
      <p:sp>
        <p:nvSpPr>
          <p:cNvPr id="16" name="正方形/長方形 15"/>
          <p:cNvSpPr/>
          <p:nvPr/>
        </p:nvSpPr>
        <p:spPr>
          <a:xfrm>
            <a:off x="6373299" y="5422486"/>
            <a:ext cx="378136" cy="332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5995162" y="5770281"/>
            <a:ext cx="462787" cy="1630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9757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73</a:t>
            </a:fld>
            <a:endParaRPr lang="ja-JP" altLang="en-US"/>
          </a:p>
        </p:txBody>
      </p:sp>
      <p:sp>
        <p:nvSpPr>
          <p:cNvPr id="5" name="正方形/長方形 4"/>
          <p:cNvSpPr/>
          <p:nvPr/>
        </p:nvSpPr>
        <p:spPr>
          <a:xfrm>
            <a:off x="574277" y="864000"/>
            <a:ext cx="3336170" cy="400110"/>
          </a:xfrm>
          <a:prstGeom prst="rect">
            <a:avLst/>
          </a:prstGeom>
        </p:spPr>
        <p:txBody>
          <a:bodyPr wrap="non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パラメータを設定する。</a:t>
            </a:r>
            <a:endParaRPr lang="ja-JP" altLang="en-US" sz="2000" dirty="0">
              <a:latin typeface="MigMix 1P" panose="020B0502020203020207" pitchFamily="34" charset="-128"/>
            </a:endParaRPr>
          </a:p>
        </p:txBody>
      </p:sp>
      <p:sp>
        <p:nvSpPr>
          <p:cNvPr id="6" name="正方形/長方形 5">
            <a:extLst>
              <a:ext uri="{FF2B5EF4-FFF2-40B4-BE49-F238E27FC236}">
                <a16:creationId xmlns:a16="http://schemas.microsoft.com/office/drawing/2014/main" id="{ADF87C12-6C74-4526-BCDB-3B3B7CDC7F8C}"/>
              </a:ext>
            </a:extLst>
          </p:cNvPr>
          <p:cNvSpPr/>
          <p:nvPr/>
        </p:nvSpPr>
        <p:spPr>
          <a:xfrm>
            <a:off x="628650" y="1264110"/>
            <a:ext cx="3558988"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sp>
        <p:nvSpPr>
          <p:cNvPr id="7" name="テキスト ボックス 6">
            <a:extLst>
              <a:ext uri="{FF2B5EF4-FFF2-40B4-BE49-F238E27FC236}">
                <a16:creationId xmlns:a16="http://schemas.microsoft.com/office/drawing/2014/main" id="{5515087F-BDA6-439E-871A-9C575C138DD8}"/>
              </a:ext>
            </a:extLst>
          </p:cNvPr>
          <p:cNvSpPr txBox="1"/>
          <p:nvPr/>
        </p:nvSpPr>
        <p:spPr>
          <a:xfrm>
            <a:off x="628650" y="1671183"/>
            <a:ext cx="4355861" cy="3785652"/>
          </a:xfrm>
          <a:prstGeom prst="rect">
            <a:avLst/>
          </a:prstGeom>
          <a:noFill/>
        </p:spPr>
        <p:txBody>
          <a:bodyPr wrap="square" rtlCol="0">
            <a:spAutoFit/>
          </a:bodyPr>
          <a:lstStyle/>
          <a:p>
            <a:r>
              <a:rPr lang="en-US" altLang="ja-JP" sz="2000" dirty="0">
                <a:latin typeface="MigMix 1P" panose="020B0502020203020207" pitchFamily="50" charset="-128"/>
                <a:ea typeface="MigMix 1P" panose="020B0502020203020207" pitchFamily="50" charset="-128"/>
                <a:cs typeface="MigMix 1P" panose="020B0502020203020207" pitchFamily="50" charset="-128"/>
              </a:rPr>
              <a:t>(2) volume</a:t>
            </a: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V = 1 [m3]</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FreeInitial</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[Initialization]</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use_T_start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true</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280</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p:cNvPicPr>
            <a:picLocks noChangeAspect="1"/>
          </p:cNvPicPr>
          <p:nvPr/>
        </p:nvPicPr>
        <p:blipFill>
          <a:blip r:embed="rId2"/>
          <a:stretch>
            <a:fillRect/>
          </a:stretch>
        </p:blipFill>
        <p:spPr>
          <a:xfrm>
            <a:off x="4649486" y="1264110"/>
            <a:ext cx="1455871" cy="1507255"/>
          </a:xfrm>
          <a:prstGeom prst="rect">
            <a:avLst/>
          </a:prstGeom>
        </p:spPr>
      </p:pic>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26920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74</a:t>
            </a:fld>
            <a:endParaRPr lang="ja-JP" altLang="en-US"/>
          </a:p>
        </p:txBody>
      </p:sp>
      <p:sp>
        <p:nvSpPr>
          <p:cNvPr id="5" name="正方形/長方形 4">
            <a:extLst>
              <a:ext uri="{FF2B5EF4-FFF2-40B4-BE49-F238E27FC236}">
                <a16:creationId xmlns:a16="http://schemas.microsoft.com/office/drawing/2014/main" id="{ADF87C12-6C74-4526-BCDB-3B3B7CDC7F8C}"/>
              </a:ext>
            </a:extLst>
          </p:cNvPr>
          <p:cNvSpPr/>
          <p:nvPr/>
        </p:nvSpPr>
        <p:spPr>
          <a:xfrm>
            <a:off x="628650" y="864000"/>
            <a:ext cx="4294765"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Fluid.Sources.MassFlowSource_T</a:t>
            </a:r>
            <a:endParaRPr lang="ja-JP" altLang="en-US" sz="2000" dirty="0">
              <a:latin typeface="MigMix 1P" panose="020B0502020203020207" pitchFamily="34" charset="-128"/>
            </a:endParaRPr>
          </a:p>
        </p:txBody>
      </p:sp>
      <p:sp>
        <p:nvSpPr>
          <p:cNvPr id="6" name="正方形/長方形 5"/>
          <p:cNvSpPr/>
          <p:nvPr/>
        </p:nvSpPr>
        <p:spPr>
          <a:xfrm>
            <a:off x="628650" y="1178741"/>
            <a:ext cx="4572000" cy="1200329"/>
          </a:xfrm>
          <a:prstGeom prst="rect">
            <a:avLst/>
          </a:prstGeom>
        </p:spPr>
        <p:txBody>
          <a:bodyPr>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(3)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hotWater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1 [kg/s]</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370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endParaRPr lang="ja-JP" altLang="en-US" dirty="0">
              <a:latin typeface="MigMix 1P" panose="020B0502020203020207" pitchFamily="34" charset="-128"/>
            </a:endParaRPr>
          </a:p>
        </p:txBody>
      </p:sp>
      <p:sp>
        <p:nvSpPr>
          <p:cNvPr id="7" name="正方形/長方形 6">
            <a:extLst>
              <a:ext uri="{FF2B5EF4-FFF2-40B4-BE49-F238E27FC236}">
                <a16:creationId xmlns:a16="http://schemas.microsoft.com/office/drawing/2014/main" id="{ADF87C12-6C74-4526-BCDB-3B3B7CDC7F8C}"/>
              </a:ext>
            </a:extLst>
          </p:cNvPr>
          <p:cNvSpPr/>
          <p:nvPr/>
        </p:nvSpPr>
        <p:spPr>
          <a:xfrm>
            <a:off x="628649" y="2493756"/>
            <a:ext cx="3480440"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Fluid.Sources.Boundary_pT</a:t>
            </a:r>
            <a:endParaRPr lang="ja-JP" altLang="en-US" sz="2000" dirty="0">
              <a:latin typeface="MigMix 1P" panose="020B0502020203020207" pitchFamily="34" charset="-128"/>
            </a:endParaRPr>
          </a:p>
        </p:txBody>
      </p:sp>
      <p:sp>
        <p:nvSpPr>
          <p:cNvPr id="8" name="正方形/長方形 7"/>
          <p:cNvSpPr/>
          <p:nvPr/>
        </p:nvSpPr>
        <p:spPr>
          <a:xfrm>
            <a:off x="628650" y="2859474"/>
            <a:ext cx="4572000" cy="923330"/>
          </a:xfrm>
          <a:prstGeom prst="rect">
            <a:avLst/>
          </a:prstGeom>
        </p:spPr>
        <p:txBody>
          <a:bodyPr>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ambient</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p = 101325 [Pa]</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endParaRPr lang="ja-JP" altLang="en-US" dirty="0">
              <a:latin typeface="MigMix 1P" panose="020B0502020203020207" pitchFamily="34" charset="-128"/>
            </a:endParaRPr>
          </a:p>
        </p:txBody>
      </p:sp>
      <p:pic>
        <p:nvPicPr>
          <p:cNvPr id="9" name="図 8"/>
          <p:cNvPicPr>
            <a:picLocks noChangeAspect="1"/>
          </p:cNvPicPr>
          <p:nvPr/>
        </p:nvPicPr>
        <p:blipFill>
          <a:blip r:embed="rId2"/>
          <a:stretch>
            <a:fillRect/>
          </a:stretch>
        </p:blipFill>
        <p:spPr>
          <a:xfrm>
            <a:off x="4993344" y="906992"/>
            <a:ext cx="1464606" cy="1472078"/>
          </a:xfrm>
          <a:prstGeom prst="rect">
            <a:avLst/>
          </a:prstGeom>
        </p:spPr>
      </p:pic>
      <p:pic>
        <p:nvPicPr>
          <p:cNvPr id="10" name="図 9"/>
          <p:cNvPicPr>
            <a:picLocks noChangeAspect="1"/>
          </p:cNvPicPr>
          <p:nvPr/>
        </p:nvPicPr>
        <p:blipFill>
          <a:blip r:embed="rId3"/>
          <a:stretch>
            <a:fillRect/>
          </a:stretch>
        </p:blipFill>
        <p:spPr>
          <a:xfrm>
            <a:off x="5081904" y="2493756"/>
            <a:ext cx="1376046" cy="1361860"/>
          </a:xfrm>
          <a:prstGeom prst="rect">
            <a:avLst/>
          </a:prstGeom>
        </p:spPr>
      </p:pic>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11969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75</a:t>
            </a:fld>
            <a:endParaRPr lang="ja-JP" altLang="en-US"/>
          </a:p>
        </p:txBody>
      </p:sp>
      <p:sp>
        <p:nvSpPr>
          <p:cNvPr id="5" name="正方形/長方形 4"/>
          <p:cNvSpPr/>
          <p:nvPr/>
        </p:nvSpPr>
        <p:spPr>
          <a:xfrm>
            <a:off x="574276" y="1264110"/>
            <a:ext cx="7939723" cy="3970318"/>
          </a:xfrm>
          <a:prstGeom prst="rect">
            <a:avLst/>
          </a:prstGeom>
          <a:noFill/>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WaterVolume1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//replaceable package Medium = </a:t>
            </a:r>
            <a:r>
              <a:rPr lang="en-US" altLang="ja-JP" sz="1400" dirty="0" err="1">
                <a:solidFill>
                  <a:srgbClr val="128802"/>
                </a:solidFill>
                <a:latin typeface="Migu 1M" charset="-128"/>
                <a:ea typeface="Migu 1M" charset="-128"/>
                <a:cs typeface="Migu 1M" charset="-128"/>
              </a:rPr>
              <a:t>Media.Water.ConstantPropertyLiquidWater</a:t>
            </a:r>
            <a:r>
              <a:rPr lang="en-US" altLang="ja-JP" sz="1400" dirty="0">
                <a:solidFill>
                  <a:srgbClr val="128802"/>
                </a:solidFill>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volume.ports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volume.ports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WaterVolume1;</a:t>
            </a:r>
          </a:p>
        </p:txBody>
      </p:sp>
      <p:sp>
        <p:nvSpPr>
          <p:cNvPr id="6" name="正方形/長方形 5"/>
          <p:cNvSpPr/>
          <p:nvPr/>
        </p:nvSpPr>
        <p:spPr>
          <a:xfrm>
            <a:off x="574277" y="864000"/>
            <a:ext cx="5644494" cy="400110"/>
          </a:xfrm>
          <a:prstGeom prst="rect">
            <a:avLst/>
          </a:prstGeom>
        </p:spPr>
        <p:txBody>
          <a:bodyPr wrap="non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テキストビューでソースコードを編集する。</a:t>
            </a:r>
            <a:endParaRPr lang="ja-JP" altLang="en-US" sz="20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59781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4939055" y="1248197"/>
            <a:ext cx="2999232" cy="2174240"/>
          </a:xfrm>
          <a:prstGeom prst="rect">
            <a:avLst/>
          </a:prstGeom>
        </p:spPr>
      </p:pic>
      <p:pic>
        <p:nvPicPr>
          <p:cNvPr id="15" name="図 14"/>
          <p:cNvPicPr>
            <a:picLocks noChangeAspect="1"/>
          </p:cNvPicPr>
          <p:nvPr/>
        </p:nvPicPr>
        <p:blipFill>
          <a:blip r:embed="rId3"/>
          <a:stretch>
            <a:fillRect/>
          </a:stretch>
        </p:blipFill>
        <p:spPr>
          <a:xfrm>
            <a:off x="1080000" y="1260000"/>
            <a:ext cx="2999232" cy="2170176"/>
          </a:xfrm>
          <a:prstGeom prst="rect">
            <a:avLst/>
          </a:prstGeom>
        </p:spPr>
      </p:pic>
      <p:sp>
        <p:nvSpPr>
          <p:cNvPr id="2" name="タイトル 1"/>
          <p:cNvSpPr>
            <a:spLocks noGrp="1"/>
          </p:cNvSpPr>
          <p:nvPr>
            <p:ph type="title"/>
          </p:nvPr>
        </p:nvSpPr>
        <p:spPr/>
        <p:txBody>
          <a:bodyPr/>
          <a:lstStyle/>
          <a:p>
            <a:r>
              <a:rPr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76</a:t>
            </a:fld>
            <a:endParaRPr lang="ja-JP" altLang="en-US"/>
          </a:p>
        </p:txBody>
      </p:sp>
      <p:sp>
        <p:nvSpPr>
          <p:cNvPr id="8" name="テキスト ボックス 7"/>
          <p:cNvSpPr txBox="1"/>
          <p:nvPr/>
        </p:nvSpPr>
        <p:spPr>
          <a:xfrm>
            <a:off x="1528550" y="163851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10" name="正方形/長方形 9"/>
          <p:cNvSpPr/>
          <p:nvPr/>
        </p:nvSpPr>
        <p:spPr>
          <a:xfrm>
            <a:off x="1139501" y="3457721"/>
            <a:ext cx="7346870" cy="707886"/>
          </a:xfrm>
          <a:prstGeom prst="rect">
            <a:avLst/>
          </a:prstGeom>
        </p:spPr>
        <p:txBody>
          <a:bodyPr wrap="square">
            <a:spAutoFit/>
          </a:bodyPr>
          <a:lstStyle/>
          <a:p>
            <a:r>
              <a:rPr lang="en-US" altLang="ja-JP" sz="2000" dirty="0">
                <a:solidFill>
                  <a:srgbClr val="FF0000"/>
                </a:solidFill>
                <a:latin typeface="MigMix 1P" charset="-128"/>
                <a:ea typeface="MigMix 1P" charset="-128"/>
                <a:cs typeface="MigMix 1P" charset="-128"/>
              </a:rPr>
              <a:t>volume </a:t>
            </a:r>
            <a:r>
              <a:rPr lang="ja-JP" altLang="en-US" sz="2000" dirty="0">
                <a:solidFill>
                  <a:srgbClr val="FF0000"/>
                </a:solidFill>
                <a:latin typeface="MigMix 1P" charset="-128"/>
                <a:ea typeface="MigMix 1P" charset="-128"/>
                <a:cs typeface="MigMix 1P" charset="-128"/>
              </a:rPr>
              <a:t>の圧力が</a:t>
            </a:r>
            <a:r>
              <a:rPr lang="en-US" altLang="ja-JP" sz="2000" dirty="0">
                <a:solidFill>
                  <a:srgbClr val="FF0000"/>
                </a:solidFill>
                <a:latin typeface="MigMix 1P" charset="-128"/>
                <a:ea typeface="MigMix 1P" charset="-128"/>
                <a:cs typeface="MigMix 1P" charset="-128"/>
              </a:rPr>
              <a:t> ambient </a:t>
            </a:r>
            <a:r>
              <a:rPr lang="ja-JP" altLang="en-US" sz="2000" dirty="0">
                <a:solidFill>
                  <a:srgbClr val="FF0000"/>
                </a:solidFill>
                <a:latin typeface="MigMix 1P" charset="-128"/>
                <a:ea typeface="MigMix 1P" charset="-128"/>
                <a:cs typeface="MigMix 1P" charset="-128"/>
              </a:rPr>
              <a:t>の圧力と一致する</a:t>
            </a:r>
            <a:r>
              <a:rPr lang="ja-JP" altLang="en-US" sz="2000" dirty="0">
                <a:solidFill>
                  <a:srgbClr val="0070C0"/>
                </a:solidFill>
                <a:latin typeface="MigMix 1P" charset="-128"/>
                <a:ea typeface="MigMix 1P" charset="-128"/>
                <a:cs typeface="MigMix 1P" charset="-128"/>
              </a:rPr>
              <a:t>という制約条件の下で</a:t>
            </a:r>
            <a:r>
              <a:rPr lang="en-US" altLang="ja-JP" sz="2000" dirty="0">
                <a:solidFill>
                  <a:srgbClr val="0070C0"/>
                </a:solidFill>
                <a:latin typeface="MigMix 1P" charset="-128"/>
                <a:ea typeface="MigMix 1P" charset="-128"/>
                <a:cs typeface="MigMix 1P" charset="-128"/>
              </a:rPr>
              <a:t> volume </a:t>
            </a:r>
            <a:r>
              <a:rPr lang="ja-JP" altLang="en-US" sz="2000" dirty="0">
                <a:solidFill>
                  <a:srgbClr val="0070C0"/>
                </a:solidFill>
                <a:latin typeface="MigMix 1P" charset="-128"/>
                <a:ea typeface="MigMix 1P" charset="-128"/>
                <a:cs typeface="MigMix 1P" charset="-128"/>
              </a:rPr>
              <a:t>から流出する</a:t>
            </a:r>
            <a:r>
              <a:rPr lang="ja-JP" altLang="en-US" sz="2000" dirty="0">
                <a:solidFill>
                  <a:srgbClr val="FF0000"/>
                </a:solidFill>
                <a:latin typeface="MigMix 1P" charset="-128"/>
                <a:ea typeface="MigMix 1P" charset="-128"/>
                <a:cs typeface="MigMix 1P" charset="-128"/>
              </a:rPr>
              <a:t>質量流量</a:t>
            </a:r>
            <a:r>
              <a:rPr lang="ja-JP" altLang="en-US" sz="2000" dirty="0">
                <a:solidFill>
                  <a:srgbClr val="0070C0"/>
                </a:solidFill>
                <a:latin typeface="MigMix 1P" charset="-128"/>
                <a:ea typeface="MigMix 1P" charset="-128"/>
                <a:cs typeface="MigMix 1P" charset="-128"/>
              </a:rPr>
              <a:t>が決定される</a:t>
            </a:r>
            <a:endParaRPr lang="ja-JP" altLang="en-US" sz="2000" dirty="0">
              <a:latin typeface="MigMix 1P" panose="020B0502020203020207" pitchFamily="34" charset="-128"/>
            </a:endParaRPr>
          </a:p>
        </p:txBody>
      </p:sp>
      <p:sp>
        <p:nvSpPr>
          <p:cNvPr id="11" name="テキスト ボックス 10"/>
          <p:cNvSpPr txBox="1"/>
          <p:nvPr/>
        </p:nvSpPr>
        <p:spPr>
          <a:xfrm>
            <a:off x="5174179" y="2335317"/>
            <a:ext cx="2669722" cy="646331"/>
          </a:xfrm>
          <a:prstGeom prst="rect">
            <a:avLst/>
          </a:prstGeom>
          <a:noFill/>
        </p:spPr>
        <p:txBody>
          <a:bodyPr wrap="square" rtlCol="0">
            <a:spAutoFit/>
          </a:bodyPr>
          <a:lstStyle/>
          <a:p>
            <a:r>
              <a:rPr lang="en-US" altLang="ja-JP" dirty="0">
                <a:solidFill>
                  <a:srgbClr val="FF0000"/>
                </a:solidFill>
                <a:latin typeface="MigMix 1P" charset="-128"/>
                <a:ea typeface="MigMix 1P" charset="-128"/>
                <a:cs typeface="MigMix 1P" charset="-128"/>
              </a:rPr>
              <a:t>volume </a:t>
            </a:r>
            <a:r>
              <a:rPr lang="ja-JP" altLang="en-US" dirty="0">
                <a:solidFill>
                  <a:srgbClr val="FF0000"/>
                </a:solidFill>
                <a:latin typeface="MigMix 1P" charset="-128"/>
                <a:ea typeface="MigMix 1P" charset="-128"/>
                <a:cs typeface="MigMix 1P" charset="-128"/>
              </a:rPr>
              <a:t>に流入する</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質量流量</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[kg/s]</a:t>
            </a:r>
            <a:endParaRPr kumimoji="1" lang="ja-JP" altLang="en-US" dirty="0">
              <a:solidFill>
                <a:srgbClr val="FF0000"/>
              </a:solidFill>
              <a:latin typeface="MigMix 1P" charset="-128"/>
              <a:ea typeface="MigMix 1P" charset="-128"/>
              <a:cs typeface="MigMix 1P" charset="-128"/>
            </a:endParaRPr>
          </a:p>
        </p:txBody>
      </p:sp>
      <p:sp>
        <p:nvSpPr>
          <p:cNvPr id="12" name="テキスト ボックス 11"/>
          <p:cNvSpPr txBox="1"/>
          <p:nvPr/>
        </p:nvSpPr>
        <p:spPr>
          <a:xfrm>
            <a:off x="5763125" y="1394795"/>
            <a:ext cx="2669722" cy="646331"/>
          </a:xfrm>
          <a:prstGeom prst="rect">
            <a:avLst/>
          </a:prstGeom>
          <a:noFill/>
        </p:spPr>
        <p:txBody>
          <a:bodyPr wrap="square" rtlCol="0">
            <a:spAutoFit/>
          </a:bodyPr>
          <a:lstStyle/>
          <a:p>
            <a:r>
              <a:rPr lang="en-US" altLang="ja-JP" dirty="0">
                <a:solidFill>
                  <a:srgbClr val="0070C0"/>
                </a:solidFill>
                <a:latin typeface="MigMix 1P" charset="-128"/>
                <a:ea typeface="MigMix 1P" charset="-128"/>
                <a:cs typeface="MigMix 1P" charset="-128"/>
              </a:rPr>
              <a:t>volume </a:t>
            </a:r>
            <a:r>
              <a:rPr lang="ja-JP" altLang="en-US" dirty="0">
                <a:solidFill>
                  <a:srgbClr val="0070C0"/>
                </a:solidFill>
                <a:latin typeface="MigMix 1P" charset="-128"/>
                <a:ea typeface="MigMix 1P" charset="-128"/>
                <a:cs typeface="MigMix 1P" charset="-128"/>
              </a:rPr>
              <a:t>から流出する</a:t>
            </a:r>
            <a:endParaRPr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質量流量</a:t>
            </a:r>
            <a:r>
              <a:rPr lang="en-US" altLang="ja-JP" dirty="0">
                <a:solidFill>
                  <a:srgbClr val="0070C0"/>
                </a:solidFill>
                <a:latin typeface="MigMix 1P" charset="-128"/>
                <a:ea typeface="MigMix 1P" charset="-128"/>
                <a:cs typeface="MigMix 1P" charset="-128"/>
              </a:rPr>
              <a:t> </a:t>
            </a:r>
            <a:r>
              <a:rPr kumimoji="1" lang="en-US" altLang="ja-JP" dirty="0">
                <a:solidFill>
                  <a:srgbClr val="0070C0"/>
                </a:solidFill>
                <a:latin typeface="MigMix 1P" charset="-128"/>
                <a:ea typeface="MigMix 1P" charset="-128"/>
                <a:cs typeface="MigMix 1P" charset="-128"/>
              </a:rPr>
              <a:t>[kg/s]</a:t>
            </a:r>
            <a:endParaRPr kumimoji="1" lang="ja-JP" altLang="en-US" dirty="0">
              <a:solidFill>
                <a:srgbClr val="0070C0"/>
              </a:solidFill>
              <a:latin typeface="MigMix 1P" charset="-128"/>
              <a:ea typeface="MigMix 1P" charset="-128"/>
              <a:cs typeface="MigMix 1P" charset="-128"/>
            </a:endParaRPr>
          </a:p>
        </p:txBody>
      </p:sp>
      <p:sp>
        <p:nvSpPr>
          <p:cNvPr id="13" name="下矢印 12"/>
          <p:cNvSpPr/>
          <p:nvPr/>
        </p:nvSpPr>
        <p:spPr>
          <a:xfrm rot="16200000">
            <a:off x="4227298" y="1919937"/>
            <a:ext cx="689429" cy="4818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18" name="図 17"/>
          <p:cNvPicPr>
            <a:picLocks noChangeAspect="1"/>
          </p:cNvPicPr>
          <p:nvPr/>
        </p:nvPicPr>
        <p:blipFill>
          <a:blip r:embed="rId3"/>
          <a:stretch>
            <a:fillRect/>
          </a:stretch>
        </p:blipFill>
        <p:spPr>
          <a:xfrm>
            <a:off x="1066250" y="1252968"/>
            <a:ext cx="2999232" cy="2170176"/>
          </a:xfrm>
          <a:prstGeom prst="rect">
            <a:avLst/>
          </a:prstGeom>
        </p:spPr>
      </p:pic>
      <p:sp>
        <p:nvSpPr>
          <p:cNvPr id="19" name="テキスト ボックス 18"/>
          <p:cNvSpPr txBox="1"/>
          <p:nvPr/>
        </p:nvSpPr>
        <p:spPr>
          <a:xfrm>
            <a:off x="1514800" y="1631480"/>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5" name="テキスト ボックス 4"/>
          <p:cNvSpPr txBox="1"/>
          <p:nvPr/>
        </p:nvSpPr>
        <p:spPr>
          <a:xfrm>
            <a:off x="628650" y="762329"/>
            <a:ext cx="3587921"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096036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77</a:t>
            </a:fld>
            <a:endParaRPr lang="ja-JP" altLang="en-US"/>
          </a:p>
        </p:txBody>
      </p:sp>
      <p:pic>
        <p:nvPicPr>
          <p:cNvPr id="5" name="図 4">
            <a:extLst>
              <a:ext uri="{FF2B5EF4-FFF2-40B4-BE49-F238E27FC236}">
                <a16:creationId xmlns:a16="http://schemas.microsoft.com/office/drawing/2014/main" id="{3A6DB7BA-5C2C-45ED-A077-FEFA047735D3}"/>
              </a:ext>
            </a:extLst>
          </p:cNvPr>
          <p:cNvPicPr>
            <a:picLocks noChangeAspect="1"/>
          </p:cNvPicPr>
          <p:nvPr/>
        </p:nvPicPr>
        <p:blipFill>
          <a:blip r:embed="rId2"/>
          <a:stretch>
            <a:fillRect/>
          </a:stretch>
        </p:blipFill>
        <p:spPr>
          <a:xfrm>
            <a:off x="1116888" y="1672238"/>
            <a:ext cx="3027680" cy="2341880"/>
          </a:xfrm>
          <a:prstGeom prst="rect">
            <a:avLst/>
          </a:prstGeom>
        </p:spPr>
      </p:pic>
      <p:pic>
        <p:nvPicPr>
          <p:cNvPr id="6" name="図 5">
            <a:extLst>
              <a:ext uri="{FF2B5EF4-FFF2-40B4-BE49-F238E27FC236}">
                <a16:creationId xmlns:a16="http://schemas.microsoft.com/office/drawing/2014/main" id="{24B6193C-E8B6-4F25-859D-AF4F6C4FC0B3}"/>
              </a:ext>
            </a:extLst>
          </p:cNvPr>
          <p:cNvPicPr>
            <a:picLocks noChangeAspect="1"/>
          </p:cNvPicPr>
          <p:nvPr/>
        </p:nvPicPr>
        <p:blipFill>
          <a:blip r:embed="rId3"/>
          <a:stretch>
            <a:fillRect/>
          </a:stretch>
        </p:blipFill>
        <p:spPr>
          <a:xfrm>
            <a:off x="4572000" y="1664262"/>
            <a:ext cx="3042920" cy="2357120"/>
          </a:xfrm>
          <a:prstGeom prst="rect">
            <a:avLst/>
          </a:prstGeom>
        </p:spPr>
      </p:pic>
      <p:pic>
        <p:nvPicPr>
          <p:cNvPr id="7" name="図 6">
            <a:extLst>
              <a:ext uri="{FF2B5EF4-FFF2-40B4-BE49-F238E27FC236}">
                <a16:creationId xmlns:a16="http://schemas.microsoft.com/office/drawing/2014/main" id="{875762E6-2156-4289-89B5-44087787AB83}"/>
              </a:ext>
            </a:extLst>
          </p:cNvPr>
          <p:cNvPicPr>
            <a:picLocks noChangeAspect="1"/>
          </p:cNvPicPr>
          <p:nvPr/>
        </p:nvPicPr>
        <p:blipFill>
          <a:blip r:embed="rId4"/>
          <a:stretch>
            <a:fillRect/>
          </a:stretch>
        </p:blipFill>
        <p:spPr>
          <a:xfrm>
            <a:off x="1091488" y="4108981"/>
            <a:ext cx="3053080" cy="2357120"/>
          </a:xfrm>
          <a:prstGeom prst="rect">
            <a:avLst/>
          </a:prstGeom>
        </p:spPr>
      </p:pic>
      <p:pic>
        <p:nvPicPr>
          <p:cNvPr id="8" name="図 7">
            <a:extLst>
              <a:ext uri="{FF2B5EF4-FFF2-40B4-BE49-F238E27FC236}">
                <a16:creationId xmlns:a16="http://schemas.microsoft.com/office/drawing/2014/main" id="{C1D2A83D-E79E-41EB-9A0E-A5EF4BBC761B}"/>
              </a:ext>
            </a:extLst>
          </p:cNvPr>
          <p:cNvPicPr>
            <a:picLocks noChangeAspect="1"/>
          </p:cNvPicPr>
          <p:nvPr/>
        </p:nvPicPr>
        <p:blipFill>
          <a:blip r:embed="rId5"/>
          <a:stretch>
            <a:fillRect/>
          </a:stretch>
        </p:blipFill>
        <p:spPr>
          <a:xfrm>
            <a:off x="4474153" y="4116601"/>
            <a:ext cx="3048000" cy="2341880"/>
          </a:xfrm>
          <a:prstGeom prst="rect">
            <a:avLst/>
          </a:prstGeom>
        </p:spPr>
      </p:pic>
      <p:sp>
        <p:nvSpPr>
          <p:cNvPr id="9" name="テキスト ボックス 8"/>
          <p:cNvSpPr txBox="1"/>
          <p:nvPr/>
        </p:nvSpPr>
        <p:spPr>
          <a:xfrm>
            <a:off x="610339" y="1143802"/>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4677105" y="1182732"/>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5369194" y="552535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2071929" y="4668637"/>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584351" y="3861512"/>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15" name="フッター プレースホルダー 1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2082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080000" y="1260000"/>
            <a:ext cx="2999232" cy="2170176"/>
          </a:xfrm>
          <a:prstGeom prst="rect">
            <a:avLst/>
          </a:prstGeom>
        </p:spPr>
      </p:pic>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78</a:t>
            </a:fld>
            <a:endParaRPr lang="ja-JP" altLang="en-US"/>
          </a:p>
        </p:txBody>
      </p:sp>
      <p:pic>
        <p:nvPicPr>
          <p:cNvPr id="5" name="図 4">
            <a:extLst>
              <a:ext uri="{FF2B5EF4-FFF2-40B4-BE49-F238E27FC236}">
                <a16:creationId xmlns:a16="http://schemas.microsoft.com/office/drawing/2014/main" id="{94437967-4417-444F-A9C1-5D52E328E686}"/>
              </a:ext>
            </a:extLst>
          </p:cNvPr>
          <p:cNvPicPr>
            <a:picLocks noChangeAspect="1"/>
          </p:cNvPicPr>
          <p:nvPr/>
        </p:nvPicPr>
        <p:blipFill>
          <a:blip r:embed="rId3"/>
          <a:stretch>
            <a:fillRect/>
          </a:stretch>
        </p:blipFill>
        <p:spPr>
          <a:xfrm>
            <a:off x="4871767" y="1162036"/>
            <a:ext cx="3032760" cy="2352040"/>
          </a:xfrm>
          <a:prstGeom prst="rect">
            <a:avLst/>
          </a:prstGeom>
        </p:spPr>
      </p:pic>
      <p:sp>
        <p:nvSpPr>
          <p:cNvPr id="6" name="テキスト ボックス 5"/>
          <p:cNvSpPr txBox="1"/>
          <p:nvPr/>
        </p:nvSpPr>
        <p:spPr>
          <a:xfrm>
            <a:off x="6020642" y="216042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温度</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degC</a:t>
            </a:r>
            <a:r>
              <a:rPr kumimoji="1" lang="en-US"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1458135" y="1744547"/>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28649" y="813400"/>
            <a:ext cx="7353443"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a:t>
            </a:r>
            <a:r>
              <a:rPr lang="ja-JP" altLang="en-US" dirty="0">
                <a:solidFill>
                  <a:srgbClr val="0070C0"/>
                </a:solidFill>
                <a:latin typeface="MigMix 1P" charset="-128"/>
                <a:ea typeface="MigMix 1P" charset="-128"/>
                <a:cs typeface="MigMix 1P" charset="-128"/>
              </a:rPr>
              <a:t>室内の</a:t>
            </a:r>
            <a:r>
              <a:rPr kumimoji="1" lang="ja-JP" altLang="en-US" dirty="0">
                <a:solidFill>
                  <a:srgbClr val="0070C0"/>
                </a:solidFill>
                <a:latin typeface="MigMix 1P" charset="-128"/>
                <a:ea typeface="MigMix 1P" charset="-128"/>
                <a:cs typeface="MigMix 1P" charset="-128"/>
              </a:rPr>
              <a:t>圧力</a:t>
            </a:r>
            <a:r>
              <a:rPr lang="ja-JP" altLang="en-US" dirty="0">
                <a:solidFill>
                  <a:srgbClr val="0070C0"/>
                </a:solidFill>
                <a:latin typeface="MigMix 1P" charset="-128"/>
                <a:ea typeface="MigMix 1P" charset="-128"/>
                <a:cs typeface="MigMix 1P" charset="-128"/>
              </a:rPr>
              <a:t>や温度</a:t>
            </a:r>
            <a:r>
              <a:rPr kumimoji="1" lang="ja-JP" altLang="en-US" dirty="0">
                <a:solidFill>
                  <a:srgbClr val="0070C0"/>
                </a:solidFill>
                <a:latin typeface="MigMix 1P" charset="-128"/>
                <a:ea typeface="MigMix 1P" charset="-128"/>
                <a:cs typeface="MigMix 1P" charset="-128"/>
              </a:rPr>
              <a:t>も変化する。</a:t>
            </a: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49284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E5AF7827-2D5F-467F-9F29-4E83BA7EE6A2}"/>
              </a:ext>
            </a:extLst>
          </p:cNvPr>
          <p:cNvPicPr>
            <a:picLocks noChangeAspect="1"/>
          </p:cNvPicPr>
          <p:nvPr/>
        </p:nvPicPr>
        <p:blipFill>
          <a:blip r:embed="rId2"/>
          <a:stretch>
            <a:fillRect/>
          </a:stretch>
        </p:blipFill>
        <p:spPr>
          <a:xfrm>
            <a:off x="1496354" y="1787672"/>
            <a:ext cx="6257925" cy="3924300"/>
          </a:xfrm>
          <a:prstGeom prst="rect">
            <a:avLst/>
          </a:prstGeom>
        </p:spPr>
      </p:pic>
      <p:sp>
        <p:nvSpPr>
          <p:cNvPr id="7" name="タイトル 6"/>
          <p:cNvSpPr>
            <a:spLocks noGrp="1"/>
          </p:cNvSpPr>
          <p:nvPr>
            <p:ph type="title"/>
          </p:nvPr>
        </p:nvSpPr>
        <p:spPr/>
        <p:txBody>
          <a:bodyPr>
            <a:normAutofit/>
          </a:bodyPr>
          <a:lstStyle/>
          <a:p>
            <a:r>
              <a:rPr kumimoji="1" lang="en-US" altLang="ja-JP" dirty="0"/>
              <a:t>WaterVolume2</a:t>
            </a:r>
            <a:br>
              <a:rPr kumimoji="1" lang="en-US" altLang="ja-JP" dirty="0"/>
            </a:br>
            <a:r>
              <a:rPr lang="ja-JP" altLang="en-US" sz="2700" dirty="0"/>
              <a:t>容器出入り口の圧力損失を考慮する。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79</a:t>
            </a:fld>
            <a:endParaRPr lang="ja-JP" altLang="en-US"/>
          </a:p>
        </p:txBody>
      </p:sp>
      <p:sp>
        <p:nvSpPr>
          <p:cNvPr id="6" name="テキスト ボックス 5"/>
          <p:cNvSpPr txBox="1"/>
          <p:nvPr/>
        </p:nvSpPr>
        <p:spPr>
          <a:xfrm>
            <a:off x="629325" y="1433729"/>
            <a:ext cx="7886700" cy="1015663"/>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容器の上流と下流の圧力を規定し、容器入口の流れの急拡大による圧力損失と容器出口の流れの急縮小による圧力損失を考慮したモデルを作成する。</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230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646" y="3385523"/>
            <a:ext cx="2699477" cy="1804838"/>
          </a:xfrm>
          <a:prstGeom prst="rect">
            <a:avLst/>
          </a:prstGeom>
        </p:spPr>
      </p:pic>
      <p:sp>
        <p:nvSpPr>
          <p:cNvPr id="6" name="正方形/長方形 5"/>
          <p:cNvSpPr/>
          <p:nvPr/>
        </p:nvSpPr>
        <p:spPr>
          <a:xfrm>
            <a:off x="623871" y="5561374"/>
            <a:ext cx="4796161" cy="646331"/>
          </a:xfrm>
          <a:prstGeom prst="rect">
            <a:avLst/>
          </a:prstGeom>
          <a:ln>
            <a:solidFill>
              <a:schemeClr val="accent1"/>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(pipe1</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port_b, pipe3</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port_a);</a:t>
            </a:r>
          </a:p>
          <a:p>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(pipe2</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port_b, pipe3</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port_a); </a:t>
            </a:r>
            <a:endParaRPr lang="ja-JP" altLang="en-US" dirty="0">
              <a:latin typeface="Migu 1M" charset="-128"/>
              <a:ea typeface="Migu 1M" charset="-128"/>
              <a:cs typeface="Migu 1M" charset="-128"/>
            </a:endParaRPr>
          </a:p>
        </p:txBody>
      </p:sp>
      <p:sp>
        <p:nvSpPr>
          <p:cNvPr id="7" name="テキスト ボックス 6"/>
          <p:cNvSpPr txBox="1"/>
          <p:nvPr/>
        </p:nvSpPr>
        <p:spPr>
          <a:xfrm>
            <a:off x="628650" y="867651"/>
            <a:ext cx="4633046" cy="400110"/>
          </a:xfrm>
          <a:prstGeom prst="rect">
            <a:avLst/>
          </a:prstGeom>
          <a:noFill/>
        </p:spPr>
        <p:txBody>
          <a:bodyPr wrap="square" rtlCol="0">
            <a:spAutoFit/>
          </a:bodyPr>
          <a:lstStyle/>
          <a:p>
            <a:r>
              <a:rPr kumimoji="1" lang="en-US" altLang="ja-JP" sz="2000" b="1" dirty="0">
                <a:solidFill>
                  <a:srgbClr val="0070C0"/>
                </a:solidFill>
                <a:latin typeface="MigMix 1P" charset="-128"/>
                <a:ea typeface="MigMix 1P" charset="-128"/>
                <a:cs typeface="MigMix 1P" charset="-128"/>
              </a:rPr>
              <a:t>(2) Fluid</a:t>
            </a:r>
            <a:r>
              <a:rPr kumimoji="1" lang="ja-JP" altLang="en-US" sz="2000" b="1" dirty="0">
                <a:solidFill>
                  <a:srgbClr val="0070C0"/>
                </a:solidFill>
                <a:latin typeface="MigMix 1P" charset="-128"/>
                <a:ea typeface="MigMix 1P" charset="-128"/>
                <a:cs typeface="MigMix 1P" charset="-128"/>
              </a:rPr>
              <a:t>の質量流量の向き</a:t>
            </a:r>
          </a:p>
        </p:txBody>
      </p:sp>
      <mc:AlternateContent xmlns:mc="http://schemas.openxmlformats.org/markup-compatibility/2006" xmlns:a14="http://schemas.microsoft.com/office/drawing/2010/main">
        <mc:Choice Requires="a14">
          <p:sp>
            <p:nvSpPr>
              <p:cNvPr id="8" name="テキスト ボックス 7"/>
              <p:cNvSpPr txBox="1"/>
              <p:nvPr/>
            </p:nvSpPr>
            <p:spPr>
              <a:xfrm>
                <a:off x="4169884" y="4729536"/>
                <a:ext cx="1107924" cy="646331"/>
              </a:xfrm>
              <a:prstGeom prst="rect">
                <a:avLst/>
              </a:prstGeom>
              <a:noFill/>
            </p:spPr>
            <p:txBody>
              <a:bodyPr wrap="square" rtlCol="0">
                <a:spAutoFit/>
              </a:bodyPr>
              <a:lstStyle/>
              <a:p>
                <a:r>
                  <a:rPr kumimoji="1" lang="en-US" altLang="ja-JP" i="1" dirty="0">
                    <a:latin typeface="MigMix 1P" charset="-128"/>
                    <a:ea typeface="MigMix 1P" charset="-128"/>
                    <a:cs typeface="MigMix 1P" charset="-128"/>
                  </a:rPr>
                  <a:t>x</a:t>
                </a:r>
                <a:r>
                  <a:rPr kumimoji="1" lang="en-US" altLang="ja-JP" dirty="0">
                    <a:latin typeface="MigMix 1P" charset="-128"/>
                    <a:ea typeface="MigMix 1P" charset="-128"/>
                    <a:cs typeface="MigMix 1P" charset="-128"/>
                  </a:rPr>
                  <a:t>=a or b</a:t>
                </a:r>
              </a:p>
              <a:p>
                <a14:m>
                  <m:oMath xmlns:m="http://schemas.openxmlformats.org/officeDocument/2006/math">
                    <m:r>
                      <a:rPr kumimoji="1" lang="en-US" altLang="ja-JP" b="0" i="1" smtClean="0">
                        <a:latin typeface="Cambria Math" charset="0"/>
                        <a:ea typeface="MigMix 1P" charset="-128"/>
                        <a:cs typeface="MigMix 1P" charset="-128"/>
                      </a:rPr>
                      <m:t>𝑖</m:t>
                    </m:r>
                    <m:r>
                      <a:rPr kumimoji="1" lang="en-US" altLang="ja-JP" b="0" i="1" smtClean="0">
                        <a:latin typeface="Cambria Math" charset="0"/>
                        <a:ea typeface="MigMix 1P" charset="-128"/>
                        <a:cs typeface="MigMix 1P" charset="-128"/>
                      </a:rPr>
                      <m:t>=1,2,3</m:t>
                    </m:r>
                  </m:oMath>
                </a14:m>
                <a:r>
                  <a:rPr kumimoji="1" lang="en-US" altLang="ja-JP" dirty="0">
                    <a:latin typeface="MigMix 1P" charset="-128"/>
                    <a:ea typeface="MigMix 1P" charset="-128"/>
                    <a:cs typeface="MigMix 1P" charset="-128"/>
                  </a:rPr>
                  <a:t> </a:t>
                </a:r>
                <a:endParaRPr kumimoji="1" lang="ja-JP" altLang="en-US" dirty="0">
                  <a:latin typeface="MigMix 1P" charset="-128"/>
                  <a:ea typeface="MigMix 1P" charset="-128"/>
                  <a:cs typeface="MigMix 1P"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4169884" y="4729536"/>
                <a:ext cx="1107924" cy="646331"/>
              </a:xfrm>
              <a:prstGeom prst="rect">
                <a:avLst/>
              </a:prstGeom>
              <a:blipFill rotWithShape="0">
                <a:blip r:embed="rId3"/>
                <a:stretch>
                  <a:fillRect l="-4396" t="-5660" r="-49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169884" y="3627102"/>
                <a:ext cx="4282250" cy="983218"/>
              </a:xfrm>
              <a:prstGeom prst="rect">
                <a:avLst/>
              </a:prstGeom>
              <a:noFill/>
              <a:ln>
                <a:noFill/>
              </a:ln>
            </p:spPr>
            <p:txBody>
              <a:bodyPr wrap="square" rtlCol="0">
                <a:spAutoFit/>
              </a:bodyPr>
              <a:lstStyle/>
              <a:p>
                <a14:m>
                  <m:oMath xmlns:m="http://schemas.openxmlformats.org/officeDocument/2006/math">
                    <m:sSub>
                      <m:sSubPr>
                        <m:ctrlPr>
                          <a:rPr lang="en-US" altLang="ja-JP" b="0" i="1" smtClean="0">
                            <a:latin typeface="Cambria Math" panose="02040503050406030204" pitchFamily="18" charset="0"/>
                            <a:ea typeface="MigMix 1P" charset="-128"/>
                            <a:cs typeface="MigMix 1P" charset="-128"/>
                          </a:rPr>
                        </m:ctrlPr>
                      </m:sSubPr>
                      <m:e>
                        <m:r>
                          <a:rPr lang="en-US" altLang="ja-JP" b="0" i="1" smtClean="0">
                            <a:latin typeface="Cambria Math" charset="0"/>
                            <a:ea typeface="MigMix 1P" charset="-128"/>
                            <a:cs typeface="MigMix 1P" charset="-128"/>
                          </a:rPr>
                          <m:t>𝑝</m:t>
                        </m:r>
                      </m:e>
                      <m:sub>
                        <m:r>
                          <a:rPr lang="en-US" altLang="ja-JP" b="0" i="1" smtClean="0">
                            <a:latin typeface="Cambria Math" charset="0"/>
                            <a:ea typeface="MigMix 1P" charset="-128"/>
                            <a:cs typeface="MigMix 1P" charset="-128"/>
                          </a:rPr>
                          <m:t>𝑖</m:t>
                        </m:r>
                      </m:sub>
                    </m:sSub>
                    <m:r>
                      <a:rPr lang="en-US" altLang="ja-JP" b="0" i="1" smtClean="0">
                        <a:latin typeface="Cambria Math" charset="0"/>
                        <a:ea typeface="MigMix 1P" charset="-128"/>
                        <a:cs typeface="MigMix 1P" charset="-128"/>
                      </a:rPr>
                      <m:t>= </m:t>
                    </m:r>
                  </m:oMath>
                </a14:m>
                <a:r>
                  <a:rPr lang="en-US" altLang="ja-JP" dirty="0">
                    <a:latin typeface="MigMix 1P" charset="-128"/>
                    <a:ea typeface="MigMix 1P" charset="-128"/>
                    <a:cs typeface="MigMix 1P" charset="-128"/>
                  </a:rPr>
                  <a:t>pipe</a:t>
                </a:r>
                <a14:m>
                  <m:oMath xmlns:m="http://schemas.openxmlformats.org/officeDocument/2006/math">
                    <m:r>
                      <a:rPr lang="en-US" altLang="ja-JP" b="0" i="1" smtClean="0">
                        <a:latin typeface="Cambria Math" charset="0"/>
                        <a:ea typeface="MigMix 1P" charset="-128"/>
                        <a:cs typeface="MigMix 1P" charset="-128"/>
                      </a:rPr>
                      <m:t>𝑖</m:t>
                    </m:r>
                  </m:oMath>
                </a14:m>
                <a:r>
                  <a:rPr lang="en-US" altLang="ja-JP" dirty="0">
                    <a:latin typeface="MigMix 1P" charset="-128"/>
                    <a:ea typeface="MigMix 1P" charset="-128"/>
                    <a:cs typeface="MigMix 1P" charset="-128"/>
                  </a:rPr>
                  <a:t>.</a:t>
                </a:r>
                <a:r>
                  <a:rPr lang="en-US" altLang="ja-JP" dirty="0" err="1">
                    <a:latin typeface="MigMix 1P" charset="-128"/>
                    <a:ea typeface="MigMix 1P" charset="-128"/>
                    <a:cs typeface="MigMix 1P" charset="-128"/>
                  </a:rPr>
                  <a:t>port_</a:t>
                </a:r>
                <a:r>
                  <a:rPr lang="en-US" altLang="ja-JP" i="1" dirty="0" err="1">
                    <a:latin typeface="MigMix 1P" charset="-128"/>
                    <a:ea typeface="MigMix 1P" charset="-128"/>
                    <a:cs typeface="MigMix 1P" charset="-128"/>
                  </a:rPr>
                  <a:t>x</a:t>
                </a:r>
                <a:r>
                  <a:rPr lang="en-US" altLang="ja-JP" dirty="0" err="1">
                    <a:latin typeface="MigMix 1P" charset="-128"/>
                    <a:ea typeface="MigMix 1P" charset="-128"/>
                    <a:cs typeface="MigMix 1P" charset="-128"/>
                  </a:rPr>
                  <a:t>.p</a:t>
                </a:r>
                <a:endParaRPr lang="en-US" altLang="ja-JP" dirty="0">
                  <a:latin typeface="MigMix 1P" panose="020B0502020203020207" pitchFamily="34" charset="-128"/>
                </a:endParaRPr>
              </a:p>
              <a:p>
                <a14:m>
                  <m:oMath xmlns:m="http://schemas.openxmlformats.org/officeDocument/2006/math">
                    <m:sSub>
                      <m:sSubPr>
                        <m:ctrlPr>
                          <a:rPr lang="en-US" altLang="ja-JP" b="0" i="1" smtClean="0">
                            <a:latin typeface="Cambria Math" panose="02040503050406030204" pitchFamily="18" charset="0"/>
                            <a:ea typeface="MigMix 1P" charset="-128"/>
                            <a:cs typeface="MigMix 1P" charset="-128"/>
                          </a:rPr>
                        </m:ctrlPr>
                      </m:sSubPr>
                      <m:e>
                        <m:acc>
                          <m:accPr>
                            <m:chr m:val="̇"/>
                            <m:ctrlPr>
                              <a:rPr lang="en-US" altLang="ja-JP" b="0" i="1" smtClean="0">
                                <a:latin typeface="Cambria Math" panose="02040503050406030204" pitchFamily="18" charset="0"/>
                                <a:ea typeface="MigMix 1P" charset="-128"/>
                                <a:cs typeface="MigMix 1P" charset="-128"/>
                              </a:rPr>
                            </m:ctrlPr>
                          </m:accPr>
                          <m:e>
                            <m:r>
                              <a:rPr lang="en-US" altLang="ja-JP" b="0" i="1" smtClean="0">
                                <a:latin typeface="Cambria Math" charset="0"/>
                                <a:ea typeface="MigMix 1P" charset="-128"/>
                                <a:cs typeface="MigMix 1P" charset="-128"/>
                              </a:rPr>
                              <m:t>𝑚</m:t>
                            </m:r>
                          </m:e>
                        </m:acc>
                      </m:e>
                      <m:sub>
                        <m:r>
                          <a:rPr lang="en-US" altLang="ja-JP" b="0" i="1" smtClean="0">
                            <a:latin typeface="Cambria Math" charset="0"/>
                            <a:ea typeface="MigMix 1P" charset="-128"/>
                            <a:cs typeface="MigMix 1P" charset="-128"/>
                          </a:rPr>
                          <m:t>𝑖</m:t>
                        </m:r>
                      </m:sub>
                    </m:sSub>
                  </m:oMath>
                </a14:m>
                <a:r>
                  <a:rPr lang="en-US" altLang="ja-JP" dirty="0">
                    <a:latin typeface="MigMix 1P" charset="-128"/>
                    <a:ea typeface="MigMix 1P" charset="-128"/>
                    <a:cs typeface="MigMix 1P" charset="-128"/>
                  </a:rPr>
                  <a:t>= pipe</a:t>
                </a:r>
                <a14:m>
                  <m:oMath xmlns:m="http://schemas.openxmlformats.org/officeDocument/2006/math">
                    <m:r>
                      <a:rPr lang="en-US" altLang="ja-JP" b="0" i="1" dirty="0" smtClean="0">
                        <a:latin typeface="Cambria Math" charset="0"/>
                        <a:ea typeface="MigMix 1P" charset="-128"/>
                        <a:cs typeface="MigMix 1P" charset="-128"/>
                      </a:rPr>
                      <m:t>𝑖</m:t>
                    </m:r>
                  </m:oMath>
                </a14:m>
                <a:r>
                  <a:rPr kumimoji="1" lang="en-US" altLang="ja-JP" dirty="0">
                    <a:latin typeface="MigMix 1P" charset="-128"/>
                    <a:ea typeface="MigMix 1P" charset="-128"/>
                    <a:cs typeface="MigMix 1P" charset="-128"/>
                  </a:rPr>
                  <a:t>.</a:t>
                </a:r>
                <a:r>
                  <a:rPr kumimoji="1" lang="en-US" altLang="ja-JP" dirty="0" err="1">
                    <a:latin typeface="MigMix 1P" charset="-128"/>
                    <a:ea typeface="MigMix 1P" charset="-128"/>
                    <a:cs typeface="MigMix 1P" charset="-128"/>
                  </a:rPr>
                  <a:t>port_</a:t>
                </a:r>
                <a:r>
                  <a:rPr kumimoji="1" lang="en-US" altLang="ja-JP" i="1" dirty="0" err="1">
                    <a:latin typeface="MigMix 1P" charset="-128"/>
                    <a:ea typeface="MigMix 1P" charset="-128"/>
                    <a:cs typeface="MigMix 1P" charset="-128"/>
                  </a:rPr>
                  <a:t>x</a:t>
                </a:r>
                <a:r>
                  <a:rPr kumimoji="1" lang="en-US" altLang="ja-JP" dirty="0" err="1">
                    <a:latin typeface="MigMix 1P" charset="-128"/>
                    <a:ea typeface="MigMix 1P" charset="-128"/>
                    <a:cs typeface="MigMix 1P" charset="-128"/>
                  </a:rPr>
                  <a:t>.m_flow</a:t>
                </a:r>
                <a:endParaRPr kumimoji="1" lang="en-US" altLang="ja-JP" dirty="0">
                  <a:latin typeface="MigMix 1P" panose="020B0502020203020207" pitchFamily="34" charset="-128"/>
                </a:endParaRPr>
              </a:p>
              <a:p>
                <a14:m>
                  <m:oMath xmlns:m="http://schemas.openxmlformats.org/officeDocument/2006/math">
                    <m:sSub>
                      <m:sSubPr>
                        <m:ctrlPr>
                          <a:rPr kumimoji="1" lang="en-US" altLang="ja-JP" b="0" i="1" smtClean="0">
                            <a:latin typeface="Cambria Math" panose="02040503050406030204" pitchFamily="18" charset="0"/>
                            <a:ea typeface="MigMix 1P" charset="-128"/>
                            <a:cs typeface="MigMix 1P" charset="-128"/>
                          </a:rPr>
                        </m:ctrlPr>
                      </m:sSubPr>
                      <m:e>
                        <m:sSub>
                          <m:sSubPr>
                            <m:ctrlPr>
                              <a:rPr kumimoji="1" lang="en-US" altLang="ja-JP" b="0" i="1" smtClean="0">
                                <a:latin typeface="Cambria Math" panose="02040503050406030204" pitchFamily="18" charset="0"/>
                                <a:ea typeface="MigMix 1P" charset="-128"/>
                                <a:cs typeface="MigMix 1P" charset="-128"/>
                              </a:rPr>
                            </m:ctrlPr>
                          </m:sSubPr>
                          <m:e>
                            <m:r>
                              <a:rPr kumimoji="1" lang="en-US" altLang="ja-JP" b="0" i="1" smtClean="0">
                                <a:latin typeface="Cambria Math" charset="0"/>
                                <a:ea typeface="MigMix 1P" charset="-128"/>
                                <a:cs typeface="MigMix 1P" charset="-128"/>
                              </a:rPr>
                              <m:t>h</m:t>
                            </m:r>
                          </m:e>
                          <m:sub>
                            <m:r>
                              <a:rPr kumimoji="1" lang="en-US" altLang="ja-JP" b="0" i="1" smtClean="0">
                                <a:latin typeface="Cambria Math" charset="0"/>
                                <a:ea typeface="MigMix 1P" charset="-128"/>
                                <a:cs typeface="MigMix 1P" charset="-128"/>
                              </a:rPr>
                              <m:t>𝑜𝑢𝑡𝑓𝑙𝑜𝑤</m:t>
                            </m:r>
                          </m:sub>
                        </m:sSub>
                      </m:e>
                      <m:sub>
                        <m:r>
                          <a:rPr kumimoji="1" lang="en-US" altLang="ja-JP" b="0" i="1" smtClean="0">
                            <a:latin typeface="Cambria Math" charset="0"/>
                            <a:ea typeface="MigMix 1P" charset="-128"/>
                            <a:cs typeface="MigMix 1P" charset="-128"/>
                          </a:rPr>
                          <m:t>𝑖</m:t>
                        </m:r>
                      </m:sub>
                    </m:sSub>
                  </m:oMath>
                </a14:m>
                <a:r>
                  <a:rPr kumimoji="1" lang="en-US" altLang="ja-JP" dirty="0">
                    <a:latin typeface="MigMix 1P" charset="-128"/>
                    <a:ea typeface="MigMix 1P" charset="-128"/>
                    <a:cs typeface="MigMix 1P" charset="-128"/>
                  </a:rPr>
                  <a:t> = pipe</a:t>
                </a:r>
                <a14:m>
                  <m:oMath xmlns:m="http://schemas.openxmlformats.org/officeDocument/2006/math">
                    <m:r>
                      <a:rPr kumimoji="1" lang="en-US" altLang="ja-JP" b="0" i="1" smtClean="0">
                        <a:latin typeface="Cambria Math" charset="0"/>
                        <a:ea typeface="MigMix 1P" charset="-128"/>
                        <a:cs typeface="MigMix 1P" charset="-128"/>
                      </a:rPr>
                      <m:t>𝑖</m:t>
                    </m:r>
                    <m:r>
                      <a:rPr kumimoji="1" lang="en-US" altLang="ja-JP" b="0" i="1" smtClean="0">
                        <a:latin typeface="Cambria Math" charset="0"/>
                        <a:ea typeface="MigMix 1P" charset="-128"/>
                        <a:cs typeface="MigMix 1P" charset="-128"/>
                      </a:rPr>
                      <m:t>. </m:t>
                    </m:r>
                  </m:oMath>
                </a14:m>
                <a:r>
                  <a:rPr kumimoji="1" lang="en-US" altLang="ja-JP" dirty="0">
                    <a:latin typeface="MigMix 1P" charset="-128"/>
                    <a:ea typeface="MigMix 1P" charset="-128"/>
                    <a:cs typeface="MigMix 1P" charset="-128"/>
                  </a:rPr>
                  <a:t>port_</a:t>
                </a:r>
                <a:r>
                  <a:rPr kumimoji="1" lang="en-US" altLang="ja-JP" i="1" dirty="0">
                    <a:latin typeface="MigMix 1P" charset="-128"/>
                    <a:ea typeface="MigMix 1P" charset="-128"/>
                    <a:cs typeface="MigMix 1P" charset="-128"/>
                  </a:rPr>
                  <a:t>x</a:t>
                </a:r>
                <a:r>
                  <a:rPr kumimoji="1" lang="en-US" altLang="ja-JP" dirty="0">
                    <a:latin typeface="MigMix 1P" charset="-128"/>
                    <a:ea typeface="MigMix 1P" charset="-128"/>
                    <a:cs typeface="MigMix 1P" charset="-128"/>
                  </a:rPr>
                  <a:t>.h_outflow</a:t>
                </a:r>
                <a:endParaRPr kumimoji="1" lang="ja-JP" altLang="en-US" dirty="0">
                  <a:latin typeface="MigMix 1P" panose="020B0502020203020207" pitchFamily="34"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169884" y="3627102"/>
                <a:ext cx="4282250" cy="983218"/>
              </a:xfrm>
              <a:prstGeom prst="rect">
                <a:avLst/>
              </a:prstGeom>
              <a:blipFill>
                <a:blip r:embed="rId4"/>
                <a:stretch>
                  <a:fillRect t="-2564" b="-2564"/>
                </a:stretch>
              </a:blipFill>
              <a:ln>
                <a:noFill/>
              </a:ln>
            </p:spPr>
            <p:txBody>
              <a:bodyPr/>
              <a:lstStyle/>
              <a:p>
                <a:r>
                  <a:rPr lang="ja-JP" altLang="en-US">
                    <a:noFill/>
                  </a:rPr>
                  <a:t> </a:t>
                </a:r>
              </a:p>
            </p:txBody>
          </p:sp>
        </mc:Fallback>
      </mc:AlternateContent>
      <p:sp>
        <p:nvSpPr>
          <p:cNvPr id="10" name="テキスト ボックス 9"/>
          <p:cNvSpPr txBox="1"/>
          <p:nvPr/>
        </p:nvSpPr>
        <p:spPr>
          <a:xfrm>
            <a:off x="634294" y="2910410"/>
            <a:ext cx="5559215"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次のようにパイプを接続した場合を考える。</a:t>
            </a:r>
          </a:p>
        </p:txBody>
      </p:sp>
      <mc:AlternateContent xmlns:mc="http://schemas.openxmlformats.org/markup-compatibility/2006" xmlns:a14="http://schemas.microsoft.com/office/drawing/2010/main">
        <mc:Choice Requires="a14">
          <p:sp>
            <p:nvSpPr>
              <p:cNvPr id="11" name="テキスト ボックス 10"/>
              <p:cNvSpPr txBox="1"/>
              <p:nvPr/>
            </p:nvSpPr>
            <p:spPr>
              <a:xfrm>
                <a:off x="813752" y="1420703"/>
                <a:ext cx="4657924" cy="707886"/>
              </a:xfrm>
              <a:prstGeom prst="rect">
                <a:avLst/>
              </a:prstGeom>
              <a:noFill/>
              <a:ln>
                <a:noFill/>
              </a:ln>
            </p:spPr>
            <p:txBody>
              <a:bodyPr wrap="square" rtlCol="0">
                <a:spAutoFit/>
              </a:bodyPr>
              <a:lstStyle/>
              <a:p>
                <a14:m>
                  <m:oMath xmlns:m="http://schemas.openxmlformats.org/officeDocument/2006/math">
                    <m:acc>
                      <m:accPr>
                        <m:chr m:val="̇"/>
                        <m:ctrlPr>
                          <a:rPr kumimoji="1" lang="en-US" altLang="ja-JP" sz="2000" b="0" i="1" smtClean="0">
                            <a:solidFill>
                              <a:srgbClr val="FF0000"/>
                            </a:solidFill>
                            <a:latin typeface="Cambria Math" panose="02040503050406030204" pitchFamily="18" charset="0"/>
                            <a:ea typeface="MigMix 1P" charset="-128"/>
                            <a:cs typeface="MigMix 1P" charset="-128"/>
                          </a:rPr>
                        </m:ctrlPr>
                      </m:accPr>
                      <m:e>
                        <m:r>
                          <a:rPr kumimoji="1" lang="en-US" altLang="ja-JP" sz="2000" b="0" i="1" smtClean="0">
                            <a:solidFill>
                              <a:srgbClr val="FF0000"/>
                            </a:solidFill>
                            <a:latin typeface="Cambria Math" charset="0"/>
                            <a:ea typeface="MigMix 1P" charset="-128"/>
                            <a:cs typeface="MigMix 1P" charset="-128"/>
                          </a:rPr>
                          <m:t>𝑚</m:t>
                        </m:r>
                      </m:e>
                    </m:acc>
                    <m:r>
                      <a:rPr kumimoji="1" lang="en-US" altLang="ja-JP" sz="2000" b="0" i="1" smtClean="0">
                        <a:solidFill>
                          <a:srgbClr val="FF0000"/>
                        </a:solidFill>
                        <a:latin typeface="Cambria Math" charset="0"/>
                        <a:ea typeface="MigMix 1P" charset="-128"/>
                        <a:cs typeface="MigMix 1P" charset="-128"/>
                      </a:rPr>
                      <m:t>=</m:t>
                    </m:r>
                  </m:oMath>
                </a14:m>
                <a:r>
                  <a:rPr kumimoji="1" lang="en-US" altLang="ja-JP" sz="2000" dirty="0">
                    <a:solidFill>
                      <a:srgbClr val="FF0000"/>
                    </a:solidFill>
                    <a:latin typeface="MigMix 1P" charset="-128"/>
                    <a:ea typeface="MigMix 1P" charset="-128"/>
                    <a:cs typeface="MigMix 1P" charset="-128"/>
                  </a:rPr>
                  <a:t> </a:t>
                </a:r>
                <a:r>
                  <a:rPr kumimoji="1" lang="en-US" altLang="ja-JP" sz="2000" dirty="0" err="1">
                    <a:solidFill>
                      <a:srgbClr val="FF0000"/>
                    </a:solidFill>
                    <a:latin typeface="MigMix 1P" charset="-128"/>
                    <a:ea typeface="MigMix 1P" charset="-128"/>
                    <a:cs typeface="MigMix 1P" charset="-128"/>
                  </a:rPr>
                  <a:t>m_flow</a:t>
                </a:r>
                <a:r>
                  <a:rPr lang="en-US" altLang="ja-JP" sz="2000" dirty="0">
                    <a:solidFill>
                      <a:srgbClr val="FF0000"/>
                    </a:solidFill>
                    <a:latin typeface="MigMix 1P" charset="-128"/>
                    <a:ea typeface="MigMix 1P" charset="-128"/>
                    <a:cs typeface="MigMix 1P" charset="-128"/>
                  </a:rPr>
                  <a:t> </a:t>
                </a:r>
                <a:r>
                  <a:rPr kumimoji="1" lang="ja-JP" altLang="en-US" sz="2000" dirty="0">
                    <a:solidFill>
                      <a:srgbClr val="FF0000"/>
                    </a:solidFill>
                    <a:latin typeface="MigMix 1P" charset="-128"/>
                    <a:ea typeface="MigMix 1P" charset="-128"/>
                    <a:cs typeface="MigMix 1P" charset="-128"/>
                  </a:rPr>
                  <a:t>は</a:t>
                </a:r>
                <a:r>
                  <a:rPr lang="ja-JP" altLang="en-US" sz="2000" dirty="0">
                    <a:solidFill>
                      <a:srgbClr val="FF0000"/>
                    </a:solidFill>
                    <a:latin typeface="MigMix 1P" charset="-128"/>
                    <a:ea typeface="MigMix 1P" charset="-128"/>
                    <a:cs typeface="MigMix 1P" charset="-128"/>
                  </a:rPr>
                  <a:t>、</a:t>
                </a:r>
                <a:r>
                  <a:rPr kumimoji="1" lang="en-US" altLang="ja-JP" sz="2000" dirty="0" err="1">
                    <a:solidFill>
                      <a:srgbClr val="FF0000"/>
                    </a:solidFill>
                    <a:latin typeface="MigMix 1P" charset="-128"/>
                    <a:ea typeface="MigMix 1P" charset="-128"/>
                    <a:cs typeface="MigMix 1P" charset="-128"/>
                  </a:rPr>
                  <a:t>FluidPort</a:t>
                </a:r>
                <a:r>
                  <a:rPr kumimoji="1" lang="ja-JP" altLang="en-US" sz="2000" dirty="0">
                    <a:solidFill>
                      <a:srgbClr val="FF0000"/>
                    </a:solidFill>
                    <a:latin typeface="MigMix 1P" charset="-128"/>
                    <a:ea typeface="MigMix 1P" charset="-128"/>
                    <a:cs typeface="MigMix 1P" charset="-128"/>
                  </a:rPr>
                  <a:t>から</a:t>
                </a:r>
                <a:endParaRPr kumimoji="1" lang="en-US" altLang="ja-JP" sz="2000" dirty="0">
                  <a:solidFill>
                    <a:srgbClr val="FF0000"/>
                  </a:solidFill>
                  <a:latin typeface="MigMix 1P" charset="-128"/>
                  <a:ea typeface="MigMix 1P" charset="-128"/>
                  <a:cs typeface="MigMix 1P" charset="-128"/>
                </a:endParaRPr>
              </a:p>
              <a:p>
                <a:r>
                  <a:rPr kumimoji="1" lang="ja-JP" altLang="en-US" sz="2000" dirty="0">
                    <a:solidFill>
                      <a:srgbClr val="FF0000"/>
                    </a:solidFill>
                    <a:latin typeface="MigMix 1P" charset="-128"/>
                    <a:ea typeface="MigMix 1P" charset="-128"/>
                    <a:cs typeface="MigMix 1P" charset="-128"/>
                  </a:rPr>
                  <a:t>コンポーネント内部に向かう向きが正</a:t>
                </a:r>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813752" y="1420703"/>
                <a:ext cx="4657924" cy="707886"/>
              </a:xfrm>
              <a:prstGeom prst="rect">
                <a:avLst/>
              </a:prstGeom>
              <a:blipFill rotWithShape="0">
                <a:blip r:embed="rId5"/>
                <a:stretch>
                  <a:fillRect l="-1307" t="-4310" b="-14655"/>
                </a:stretch>
              </a:blipFill>
              <a:ln>
                <a:noFill/>
              </a:ln>
            </p:spPr>
            <p:txBody>
              <a:bodyPr/>
              <a:lstStyle/>
              <a:p>
                <a:r>
                  <a:rPr lang="ja-JP" altLang="en-US">
                    <a:noFill/>
                  </a:rPr>
                  <a:t> </a:t>
                </a:r>
              </a:p>
            </p:txBody>
          </p:sp>
        </mc:Fallback>
      </mc:AlternateContent>
      <p:pic>
        <p:nvPicPr>
          <p:cNvPr id="12" name="図 11"/>
          <p:cNvPicPr>
            <a:picLocks noChangeAspect="1"/>
          </p:cNvPicPr>
          <p:nvPr/>
        </p:nvPicPr>
        <p:blipFill>
          <a:blip r:embed="rId6"/>
          <a:stretch>
            <a:fillRect/>
          </a:stretch>
        </p:blipFill>
        <p:spPr>
          <a:xfrm>
            <a:off x="5531992" y="1044443"/>
            <a:ext cx="1025015" cy="909963"/>
          </a:xfrm>
          <a:prstGeom prst="rect">
            <a:avLst/>
          </a:prstGeom>
          <a:noFill/>
        </p:spPr>
      </p:pic>
      <p:sp>
        <p:nvSpPr>
          <p:cNvPr id="13" name="右矢印 12"/>
          <p:cNvSpPr/>
          <p:nvPr/>
        </p:nvSpPr>
        <p:spPr>
          <a:xfrm>
            <a:off x="5622866" y="2055598"/>
            <a:ext cx="248879" cy="1337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左矢印 13"/>
          <p:cNvSpPr/>
          <p:nvPr/>
        </p:nvSpPr>
        <p:spPr>
          <a:xfrm>
            <a:off x="6218499" y="2046665"/>
            <a:ext cx="242718" cy="1388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6" name="直線コネクタ 15"/>
          <p:cNvCxnSpPr/>
          <p:nvPr/>
        </p:nvCxnSpPr>
        <p:spPr>
          <a:xfrm>
            <a:off x="5622866" y="939362"/>
            <a:ext cx="0" cy="139459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6461217" y="939362"/>
            <a:ext cx="0" cy="139459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770369" y="3274107"/>
            <a:ext cx="4825433"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冗長</a:t>
            </a:r>
            <a:r>
              <a:rPr kumimoji="1" lang="ja-JP" altLang="en-US" sz="2000">
                <a:solidFill>
                  <a:srgbClr val="0070C0"/>
                </a:solidFill>
                <a:latin typeface="MigMix 1P" charset="-128"/>
                <a:ea typeface="MigMix 1P" charset="-128"/>
                <a:cs typeface="MigMix 1P" charset="-128"/>
              </a:rPr>
              <a:t>なので</a:t>
            </a:r>
            <a:r>
              <a:rPr lang="ja-JP" altLang="en-US" sz="2000">
                <a:solidFill>
                  <a:srgbClr val="0070C0"/>
                </a:solidFill>
                <a:latin typeface="MigMix 1P" charset="-128"/>
                <a:ea typeface="MigMix 1P" charset="-128"/>
                <a:cs typeface="MigMix 1P" charset="-128"/>
              </a:rPr>
              <a:t>変数などの</a:t>
            </a:r>
            <a:r>
              <a:rPr kumimoji="1" lang="ja-JP" altLang="en-US" sz="2000">
                <a:solidFill>
                  <a:srgbClr val="0070C0"/>
                </a:solidFill>
                <a:latin typeface="MigMix 1P" charset="-128"/>
                <a:ea typeface="MigMix 1P" charset="-128"/>
                <a:cs typeface="MigMix 1P" charset="-128"/>
              </a:rPr>
              <a:t>表示</a:t>
            </a:r>
            <a:r>
              <a:rPr kumimoji="1" lang="ja-JP" altLang="en-US" sz="2000" dirty="0">
                <a:solidFill>
                  <a:srgbClr val="0070C0"/>
                </a:solidFill>
                <a:latin typeface="MigMix 1P" charset="-128"/>
                <a:ea typeface="MigMix 1P" charset="-128"/>
                <a:cs typeface="MigMix 1P" charset="-128"/>
              </a:rPr>
              <a:t>を簡略化する。</a:t>
            </a:r>
          </a:p>
        </p:txBody>
      </p:sp>
      <mc:AlternateContent xmlns:mc="http://schemas.openxmlformats.org/markup-compatibility/2006" xmlns:a14="http://schemas.microsoft.com/office/drawing/2010/main">
        <mc:Choice Requires="a14">
          <p:sp>
            <p:nvSpPr>
              <p:cNvPr id="15" name="テキスト ボックス 14"/>
              <p:cNvSpPr txBox="1"/>
              <p:nvPr/>
            </p:nvSpPr>
            <p:spPr>
              <a:xfrm>
                <a:off x="6383835" y="1914524"/>
                <a:ext cx="15376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r>
                        <a:rPr kumimoji="1" lang="en-US" altLang="ja-JP" b="0" i="1" smtClean="0">
                          <a:latin typeface="Cambria Math" charset="0"/>
                        </a:rPr>
                        <m:t>&gt;0</m:t>
                      </m:r>
                    </m:oMath>
                  </m:oMathPara>
                </a14:m>
                <a:endParaRPr kumimoji="1" lang="ja-JP" altLang="en-US" dirty="0">
                  <a:latin typeface="MigMix 1P" panose="020B0502020203020207" pitchFamily="34" charset="-128"/>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383835" y="1914524"/>
                <a:ext cx="1537607" cy="369332"/>
              </a:xfrm>
              <a:prstGeom prst="rect">
                <a:avLst/>
              </a:prstGeom>
              <a:blipFill>
                <a:blip r:embed="rId7"/>
                <a:stretch>
                  <a:fillRect/>
                </a:stretch>
              </a:blipFill>
            </p:spPr>
            <p:txBody>
              <a:bodyPr/>
              <a:lstStyle/>
              <a:p>
                <a:r>
                  <a:rPr lang="ja-JP" altLang="en-US">
                    <a:noFill/>
                  </a:rPr>
                  <a:t> </a:t>
                </a:r>
              </a:p>
            </p:txBody>
          </p:sp>
        </mc:Fallback>
      </mc:AlternateContent>
      <p:sp>
        <p:nvSpPr>
          <p:cNvPr id="19" name="正方形/長方形 18"/>
          <p:cNvSpPr/>
          <p:nvPr/>
        </p:nvSpPr>
        <p:spPr>
          <a:xfrm>
            <a:off x="623871" y="2434867"/>
            <a:ext cx="3754554" cy="369332"/>
          </a:xfrm>
          <a:prstGeom prst="rect">
            <a:avLst/>
          </a:prstGeom>
        </p:spPr>
        <p:txBody>
          <a:bodyPr wrap="none">
            <a:spAutoFit/>
          </a:bodyPr>
          <a:lstStyle/>
          <a:p>
            <a:r>
              <a:rPr lang="en-US" altLang="ja-JP" b="1" dirty="0">
                <a:solidFill>
                  <a:srgbClr val="0070C0"/>
                </a:solidFill>
                <a:latin typeface="MigMix 1P" charset="-128"/>
                <a:ea typeface="MigMix 1P" charset="-128"/>
                <a:cs typeface="MigMix 1P" charset="-128"/>
              </a:rPr>
              <a:t>(3) </a:t>
            </a:r>
            <a:r>
              <a:rPr lang="en-US" altLang="ja-JP" b="1" dirty="0" err="1">
                <a:solidFill>
                  <a:srgbClr val="0070C0"/>
                </a:solidFill>
                <a:latin typeface="MigMix 1P" charset="-128"/>
                <a:ea typeface="MigMix 1P" charset="-128"/>
                <a:cs typeface="MigMix 1P" charset="-128"/>
              </a:rPr>
              <a:t>FluidPort</a:t>
            </a:r>
            <a:r>
              <a:rPr lang="ja-JP" altLang="en-US" b="1" dirty="0">
                <a:solidFill>
                  <a:srgbClr val="0070C0"/>
                </a:solidFill>
                <a:latin typeface="MigMix 1P" charset="-128"/>
                <a:ea typeface="MigMix 1P" charset="-128"/>
                <a:cs typeface="MigMix 1P" charset="-128"/>
              </a:rPr>
              <a:t>の接続による方程式</a:t>
            </a:r>
          </a:p>
        </p:txBody>
      </p:sp>
      <p:sp>
        <p:nvSpPr>
          <p:cNvPr id="20" name="正方形/長方形 19"/>
          <p:cNvSpPr/>
          <p:nvPr/>
        </p:nvSpPr>
        <p:spPr>
          <a:xfrm>
            <a:off x="623871" y="5190361"/>
            <a:ext cx="877163" cy="369332"/>
          </a:xfrm>
          <a:prstGeom prst="rect">
            <a:avLst/>
          </a:prstGeom>
        </p:spPr>
        <p:txBody>
          <a:bodyPr wrap="none">
            <a:spAutoFit/>
          </a:bodyPr>
          <a:lstStyle/>
          <a:p>
            <a:r>
              <a:rPr lang="ja-JP" altLang="en-US" b="1">
                <a:solidFill>
                  <a:srgbClr val="0070C0"/>
                </a:solidFill>
                <a:latin typeface="MigMix 1P" charset="-128"/>
                <a:ea typeface="MigMix 1P" charset="-128"/>
                <a:cs typeface="MigMix 1P" charset="-128"/>
              </a:rPr>
              <a:t>方程式</a:t>
            </a:r>
            <a:endParaRPr lang="ja-JP" altLang="en-US">
              <a:latin typeface="MigMix 1P" panose="020B0502020203020207" pitchFamily="34" charset="-128"/>
            </a:endParaRPr>
          </a:p>
        </p:txBody>
      </p:sp>
      <p:sp>
        <p:nvSpPr>
          <p:cNvPr id="21" name="フッター プレースホルダー 2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61455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AC4D7B9-7468-4937-B229-4588C492D97E}"/>
              </a:ext>
            </a:extLst>
          </p:cNvPr>
          <p:cNvPicPr>
            <a:picLocks noChangeAspect="1"/>
          </p:cNvPicPr>
          <p:nvPr/>
        </p:nvPicPr>
        <p:blipFill>
          <a:blip r:embed="rId2"/>
          <a:stretch>
            <a:fillRect/>
          </a:stretch>
        </p:blipFill>
        <p:spPr>
          <a:xfrm>
            <a:off x="3897859" y="3587823"/>
            <a:ext cx="4193659" cy="2624897"/>
          </a:xfrm>
          <a:prstGeom prst="rect">
            <a:avLst/>
          </a:prstGeom>
        </p:spPr>
      </p:pic>
      <p:sp>
        <p:nvSpPr>
          <p:cNvPr id="5" name="タイトル 4"/>
          <p:cNvSpPr>
            <a:spLocks noGrp="1"/>
          </p:cNvSpPr>
          <p:nvPr>
            <p:ph type="title"/>
          </p:nvPr>
        </p:nvSpPr>
        <p:spPr/>
        <p:txBody>
          <a:bodyPr/>
          <a:lstStyle/>
          <a:p>
            <a:r>
              <a:rPr lang="en-US" altLang="ja-JP" dirty="0"/>
              <a:t>WaterValume2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80</a:t>
            </a:fld>
            <a:endParaRPr lang="ja-JP" altLang="en-US"/>
          </a:p>
        </p:txBody>
      </p:sp>
      <p:sp>
        <p:nvSpPr>
          <p:cNvPr id="6" name="正方形/長方形 5"/>
          <p:cNvSpPr/>
          <p:nvPr/>
        </p:nvSpPr>
        <p:spPr>
          <a:xfrm>
            <a:off x="628650" y="864000"/>
            <a:ext cx="7885350" cy="1323439"/>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①</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を右クリックして複製を選んで、</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という名前でコピーを作成する。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テキストビューに切り替え、</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WaterVolume2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の最初の方に次の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import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文を付け加える。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p:cNvSpPr/>
          <p:nvPr/>
        </p:nvSpPr>
        <p:spPr>
          <a:xfrm>
            <a:off x="628650" y="2190902"/>
            <a:ext cx="7885350" cy="738664"/>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WaterVolume2</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import </a:t>
            </a:r>
            <a:r>
              <a:rPr lang="en-US" altLang="ja-JP" sz="1400" b="1" dirty="0" err="1">
                <a:solidFill>
                  <a:srgbClr val="000000"/>
                </a:solidFill>
                <a:latin typeface="Migu 1M" charset="-128"/>
                <a:ea typeface="Migu 1M" charset="-128"/>
                <a:cs typeface="Migu 1M" charset="-128"/>
              </a:rPr>
              <a:t>Modelica.Fluid.Vessels.BaseClasses.VesselPortsData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a:t>
            </a:r>
            <a:r>
              <a:rPr lang="en-US" altLang="ja-JP" sz="1400" dirty="0" err="1">
                <a:solidFill>
                  <a:srgbClr val="000000"/>
                </a:solidFill>
                <a:latin typeface="Migu 1M" charset="-128"/>
                <a:ea typeface="Migu 1M" charset="-128"/>
                <a:cs typeface="Migu 1M" charset="-128"/>
              </a:rPr>
              <a:t>Media.Water.StandardWater</a:t>
            </a:r>
            <a:r>
              <a:rPr lang="en-US" altLang="ja-JP" sz="1400" dirty="0">
                <a:solidFill>
                  <a:srgbClr val="000000"/>
                </a:solidFill>
                <a:latin typeface="Migu 1M" charset="-128"/>
                <a:ea typeface="Migu 1M" charset="-128"/>
                <a:cs typeface="Migu 1M" charset="-128"/>
              </a:rPr>
              <a:t>;</a:t>
            </a:r>
          </a:p>
        </p:txBody>
      </p:sp>
      <p:sp>
        <p:nvSpPr>
          <p:cNvPr id="8" name="正方形/長方形 7"/>
          <p:cNvSpPr/>
          <p:nvPr/>
        </p:nvSpPr>
        <p:spPr>
          <a:xfrm>
            <a:off x="628650" y="2975733"/>
            <a:ext cx="7885350" cy="1015663"/>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ダイアグラムに切り替え、</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を削除し、代わりに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Fluid.Sources.Boundary_pT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という名前で配置して接続する。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a:extLst>
              <a:ext uri="{FF2B5EF4-FFF2-40B4-BE49-F238E27FC236}">
                <a16:creationId xmlns:a16="http://schemas.microsoft.com/office/drawing/2014/main" id="{731B7F74-8741-4373-A804-EF5773C34FB1}"/>
              </a:ext>
            </a:extLst>
          </p:cNvPr>
          <p:cNvPicPr>
            <a:picLocks noChangeAspect="1"/>
          </p:cNvPicPr>
          <p:nvPr/>
        </p:nvPicPr>
        <p:blipFill>
          <a:blip r:embed="rId3"/>
          <a:stretch>
            <a:fillRect/>
          </a:stretch>
        </p:blipFill>
        <p:spPr>
          <a:xfrm>
            <a:off x="1922214" y="3714529"/>
            <a:ext cx="2387600" cy="1155700"/>
          </a:xfrm>
          <a:prstGeom prst="rect">
            <a:avLst/>
          </a:prstGeom>
        </p:spPr>
      </p:pic>
      <p:cxnSp>
        <p:nvCxnSpPr>
          <p:cNvPr id="12" name="直線矢印コネクタ 11"/>
          <p:cNvCxnSpPr/>
          <p:nvPr/>
        </p:nvCxnSpPr>
        <p:spPr>
          <a:xfrm>
            <a:off x="4309814" y="4304172"/>
            <a:ext cx="1121746" cy="11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692743" y="4870229"/>
            <a:ext cx="3141024" cy="369332"/>
          </a:xfrm>
          <a:prstGeom prst="rect">
            <a:avLst/>
          </a:prstGeom>
          <a:noFill/>
        </p:spPr>
        <p:txBody>
          <a:bodyPr wrap="square" rtlCol="0">
            <a:spAutoFit/>
          </a:bodyPr>
          <a:lstStyle/>
          <a:p>
            <a:r>
              <a:rPr kumimoji="1" lang="en-US" altLang="ja-JP" dirty="0" err="1">
                <a:solidFill>
                  <a:srgbClr val="0432FF"/>
                </a:solidFill>
                <a:latin typeface="MigMix 1P" charset="-128"/>
                <a:ea typeface="MigMix 1P" charset="-128"/>
                <a:cs typeface="MigMix 1P" charset="-128"/>
              </a:rPr>
              <a:t>Fluid.Sources.Boundary_pT</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6644243" y="3910989"/>
            <a:ext cx="581891" cy="369332"/>
          </a:xfrm>
          <a:prstGeom prst="rect">
            <a:avLst/>
          </a:prstGeom>
          <a:noFill/>
        </p:spPr>
        <p:txBody>
          <a:bodyPr wrap="squar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16" name="テキスト ボックス 15"/>
          <p:cNvSpPr txBox="1"/>
          <p:nvPr/>
        </p:nvSpPr>
        <p:spPr>
          <a:xfrm>
            <a:off x="5046549" y="4332581"/>
            <a:ext cx="581891"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17" name="テキスト ボックス 16"/>
          <p:cNvSpPr txBox="1"/>
          <p:nvPr/>
        </p:nvSpPr>
        <p:spPr>
          <a:xfrm>
            <a:off x="6772892" y="4801467"/>
            <a:ext cx="581891"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(3)</a:t>
            </a:r>
            <a:endParaRPr kumimoji="1" lang="ja-JP" altLang="en-US" dirty="0">
              <a:latin typeface="MigMix 1P" charset="-128"/>
              <a:ea typeface="MigMix 1P" charset="-128"/>
              <a:cs typeface="MigMix 1P" charset="-128"/>
            </a:endParaRPr>
          </a:p>
        </p:txBody>
      </p:sp>
      <p:sp>
        <p:nvSpPr>
          <p:cNvPr id="19" name="正方形/長方形 18"/>
          <p:cNvSpPr/>
          <p:nvPr/>
        </p:nvSpPr>
        <p:spPr>
          <a:xfrm>
            <a:off x="3632513" y="4290126"/>
            <a:ext cx="378136" cy="332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3216758" y="4615237"/>
            <a:ext cx="492970" cy="1917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1433744" y="5168959"/>
            <a:ext cx="2400023" cy="1200329"/>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hotWater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p = 131325 [Pa]</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370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4000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1F72D611-D49A-4111-A369-43ADAB6704E1}"/>
              </a:ext>
            </a:extLst>
          </p:cNvPr>
          <p:cNvPicPr>
            <a:picLocks noChangeAspect="1"/>
          </p:cNvPicPr>
          <p:nvPr/>
        </p:nvPicPr>
        <p:blipFill>
          <a:blip r:embed="rId2"/>
          <a:stretch>
            <a:fillRect/>
          </a:stretch>
        </p:blipFill>
        <p:spPr>
          <a:xfrm>
            <a:off x="626751" y="1687745"/>
            <a:ext cx="4722489" cy="2205607"/>
          </a:xfrm>
          <a:prstGeom prst="rect">
            <a:avLst/>
          </a:prstGeom>
        </p:spPr>
      </p:pic>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81</a:t>
            </a:fld>
            <a:endParaRPr lang="ja-JP" altLang="en-US"/>
          </a:p>
        </p:txBody>
      </p:sp>
      <p:sp>
        <p:nvSpPr>
          <p:cNvPr id="6" name="正方形/長方形 5"/>
          <p:cNvSpPr/>
          <p:nvPr/>
        </p:nvSpPr>
        <p:spPr>
          <a:xfrm>
            <a:off x="628650" y="926207"/>
            <a:ext cx="5717969"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コンポーネントのパラメータを設定する。</a:t>
            </a:r>
            <a:endParaRPr lang="ja-JP" altLang="en-US" sz="2000" dirty="0">
              <a:latin typeface="MigMix 1P" panose="020B0502020203020207" pitchFamily="34" charset="-128"/>
            </a:endParaRPr>
          </a:p>
        </p:txBody>
      </p:sp>
      <p:sp>
        <p:nvSpPr>
          <p:cNvPr id="7" name="正方形/長方形 6">
            <a:extLst>
              <a:ext uri="{FF2B5EF4-FFF2-40B4-BE49-F238E27FC236}">
                <a16:creationId xmlns:a16="http://schemas.microsoft.com/office/drawing/2014/main" id="{ADF87C12-6C74-4526-BCDB-3B3B7CDC7F8C}"/>
              </a:ext>
            </a:extLst>
          </p:cNvPr>
          <p:cNvSpPr/>
          <p:nvPr/>
        </p:nvSpPr>
        <p:spPr>
          <a:xfrm>
            <a:off x="577850" y="1313942"/>
            <a:ext cx="4148893"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 </a:t>
            </a:r>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sp>
        <p:nvSpPr>
          <p:cNvPr id="8" name="正方形/長方形 7"/>
          <p:cNvSpPr/>
          <p:nvPr/>
        </p:nvSpPr>
        <p:spPr>
          <a:xfrm>
            <a:off x="626751" y="4246037"/>
            <a:ext cx="8515350" cy="1569660"/>
          </a:xfrm>
          <a:prstGeom prst="rect">
            <a:avLst/>
          </a:prstGeom>
          <a:solidFill>
            <a:schemeClr val="bg1"/>
          </a:solidFill>
        </p:spPr>
        <p:txBody>
          <a:bodyPr wrap="square">
            <a:spAutoFit/>
          </a:bodyPr>
          <a:lstStyle/>
          <a:p>
            <a:r>
              <a:rPr lang="en-US" altLang="ja-JP" sz="16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1600" dirty="0">
                <a:latin typeface="MigMix 1P" panose="020B0502020203020207" pitchFamily="50" charset="-128"/>
                <a:ea typeface="MigMix 1P" panose="020B0502020203020207" pitchFamily="50" charset="-128"/>
                <a:cs typeface="MigMix 1P" panose="020B0502020203020207" pitchFamily="50" charset="-128"/>
              </a:rPr>
              <a:t>V=1</a:t>
            </a:r>
          </a:p>
          <a:p>
            <a:pPr marL="342900" indent="-342900">
              <a:buFont typeface="Arial" charset="0"/>
              <a:buChar char="•"/>
            </a:pPr>
            <a:r>
              <a:rPr lang="en-US" altLang="ja-JP" sz="16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16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 true</a:t>
            </a:r>
          </a:p>
          <a:p>
            <a:pPr marL="342900" indent="-342900">
              <a:buFont typeface="Arial" charset="0"/>
              <a:buChar char="•"/>
            </a:pP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a:t>
            </a:r>
          </a:p>
          <a:p>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 {</a:t>
            </a: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VesselPortsData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(diameter = 0.014), </a:t>
            </a: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VesselPortsData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(diameter = 0.014)}</a:t>
            </a:r>
          </a:p>
        </p:txBody>
      </p:sp>
      <p:pic>
        <p:nvPicPr>
          <p:cNvPr id="9" name="図 8"/>
          <p:cNvPicPr>
            <a:picLocks noChangeAspect="1"/>
          </p:cNvPicPr>
          <p:nvPr/>
        </p:nvPicPr>
        <p:blipFill>
          <a:blip r:embed="rId3"/>
          <a:stretch>
            <a:fillRect/>
          </a:stretch>
        </p:blipFill>
        <p:spPr>
          <a:xfrm>
            <a:off x="5527074" y="1546878"/>
            <a:ext cx="829706" cy="851540"/>
          </a:xfrm>
          <a:prstGeom prst="rect">
            <a:avLst/>
          </a:prstGeom>
        </p:spPr>
      </p:pic>
      <p:sp>
        <p:nvSpPr>
          <p:cNvPr id="10" name="テキスト ボックス 9"/>
          <p:cNvSpPr txBox="1"/>
          <p:nvPr/>
        </p:nvSpPr>
        <p:spPr>
          <a:xfrm>
            <a:off x="4793549" y="4411578"/>
            <a:ext cx="2786990"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出入り口の径</a:t>
            </a:r>
            <a:r>
              <a:rPr kumimoji="1" lang="en-US" altLang="ja-JP" dirty="0">
                <a:latin typeface="MigMix 1P" charset="-128"/>
                <a:ea typeface="MigMix 1P" charset="-128"/>
                <a:cs typeface="MigMix 1P" charset="-128"/>
              </a:rPr>
              <a:t> 1.4 cm </a:t>
            </a:r>
          </a:p>
          <a:p>
            <a:r>
              <a:rPr kumimoji="1" lang="ja-JP" altLang="en-US" dirty="0">
                <a:latin typeface="MigMix 1P" charset="-128"/>
                <a:ea typeface="MigMix 1P" charset="-128"/>
                <a:cs typeface="MigMix 1P" charset="-128"/>
              </a:rPr>
              <a:t>（水道の給水管ぐらい）</a:t>
            </a:r>
          </a:p>
        </p:txBody>
      </p:sp>
      <p:cxnSp>
        <p:nvCxnSpPr>
          <p:cNvPr id="12" name="直線矢印コネクタ 11"/>
          <p:cNvCxnSpPr/>
          <p:nvPr/>
        </p:nvCxnSpPr>
        <p:spPr>
          <a:xfrm flipH="1">
            <a:off x="4702257" y="5047414"/>
            <a:ext cx="1401660" cy="40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6103917" y="5057909"/>
            <a:ext cx="1312223" cy="380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215797" y="5749766"/>
            <a:ext cx="6622554" cy="830997"/>
          </a:xfrm>
          <a:prstGeom prst="rect">
            <a:avLst/>
          </a:prstGeom>
        </p:spPr>
        <p:txBody>
          <a:bodyPr wrap="square">
            <a:spAutoFit/>
          </a:bodyPr>
          <a:lstStyle/>
          <a:p>
            <a:r>
              <a:rPr lang="en-US" altLang="ja-JP" sz="1600" dirty="0" err="1">
                <a:solidFill>
                  <a:srgbClr val="FF0000"/>
                </a:solidFill>
                <a:latin typeface="MigMix 1P" charset="-128"/>
                <a:ea typeface="MigMix 1P" charset="-128"/>
                <a:cs typeface="MigMix 1P" charset="-128"/>
              </a:rPr>
              <a:t>portsData</a:t>
            </a:r>
            <a:r>
              <a:rPr lang="en-US" altLang="ja-JP" sz="1600" dirty="0">
                <a:solidFill>
                  <a:srgbClr val="FF0000"/>
                </a:solidFill>
                <a:latin typeface="MigMix 1P" charset="-128"/>
                <a:ea typeface="MigMix 1P" charset="-128"/>
                <a:cs typeface="MigMix 1P" charset="-128"/>
              </a:rPr>
              <a:t> </a:t>
            </a:r>
            <a:r>
              <a:rPr lang="ja-JP" altLang="en-US" sz="1600" dirty="0">
                <a:solidFill>
                  <a:srgbClr val="FF0000"/>
                </a:solidFill>
                <a:latin typeface="MigMix 1P" charset="-128"/>
                <a:ea typeface="MigMix 1P" charset="-128"/>
                <a:cs typeface="MigMix 1P" charset="-128"/>
              </a:rPr>
              <a:t>のテキストボックスは挙動がおかしく、設定が無効になることがあるので、</a:t>
            </a:r>
            <a:r>
              <a:rPr lang="ja-JP" altLang="en-US" sz="1600">
                <a:solidFill>
                  <a:srgbClr val="FF0000"/>
                </a:solidFill>
                <a:latin typeface="MigMix 1P" charset="-128"/>
                <a:ea typeface="MigMix 1P" charset="-128"/>
                <a:cs typeface="MigMix 1P" charset="-128"/>
              </a:rPr>
              <a:t>メモ帳などにコピペして編集</a:t>
            </a:r>
            <a:r>
              <a:rPr lang="ja-JP" altLang="en-US" sz="1600" dirty="0">
                <a:solidFill>
                  <a:srgbClr val="FF0000"/>
                </a:solidFill>
                <a:latin typeface="MigMix 1P" charset="-128"/>
                <a:ea typeface="MigMix 1P" charset="-128"/>
                <a:cs typeface="MigMix 1P" charset="-128"/>
              </a:rPr>
              <a:t>内容をキープしておくと便利です。</a:t>
            </a:r>
            <a:endParaRPr lang="ja-JP" altLang="en-US" dirty="0">
              <a:latin typeface="MigMix 1P" panose="020B0502020203020207" pitchFamily="34" charset="-128"/>
            </a:endParaRPr>
          </a:p>
        </p:txBody>
      </p:sp>
      <p:sp>
        <p:nvSpPr>
          <p:cNvPr id="11" name="テキスト ボックス 10"/>
          <p:cNvSpPr txBox="1"/>
          <p:nvPr/>
        </p:nvSpPr>
        <p:spPr>
          <a:xfrm>
            <a:off x="5597913" y="2815141"/>
            <a:ext cx="3122341" cy="923330"/>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圧力損失を計算するために</a:t>
            </a:r>
            <a:endParaRPr kumimoji="1" lang="en-US" altLang="ja-JP" dirty="0">
              <a:latin typeface="MigMix 1P" charset="-128"/>
              <a:ea typeface="MigMix 1P" charset="-128"/>
              <a:cs typeface="MigMix 1P" charset="-128"/>
            </a:endParaRPr>
          </a:p>
          <a:p>
            <a:r>
              <a:rPr lang="en-US" altLang="ja-JP" dirty="0" err="1">
                <a:latin typeface="MigMix 1P" charset="-128"/>
                <a:ea typeface="MigMix 1P" charset="-128"/>
                <a:cs typeface="MigMix 1P" charset="-128"/>
              </a:rPr>
              <a:t>portsData</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を使用し、</a:t>
            </a:r>
            <a:endParaRPr lang="en-US" altLang="ja-JP" dirty="0">
              <a:latin typeface="MigMix 1P" charset="-128"/>
              <a:ea typeface="MigMix 1P" charset="-128"/>
              <a:cs typeface="MigMix 1P" charset="-128"/>
            </a:endParaRPr>
          </a:p>
          <a:p>
            <a:r>
              <a:rPr kumimoji="1" lang="ja-JP" altLang="en-US" dirty="0">
                <a:latin typeface="MigMix 1P" charset="-128"/>
                <a:ea typeface="MigMix 1P" charset="-128"/>
                <a:cs typeface="MigMix 1P" charset="-128"/>
              </a:rPr>
              <a:t>出入り口の直径を設定する。</a:t>
            </a:r>
          </a:p>
        </p:txBody>
      </p:sp>
      <p:sp>
        <p:nvSpPr>
          <p:cNvPr id="16" name="正方形/長方形 15"/>
          <p:cNvSpPr/>
          <p:nvPr/>
        </p:nvSpPr>
        <p:spPr>
          <a:xfrm>
            <a:off x="1106904" y="3411654"/>
            <a:ext cx="165006" cy="101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1100029" y="3506344"/>
            <a:ext cx="2884141" cy="109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441252" y="5913957"/>
            <a:ext cx="1895071" cy="338554"/>
          </a:xfrm>
          <a:prstGeom prst="rect">
            <a:avLst/>
          </a:prstGeom>
        </p:spPr>
        <p:txBody>
          <a:bodyPr wrap="none">
            <a:spAutoFit/>
          </a:bodyPr>
          <a:lstStyle/>
          <a:p>
            <a:r>
              <a:rPr lang="en-US" altLang="ja-JP" sz="1600" dirty="0">
                <a:solidFill>
                  <a:srgbClr val="FF2600"/>
                </a:solidFill>
                <a:latin typeface="MigMix 1P" charset="-128"/>
                <a:ea typeface="MigMix 1P" charset="-128"/>
                <a:cs typeface="MigMix 1P" charset="-128"/>
              </a:rPr>
              <a:t>‘=‘</a:t>
            </a:r>
            <a:r>
              <a:rPr lang="ja-JP" altLang="en-US" sz="1600" dirty="0">
                <a:solidFill>
                  <a:srgbClr val="FF2600"/>
                </a:solidFill>
                <a:latin typeface="MigMix 1P" charset="-128"/>
                <a:ea typeface="MigMix 1P" charset="-128"/>
                <a:cs typeface="MigMix 1P" charset="-128"/>
              </a:rPr>
              <a:t>は入力しない。</a:t>
            </a:r>
            <a:endParaRPr lang="ja-JP" altLang="en-US" sz="1600" dirty="0">
              <a:solidFill>
                <a:srgbClr val="FF2600"/>
              </a:solidFill>
              <a:latin typeface="MigMix 1P" panose="020B0502020203020207" pitchFamily="34" charset="-128"/>
            </a:endParaRPr>
          </a:p>
        </p:txBody>
      </p:sp>
      <p:cxnSp>
        <p:nvCxnSpPr>
          <p:cNvPr id="21" name="直線矢印コネクタ 20"/>
          <p:cNvCxnSpPr/>
          <p:nvPr/>
        </p:nvCxnSpPr>
        <p:spPr>
          <a:xfrm flipV="1">
            <a:off x="674101" y="5717994"/>
            <a:ext cx="432803" cy="248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78352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82</a:t>
            </a:fld>
            <a:endParaRPr lang="ja-JP" altLang="en-US"/>
          </a:p>
        </p:txBody>
      </p:sp>
      <p:pic>
        <p:nvPicPr>
          <p:cNvPr id="5" name="図 4">
            <a:extLst>
              <a:ext uri="{FF2B5EF4-FFF2-40B4-BE49-F238E27FC236}">
                <a16:creationId xmlns:a16="http://schemas.microsoft.com/office/drawing/2014/main" id="{E60F8784-0441-4908-9F2C-6AC23C73548B}"/>
              </a:ext>
            </a:extLst>
          </p:cNvPr>
          <p:cNvPicPr>
            <a:picLocks noChangeAspect="1"/>
          </p:cNvPicPr>
          <p:nvPr/>
        </p:nvPicPr>
        <p:blipFill>
          <a:blip r:embed="rId2"/>
          <a:stretch>
            <a:fillRect/>
          </a:stretch>
        </p:blipFill>
        <p:spPr>
          <a:xfrm>
            <a:off x="628651" y="864000"/>
            <a:ext cx="4367657" cy="1988439"/>
          </a:xfrm>
          <a:prstGeom prst="rect">
            <a:avLst/>
          </a:prstGeom>
        </p:spPr>
      </p:pic>
      <p:sp>
        <p:nvSpPr>
          <p:cNvPr id="6" name="テキスト ボックス 5">
            <a:extLst>
              <a:ext uri="{FF2B5EF4-FFF2-40B4-BE49-F238E27FC236}">
                <a16:creationId xmlns:a16="http://schemas.microsoft.com/office/drawing/2014/main" id="{5515087F-BDA6-439E-871A-9C575C138DD8}"/>
              </a:ext>
            </a:extLst>
          </p:cNvPr>
          <p:cNvSpPr txBox="1"/>
          <p:nvPr/>
        </p:nvSpPr>
        <p:spPr>
          <a:xfrm>
            <a:off x="628650" y="2852439"/>
            <a:ext cx="7885350"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Dynamics.FixedInitial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b="1" dirty="0" err="1">
                <a:latin typeface="MigMix 1P" panose="020B0502020203020207" pitchFamily="50" charset="-128"/>
                <a:ea typeface="MigMix 1P" panose="020B0502020203020207" pitchFamily="50" charset="-128"/>
                <a:cs typeface="MigMix 1P" panose="020B0502020203020207" pitchFamily="50" charset="-128"/>
              </a:rPr>
              <a:t>Dynamics.SteadyStateInitial</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p:cNvSpPr/>
          <p:nvPr/>
        </p:nvSpPr>
        <p:spPr>
          <a:xfrm>
            <a:off x="708143" y="1491916"/>
            <a:ext cx="1883803" cy="886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81377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83</a:t>
            </a:fld>
            <a:endParaRPr lang="ja-JP" altLang="en-US"/>
          </a:p>
        </p:txBody>
      </p:sp>
      <p:sp>
        <p:nvSpPr>
          <p:cNvPr id="5" name="正方形/長方形 4"/>
          <p:cNvSpPr/>
          <p:nvPr/>
        </p:nvSpPr>
        <p:spPr>
          <a:xfrm>
            <a:off x="628650" y="4436093"/>
            <a:ext cx="7885350" cy="584775"/>
          </a:xfrm>
          <a:prstGeom prst="rect">
            <a:avLst/>
          </a:prstGeom>
          <a:ln>
            <a:solidFill>
              <a:schemeClr val="accent1">
                <a:shade val="50000"/>
              </a:schemeClr>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131325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latin typeface="MigMix 1P" panose="020B0502020203020207" pitchFamily="34" charset="-128"/>
            </a:endParaRPr>
          </a:p>
        </p:txBody>
      </p:sp>
      <p:sp>
        <p:nvSpPr>
          <p:cNvPr id="6" name="正方形/長方形 5"/>
          <p:cNvSpPr/>
          <p:nvPr/>
        </p:nvSpPr>
        <p:spPr>
          <a:xfrm>
            <a:off x="628650" y="1653328"/>
            <a:ext cx="7885350" cy="1384995"/>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fluidLevel</a:t>
            </a:r>
            <a:r>
              <a:rPr lang="en-US" altLang="ja-JP" sz="1400" b="1" dirty="0">
                <a:solidFill>
                  <a:srgbClr val="000000"/>
                </a:solidFill>
                <a:latin typeface="Migu 1M" charset="-128"/>
                <a:ea typeface="Migu 1M" charset="-128"/>
                <a:cs typeface="Migu 1M" charset="-128"/>
              </a:rPr>
              <a:t> = 1.0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Mod </a:t>
            </a:r>
            <a:r>
              <a:rPr lang="en-US" altLang="ja-JP" sz="1400" dirty="0" err="1">
                <a:solidFill>
                  <a:srgbClr val="000000"/>
                </a:solidFill>
                <a:latin typeface="Migu 1M" charset="-128"/>
                <a:ea typeface="Migu 1M" charset="-128"/>
                <a:cs typeface="Migu 1M" charset="-128"/>
              </a:rPr>
              <a:t>elica.Fluid.Types.Dynamics.DynamicFreeInitial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portsData</a:t>
            </a:r>
            <a:r>
              <a:rPr lang="en-US" altLang="ja-JP" sz="1400" dirty="0">
                <a:solidFill>
                  <a:srgbClr val="000000"/>
                </a:solidFill>
                <a:latin typeface="Migu 1M" charset="-128"/>
                <a:ea typeface="Migu 1M" charset="-128"/>
                <a:cs typeface="Migu 1M" charset="-128"/>
              </a:rPr>
              <a:t> = {</a:t>
            </a:r>
            <a:r>
              <a:rPr lang="en-US" altLang="ja-JP" sz="1400" dirty="0" err="1">
                <a:solidFill>
                  <a:srgbClr val="0000FF"/>
                </a:solidFill>
                <a:latin typeface="Migu 1M" charset="-128"/>
                <a:ea typeface="Migu 1M" charset="-128"/>
                <a:cs typeface="Migu 1M" charset="-128"/>
              </a:rPr>
              <a:t>VesselPortsData</a:t>
            </a:r>
            <a:r>
              <a:rPr lang="en-US" altLang="ja-JP" sz="1400" dirty="0">
                <a:solidFill>
                  <a:srgbClr val="000000"/>
                </a:solidFill>
                <a:latin typeface="Migu 1M" charset="-128"/>
                <a:ea typeface="Migu 1M" charset="-128"/>
                <a:cs typeface="Migu 1M" charset="-128"/>
              </a:rPr>
              <a:t>(diameter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VesselPortsData</a:t>
            </a:r>
            <a:r>
              <a:rPr lang="en-US" altLang="ja-JP" sz="1400" dirty="0">
                <a:solidFill>
                  <a:srgbClr val="000000"/>
                </a:solidFill>
                <a:latin typeface="Migu 1M" charset="-128"/>
                <a:ea typeface="Migu 1M" charset="-128"/>
                <a:cs typeface="Migu 1M" charset="-128"/>
              </a:rPr>
              <a:t>(diameter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latin typeface="MigMix 1P" panose="020B0502020203020207" pitchFamily="34" charset="-128"/>
            </a:endParaRPr>
          </a:p>
        </p:txBody>
      </p:sp>
      <p:sp>
        <p:nvSpPr>
          <p:cNvPr id="7" name="正方形/長方形 6"/>
          <p:cNvSpPr/>
          <p:nvPr/>
        </p:nvSpPr>
        <p:spPr>
          <a:xfrm>
            <a:off x="628650" y="926207"/>
            <a:ext cx="7885350"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テキストビューに切り替えてソースコードを編集する。</a:t>
            </a:r>
            <a:endParaRPr lang="ja-JP" altLang="en-US" sz="2000" dirty="0">
              <a:latin typeface="MigMix 1P" panose="020B0502020203020207" pitchFamily="34" charset="-128"/>
            </a:endParaRPr>
          </a:p>
        </p:txBody>
      </p:sp>
      <p:sp>
        <p:nvSpPr>
          <p:cNvPr id="8" name="正方形/長方形 7"/>
          <p:cNvSpPr/>
          <p:nvPr/>
        </p:nvSpPr>
        <p:spPr>
          <a:xfrm>
            <a:off x="628650" y="1326317"/>
            <a:ext cx="955711" cy="369332"/>
          </a:xfrm>
          <a:prstGeom prst="rect">
            <a:avLst/>
          </a:prstGeom>
        </p:spPr>
        <p:txBody>
          <a:bodyPr wrap="none">
            <a:spAutoFit/>
          </a:bodyPr>
          <a:lstStyle/>
          <a:p>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volume</a:t>
            </a:r>
            <a:endParaRPr lang="ja-JP" altLang="en-US" dirty="0">
              <a:solidFill>
                <a:srgbClr val="0070C0"/>
              </a:solidFill>
              <a:latin typeface="MigMix 1P" panose="020B0502020203020207" pitchFamily="34" charset="-128"/>
            </a:endParaRPr>
          </a:p>
        </p:txBody>
      </p:sp>
      <p:sp>
        <p:nvSpPr>
          <p:cNvPr id="9" name="正方形/長方形 8"/>
          <p:cNvSpPr/>
          <p:nvPr/>
        </p:nvSpPr>
        <p:spPr>
          <a:xfrm>
            <a:off x="628650" y="4105198"/>
            <a:ext cx="1263487" cy="369332"/>
          </a:xfrm>
          <a:prstGeom prst="rect">
            <a:avLst/>
          </a:prstGeom>
        </p:spPr>
        <p:txBody>
          <a:bodyPr wrap="none">
            <a:spAutoFit/>
          </a:bodyPr>
          <a:lstStyle/>
          <a:p>
            <a:r>
              <a:rPr lang="en-US" altLang="ja-JP"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hotWater</a:t>
            </a:r>
            <a:endParaRPr lang="ja-JP" altLang="en-US" dirty="0">
              <a:solidFill>
                <a:srgbClr val="0070C0"/>
              </a:solidFill>
              <a:latin typeface="MigMix 1P" panose="020B0502020203020207" pitchFamily="34" charset="-128"/>
            </a:endParaRPr>
          </a:p>
        </p:txBody>
      </p:sp>
      <p:sp>
        <p:nvSpPr>
          <p:cNvPr id="10" name="正方形/長方形 9"/>
          <p:cNvSpPr/>
          <p:nvPr/>
        </p:nvSpPr>
        <p:spPr>
          <a:xfrm>
            <a:off x="2832265" y="3140449"/>
            <a:ext cx="5681735" cy="1077218"/>
          </a:xfrm>
          <a:prstGeom prst="rect">
            <a:avLst/>
          </a:prstGeom>
        </p:spPr>
        <p:txBody>
          <a:bodyPr wrap="square">
            <a:spAutoFit/>
          </a:bodyPr>
          <a:lstStyle/>
          <a:p>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PartialLumpedVessel</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は、</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fluidLevel</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に</a:t>
            </a:r>
            <a:endPar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b="1" dirty="0" err="1">
                <a:solidFill>
                  <a:srgbClr val="FF0000"/>
                </a:solidFill>
                <a:latin typeface="MigMix 1P" panose="020B0502020203020207" pitchFamily="50" charset="-128"/>
                <a:ea typeface="MigMix 1P" panose="020B0502020203020207" pitchFamily="50" charset="-128"/>
                <a:cs typeface="MigMix 1P" panose="020B0502020203020207" pitchFamily="50" charset="-128"/>
              </a:rPr>
              <a:t>fluidLevel</a:t>
            </a:r>
            <a:r>
              <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 0.2*</a:t>
            </a:r>
            <a:r>
              <a:rPr lang="en-US" altLang="ja-JP" sz="1600" b="1" dirty="0" err="1">
                <a:solidFill>
                  <a:srgbClr val="FF0000"/>
                </a:solidFill>
                <a:latin typeface="MigMix 1P" panose="020B0502020203020207" pitchFamily="50" charset="-128"/>
                <a:ea typeface="MigMix 1P" panose="020B0502020203020207" pitchFamily="50" charset="-128"/>
                <a:cs typeface="MigMix 1P" panose="020B0502020203020207" pitchFamily="50" charset="-128"/>
              </a:rPr>
              <a:t>diamter</a:t>
            </a:r>
            <a:endPar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となるような値を設定しないと</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ports_penetration</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i</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&lt; 1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となり、圧力損失係数が正しく評価されないようです。</a:t>
            </a:r>
            <a:endParaRPr lang="ja-JP" altLang="en-US" sz="1600" dirty="0">
              <a:solidFill>
                <a:srgbClr val="0070C0"/>
              </a:solidFill>
              <a:latin typeface="MigMix 1P" panose="020B0502020203020207" pitchFamily="34" charset="-128"/>
            </a:endParaRPr>
          </a:p>
        </p:txBody>
      </p:sp>
      <p:sp>
        <p:nvSpPr>
          <p:cNvPr id="11" name="正方形/長方形 10"/>
          <p:cNvSpPr/>
          <p:nvPr/>
        </p:nvSpPr>
        <p:spPr>
          <a:xfrm>
            <a:off x="579169" y="5177007"/>
            <a:ext cx="7885350"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保存、モデルチェックなどを行い、シミュレーションを実行する。</a:t>
            </a:r>
            <a:endParaRPr lang="ja-JP" altLang="en-US" sz="2000" dirty="0">
              <a:latin typeface="MigMix 1P" panose="020B0502020203020207" pitchFamily="34" charset="-128"/>
            </a:endParaRPr>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38339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84</a:t>
            </a:fld>
            <a:endParaRPr lang="ja-JP" altLang="en-US"/>
          </a:p>
        </p:txBody>
      </p:sp>
      <p:pic>
        <p:nvPicPr>
          <p:cNvPr id="5" name="図 4">
            <a:extLst>
              <a:ext uri="{FF2B5EF4-FFF2-40B4-BE49-F238E27FC236}">
                <a16:creationId xmlns:a16="http://schemas.microsoft.com/office/drawing/2014/main" id="{97FCDBED-70C9-4B83-9BD5-042818B3ECAD}"/>
              </a:ext>
            </a:extLst>
          </p:cNvPr>
          <p:cNvPicPr>
            <a:picLocks noChangeAspect="1"/>
          </p:cNvPicPr>
          <p:nvPr/>
        </p:nvPicPr>
        <p:blipFill>
          <a:blip r:embed="rId2"/>
          <a:stretch>
            <a:fillRect/>
          </a:stretch>
        </p:blipFill>
        <p:spPr>
          <a:xfrm>
            <a:off x="952872" y="916364"/>
            <a:ext cx="3103880" cy="2346960"/>
          </a:xfrm>
          <a:prstGeom prst="rect">
            <a:avLst/>
          </a:prstGeom>
        </p:spPr>
      </p:pic>
      <p:pic>
        <p:nvPicPr>
          <p:cNvPr id="7" name="図 6">
            <a:extLst>
              <a:ext uri="{FF2B5EF4-FFF2-40B4-BE49-F238E27FC236}">
                <a16:creationId xmlns:a16="http://schemas.microsoft.com/office/drawing/2014/main" id="{63461C30-7727-42D9-9759-B2A6BB856ADE}"/>
              </a:ext>
            </a:extLst>
          </p:cNvPr>
          <p:cNvPicPr>
            <a:picLocks noChangeAspect="1"/>
          </p:cNvPicPr>
          <p:nvPr/>
        </p:nvPicPr>
        <p:blipFill>
          <a:blip r:embed="rId3"/>
          <a:stretch>
            <a:fillRect/>
          </a:stretch>
        </p:blipFill>
        <p:spPr>
          <a:xfrm>
            <a:off x="4776541" y="916364"/>
            <a:ext cx="3078480" cy="2362200"/>
          </a:xfrm>
          <a:prstGeom prst="rect">
            <a:avLst/>
          </a:prstGeom>
        </p:spPr>
      </p:pic>
      <p:sp>
        <p:nvSpPr>
          <p:cNvPr id="8" name="テキスト ボックス 7"/>
          <p:cNvSpPr txBox="1"/>
          <p:nvPr/>
        </p:nvSpPr>
        <p:spPr>
          <a:xfrm>
            <a:off x="1895581" y="1955364"/>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6678061" y="1651267"/>
            <a:ext cx="2353920" cy="646331"/>
          </a:xfrm>
          <a:prstGeom prst="rect">
            <a:avLst/>
          </a:prstGeom>
          <a:noFill/>
        </p:spPr>
        <p:txBody>
          <a:bodyPr wrap="square" rtlCol="0">
            <a:spAutoFit/>
          </a:bodyPr>
          <a:lstStyle/>
          <a:p>
            <a:r>
              <a:rPr lang="en-US" altLang="ja-JP" dirty="0">
                <a:solidFill>
                  <a:srgbClr val="FF0000"/>
                </a:solidFill>
                <a:latin typeface="MigMix 1P" charset="-128"/>
                <a:ea typeface="MigMix 1P" charset="-128"/>
                <a:cs typeface="MigMix 1P" charset="-128"/>
              </a:rPr>
              <a:t>volume </a:t>
            </a:r>
            <a:r>
              <a:rPr lang="ja-JP" altLang="en-US" dirty="0">
                <a:solidFill>
                  <a:srgbClr val="FF0000"/>
                </a:solidFill>
                <a:latin typeface="MigMix 1P" charset="-128"/>
                <a:ea typeface="MigMix 1P" charset="-128"/>
                <a:cs typeface="MigMix 1P" charset="-128"/>
              </a:rPr>
              <a:t>に流入する</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質量流量</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[kg/s]</a:t>
            </a:r>
            <a:endParaRPr kumimoji="1" lang="ja-JP" altLang="en-US" dirty="0">
              <a:solidFill>
                <a:srgbClr val="FF0000"/>
              </a:solidFill>
              <a:latin typeface="MigMix 1P" charset="-128"/>
              <a:ea typeface="MigMix 1P" charset="-128"/>
              <a:cs typeface="MigMix 1P" charset="-128"/>
            </a:endParaRPr>
          </a:p>
        </p:txBody>
      </p:sp>
      <p:sp>
        <p:nvSpPr>
          <p:cNvPr id="11" name="テキスト ボックス 10"/>
          <p:cNvSpPr txBox="1"/>
          <p:nvPr/>
        </p:nvSpPr>
        <p:spPr>
          <a:xfrm>
            <a:off x="5375082" y="1064030"/>
            <a:ext cx="2669722" cy="646331"/>
          </a:xfrm>
          <a:prstGeom prst="rect">
            <a:avLst/>
          </a:prstGeom>
          <a:noFill/>
        </p:spPr>
        <p:txBody>
          <a:bodyPr wrap="square" rtlCol="0">
            <a:spAutoFit/>
          </a:bodyPr>
          <a:lstStyle/>
          <a:p>
            <a:r>
              <a:rPr lang="en-US" altLang="ja-JP" dirty="0">
                <a:solidFill>
                  <a:srgbClr val="0432FF"/>
                </a:solidFill>
                <a:latin typeface="MigMix 1P" charset="-128"/>
                <a:ea typeface="MigMix 1P" charset="-128"/>
                <a:cs typeface="MigMix 1P" charset="-128"/>
              </a:rPr>
              <a:t>volume </a:t>
            </a:r>
            <a:r>
              <a:rPr lang="ja-JP" altLang="en-US" dirty="0">
                <a:solidFill>
                  <a:srgbClr val="0432FF"/>
                </a:solidFill>
                <a:latin typeface="MigMix 1P" charset="-128"/>
                <a:ea typeface="MigMix 1P" charset="-128"/>
                <a:cs typeface="MigMix 1P" charset="-128"/>
              </a:rPr>
              <a:t>から流出する</a:t>
            </a:r>
            <a:endParaRPr lang="en-US" altLang="ja-JP" dirty="0">
              <a:solidFill>
                <a:srgbClr val="0432FF"/>
              </a:solidFill>
              <a:latin typeface="MigMix 1P" charset="-128"/>
              <a:ea typeface="MigMix 1P" charset="-128"/>
              <a:cs typeface="MigMix 1P" charset="-128"/>
            </a:endParaRPr>
          </a:p>
          <a:p>
            <a:r>
              <a:rPr lang="ja-JP" altLang="en-US" dirty="0">
                <a:solidFill>
                  <a:srgbClr val="0432FF"/>
                </a:solidFill>
                <a:latin typeface="MigMix 1P" charset="-128"/>
                <a:ea typeface="MigMix 1P" charset="-128"/>
                <a:cs typeface="MigMix 1P" charset="-128"/>
              </a:rPr>
              <a:t>質量流量</a:t>
            </a:r>
            <a:r>
              <a:rPr lang="en-US" altLang="ja-JP" dirty="0">
                <a:solidFill>
                  <a:srgbClr val="0432FF"/>
                </a:solidFill>
                <a:latin typeface="MigMix 1P" charset="-128"/>
                <a:ea typeface="MigMix 1P" charset="-128"/>
                <a:cs typeface="MigMix 1P" charset="-128"/>
              </a:rPr>
              <a:t> </a:t>
            </a:r>
            <a:r>
              <a:rPr kumimoji="1" lang="en-US" altLang="ja-JP" dirty="0">
                <a:solidFill>
                  <a:srgbClr val="0432FF"/>
                </a:solidFill>
                <a:latin typeface="MigMix 1P" charset="-128"/>
                <a:ea typeface="MigMix 1P" charset="-128"/>
                <a:cs typeface="MigMix 1P" charset="-128"/>
              </a:rPr>
              <a:t>[kg/s]</a:t>
            </a:r>
            <a:endParaRPr kumimoji="1" lang="ja-JP" altLang="en-US" dirty="0">
              <a:solidFill>
                <a:srgbClr val="0432FF"/>
              </a:solidFill>
              <a:latin typeface="MigMix 1P" charset="-128"/>
              <a:ea typeface="MigMix 1P" charset="-128"/>
              <a:cs typeface="MigMix 1P" charset="-128"/>
            </a:endParaRPr>
          </a:p>
        </p:txBody>
      </p:sp>
      <p:cxnSp>
        <p:nvCxnSpPr>
          <p:cNvPr id="13" name="直線矢印コネクタ 12"/>
          <p:cNvCxnSpPr>
            <a:stCxn id="10" idx="1"/>
          </p:cNvCxnSpPr>
          <p:nvPr/>
        </p:nvCxnSpPr>
        <p:spPr>
          <a:xfrm flipH="1">
            <a:off x="6173238" y="1974433"/>
            <a:ext cx="504823" cy="663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628650" y="3389754"/>
            <a:ext cx="8374102" cy="1015663"/>
          </a:xfrm>
          <a:prstGeom prst="rect">
            <a:avLst/>
          </a:prstGeom>
        </p:spPr>
        <p:txBody>
          <a:bodyPr wrap="square">
            <a:spAutoFit/>
          </a:bodyPr>
          <a:lstStyle/>
          <a:p>
            <a:pPr marL="342900" indent="-342900">
              <a:buFont typeface="Arial" charset="0"/>
              <a:buChar char="•"/>
            </a:pPr>
            <a:r>
              <a:rPr lang="ja-JP" altLang="en-US" sz="2000" dirty="0">
                <a:solidFill>
                  <a:srgbClr val="0070C0"/>
                </a:solidFill>
                <a:latin typeface="MigMix 1P" charset="-128"/>
                <a:ea typeface="MigMix 1P" charset="-128"/>
                <a:cs typeface="MigMix 1P" charset="-128"/>
              </a:rPr>
              <a:t>容器出入口の</a:t>
            </a:r>
            <a:r>
              <a:rPr lang="ja-JP" altLang="en-US" sz="2000" dirty="0">
                <a:solidFill>
                  <a:srgbClr val="FF0000"/>
                </a:solidFill>
                <a:latin typeface="MigMix 1P" charset="-128"/>
                <a:ea typeface="MigMix 1P" charset="-128"/>
                <a:cs typeface="MigMix 1P" charset="-128"/>
              </a:rPr>
              <a:t>圧力損失は流量に対する非線形方程式</a:t>
            </a:r>
            <a:r>
              <a:rPr lang="ja-JP" altLang="en-US" sz="2000" dirty="0">
                <a:solidFill>
                  <a:srgbClr val="0070C0"/>
                </a:solidFill>
                <a:latin typeface="MigMix 1P" charset="-128"/>
                <a:ea typeface="MigMix 1P" charset="-128"/>
                <a:cs typeface="MigMix 1P" charset="-128"/>
              </a:rPr>
              <a:t>として表される。</a:t>
            </a:r>
            <a:endParaRPr lang="en-US" altLang="ja-JP" sz="2000" dirty="0">
              <a:solidFill>
                <a:srgbClr val="0070C0"/>
              </a:solidFill>
              <a:latin typeface="MigMix 1P" charset="-128"/>
              <a:ea typeface="MigMix 1P" charset="-128"/>
              <a:cs typeface="MigMix 1P" charset="-128"/>
            </a:endParaRPr>
          </a:p>
          <a:p>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（付録２参照</a:t>
            </a:r>
            <a:r>
              <a:rPr lang="en-US" altLang="ja-JP" sz="2000" dirty="0">
                <a:solidFill>
                  <a:srgbClr val="0070C0"/>
                </a:solidFill>
                <a:latin typeface="MigMix 1P" charset="-128"/>
                <a:ea typeface="MigMix 1P" charset="-128"/>
                <a:cs typeface="MigMix 1P" charset="-128"/>
              </a:rPr>
              <a:t>)</a:t>
            </a:r>
          </a:p>
          <a:p>
            <a:pPr marL="342900" indent="-342900">
              <a:buFont typeface="Arial" charset="0"/>
              <a:buChar char="•"/>
            </a:pPr>
            <a:r>
              <a:rPr lang="ja-JP" altLang="en-US" sz="2000" dirty="0">
                <a:solidFill>
                  <a:srgbClr val="0070C0"/>
                </a:solidFill>
                <a:latin typeface="MigMix 1P" charset="-128"/>
                <a:ea typeface="MigMix 1P" charset="-128"/>
                <a:cs typeface="MigMix 1P" charset="-128"/>
              </a:rPr>
              <a:t>容器の圧力や質量流量は、この</a:t>
            </a:r>
            <a:r>
              <a:rPr lang="ja-JP" altLang="en-US" sz="2000" dirty="0">
                <a:solidFill>
                  <a:srgbClr val="FF0000"/>
                </a:solidFill>
                <a:latin typeface="MigMix 1P" charset="-128"/>
                <a:ea typeface="MigMix 1P" charset="-128"/>
                <a:cs typeface="MigMix 1P" charset="-128"/>
              </a:rPr>
              <a:t>非線形方程式を連立</a:t>
            </a:r>
            <a:r>
              <a:rPr lang="ja-JP" altLang="en-US" sz="2000" dirty="0">
                <a:solidFill>
                  <a:srgbClr val="0070C0"/>
                </a:solidFill>
                <a:latin typeface="MigMix 1P" charset="-128"/>
                <a:ea typeface="MigMix 1P" charset="-128"/>
                <a:cs typeface="MigMix 1P" charset="-128"/>
              </a:rPr>
              <a:t>して得られる。</a:t>
            </a:r>
            <a:endParaRPr lang="ja-JP" altLang="en-US" sz="2000" dirty="0">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9" name="正方形/長方形 8"/>
          <p:cNvSpPr/>
          <p:nvPr/>
        </p:nvSpPr>
        <p:spPr>
          <a:xfrm>
            <a:off x="2392215" y="1392136"/>
            <a:ext cx="955711" cy="369332"/>
          </a:xfrm>
          <a:prstGeom prst="rect">
            <a:avLst/>
          </a:prstGeom>
        </p:spPr>
        <p:txBody>
          <a:bodyPr wrap="none">
            <a:spAutoFit/>
          </a:bodyPr>
          <a:lstStyle/>
          <a:p>
            <a:r>
              <a:rPr lang="en-US" altLang="ja-JP" dirty="0">
                <a:solidFill>
                  <a:srgbClr val="0432FF"/>
                </a:solidFill>
                <a:latin typeface="MigMix 1P" charset="-128"/>
                <a:ea typeface="MigMix 1P" charset="-128"/>
                <a:cs typeface="MigMix 1P" charset="-128"/>
              </a:rPr>
              <a:t>volume</a:t>
            </a:r>
            <a:endParaRPr lang="ja-JP" altLang="en-US" dirty="0">
              <a:latin typeface="MigMix 1P" panose="020B0502020203020207" pitchFamily="34" charset="-128"/>
            </a:endParaRPr>
          </a:p>
        </p:txBody>
      </p:sp>
      <p:sp>
        <p:nvSpPr>
          <p:cNvPr id="15" name="正方形/長方形 14"/>
          <p:cNvSpPr/>
          <p:nvPr/>
        </p:nvSpPr>
        <p:spPr>
          <a:xfrm>
            <a:off x="2336094" y="1008869"/>
            <a:ext cx="1263487" cy="369332"/>
          </a:xfrm>
          <a:prstGeom prst="rect">
            <a:avLst/>
          </a:prstGeom>
        </p:spPr>
        <p:txBody>
          <a:bodyPr wrap="none">
            <a:spAutoFit/>
          </a:bodyPr>
          <a:lstStyle/>
          <a:p>
            <a:r>
              <a:rPr lang="en-US" altLang="ja-JP" dirty="0" err="1">
                <a:solidFill>
                  <a:srgbClr val="FF2600"/>
                </a:solidFill>
                <a:latin typeface="MigMix 1P" charset="-128"/>
                <a:ea typeface="MigMix 1P" charset="-128"/>
                <a:cs typeface="MigMix 1P" charset="-128"/>
              </a:rPr>
              <a:t>hotWater</a:t>
            </a:r>
            <a:endParaRPr lang="ja-JP" altLang="en-US" dirty="0">
              <a:solidFill>
                <a:srgbClr val="FF2600"/>
              </a:solidFill>
              <a:latin typeface="MigMix 1P" panose="020B0502020203020207" pitchFamily="34" charset="-128"/>
            </a:endParaRPr>
          </a:p>
        </p:txBody>
      </p:sp>
      <p:sp>
        <p:nvSpPr>
          <p:cNvPr id="16" name="正方形/長方形 15"/>
          <p:cNvSpPr/>
          <p:nvPr/>
        </p:nvSpPr>
        <p:spPr>
          <a:xfrm>
            <a:off x="2315387" y="2587169"/>
            <a:ext cx="1077539" cy="369332"/>
          </a:xfrm>
          <a:prstGeom prst="rect">
            <a:avLst/>
          </a:prstGeom>
        </p:spPr>
        <p:txBody>
          <a:bodyPr wrap="none">
            <a:spAutoFit/>
          </a:bodyPr>
          <a:lstStyle/>
          <a:p>
            <a:r>
              <a:rPr lang="en-US" altLang="ja-JP" dirty="0">
                <a:solidFill>
                  <a:srgbClr val="00B050"/>
                </a:solidFill>
                <a:latin typeface="MigMix 1P" charset="-128"/>
                <a:ea typeface="MigMix 1P" charset="-128"/>
                <a:cs typeface="MigMix 1P" charset="-128"/>
              </a:rPr>
              <a:t>ambient</a:t>
            </a:r>
            <a:endParaRPr lang="ja-JP" altLang="en-US" dirty="0">
              <a:solidFill>
                <a:srgbClr val="00B050"/>
              </a:solidFill>
              <a:latin typeface="MigMix 1P" panose="020B0502020203020207" pitchFamily="34" charset="-128"/>
            </a:endParaRPr>
          </a:p>
        </p:txBody>
      </p:sp>
      <p:sp>
        <p:nvSpPr>
          <p:cNvPr id="12" name="正方形/長方形 11"/>
          <p:cNvSpPr/>
          <p:nvPr/>
        </p:nvSpPr>
        <p:spPr>
          <a:xfrm>
            <a:off x="4014592" y="798021"/>
            <a:ext cx="281835" cy="2480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Tree>
    <p:extLst>
      <p:ext uri="{BB962C8B-B14F-4D97-AF65-F5344CB8AC3E}">
        <p14:creationId xmlns:p14="http://schemas.microsoft.com/office/powerpoint/2010/main" val="52528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85</a:t>
            </a:fld>
            <a:endParaRPr lang="ja-JP" altLang="en-US"/>
          </a:p>
        </p:txBody>
      </p:sp>
      <p:pic>
        <p:nvPicPr>
          <p:cNvPr id="5" name="図 4">
            <a:extLst>
              <a:ext uri="{FF2B5EF4-FFF2-40B4-BE49-F238E27FC236}">
                <a16:creationId xmlns:a16="http://schemas.microsoft.com/office/drawing/2014/main" id="{28BC7100-1062-48E2-BCD6-4572D736F7BB}"/>
              </a:ext>
            </a:extLst>
          </p:cNvPr>
          <p:cNvPicPr>
            <a:picLocks noChangeAspect="1"/>
          </p:cNvPicPr>
          <p:nvPr/>
        </p:nvPicPr>
        <p:blipFill>
          <a:blip r:embed="rId2"/>
          <a:stretch>
            <a:fillRect/>
          </a:stretch>
        </p:blipFill>
        <p:spPr>
          <a:xfrm>
            <a:off x="1042851" y="1535958"/>
            <a:ext cx="3073400" cy="2367280"/>
          </a:xfrm>
          <a:prstGeom prst="rect">
            <a:avLst/>
          </a:prstGeom>
        </p:spPr>
      </p:pic>
      <p:pic>
        <p:nvPicPr>
          <p:cNvPr id="6" name="図 5">
            <a:extLst>
              <a:ext uri="{FF2B5EF4-FFF2-40B4-BE49-F238E27FC236}">
                <a16:creationId xmlns:a16="http://schemas.microsoft.com/office/drawing/2014/main" id="{571BB31A-544A-43BE-A9FB-61A3B8AEA83B}"/>
              </a:ext>
            </a:extLst>
          </p:cNvPr>
          <p:cNvPicPr>
            <a:picLocks noChangeAspect="1"/>
          </p:cNvPicPr>
          <p:nvPr/>
        </p:nvPicPr>
        <p:blipFill>
          <a:blip r:embed="rId3"/>
          <a:stretch>
            <a:fillRect/>
          </a:stretch>
        </p:blipFill>
        <p:spPr>
          <a:xfrm>
            <a:off x="4584700" y="1543901"/>
            <a:ext cx="3088640" cy="2362200"/>
          </a:xfrm>
          <a:prstGeom prst="rect">
            <a:avLst/>
          </a:prstGeom>
        </p:spPr>
      </p:pic>
      <p:pic>
        <p:nvPicPr>
          <p:cNvPr id="7" name="図 6">
            <a:extLst>
              <a:ext uri="{FF2B5EF4-FFF2-40B4-BE49-F238E27FC236}">
                <a16:creationId xmlns:a16="http://schemas.microsoft.com/office/drawing/2014/main" id="{D145C376-B6A3-43E2-ADB0-8538B6611786}"/>
              </a:ext>
            </a:extLst>
          </p:cNvPr>
          <p:cNvPicPr>
            <a:picLocks noChangeAspect="1"/>
          </p:cNvPicPr>
          <p:nvPr/>
        </p:nvPicPr>
        <p:blipFill>
          <a:blip r:embed="rId4"/>
          <a:stretch>
            <a:fillRect/>
          </a:stretch>
        </p:blipFill>
        <p:spPr>
          <a:xfrm>
            <a:off x="4597400" y="4093741"/>
            <a:ext cx="3063240" cy="2367280"/>
          </a:xfrm>
          <a:prstGeom prst="rect">
            <a:avLst/>
          </a:prstGeom>
        </p:spPr>
      </p:pic>
      <p:pic>
        <p:nvPicPr>
          <p:cNvPr id="8" name="図 7">
            <a:extLst>
              <a:ext uri="{FF2B5EF4-FFF2-40B4-BE49-F238E27FC236}">
                <a16:creationId xmlns:a16="http://schemas.microsoft.com/office/drawing/2014/main" id="{CCFE1933-20F6-48AE-B0BD-5966900654BB}"/>
              </a:ext>
            </a:extLst>
          </p:cNvPr>
          <p:cNvPicPr>
            <a:picLocks noChangeAspect="1"/>
          </p:cNvPicPr>
          <p:nvPr/>
        </p:nvPicPr>
        <p:blipFill>
          <a:blip r:embed="rId5"/>
          <a:stretch>
            <a:fillRect/>
          </a:stretch>
        </p:blipFill>
        <p:spPr>
          <a:xfrm>
            <a:off x="1037771" y="4108981"/>
            <a:ext cx="3083560" cy="2352040"/>
          </a:xfrm>
          <a:prstGeom prst="rect">
            <a:avLst/>
          </a:prstGeom>
        </p:spPr>
      </p:pic>
      <p:sp>
        <p:nvSpPr>
          <p:cNvPr id="9" name="テキスト ボックス 8"/>
          <p:cNvSpPr txBox="1"/>
          <p:nvPr/>
        </p:nvSpPr>
        <p:spPr>
          <a:xfrm>
            <a:off x="1063171" y="1051703"/>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4689210" y="1039376"/>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5509088" y="5215005"/>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2103943" y="4423620"/>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584351" y="3861512"/>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15" name="フッター プレースホルダー 1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950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86</a:t>
            </a:fld>
            <a:endParaRPr lang="ja-JP" altLang="en-US"/>
          </a:p>
        </p:txBody>
      </p:sp>
      <p:pic>
        <p:nvPicPr>
          <p:cNvPr id="5" name="図 4">
            <a:extLst>
              <a:ext uri="{FF2B5EF4-FFF2-40B4-BE49-F238E27FC236}">
                <a16:creationId xmlns:a16="http://schemas.microsoft.com/office/drawing/2014/main" id="{8C948373-034D-4E1A-B0B0-77E52D5AAA6F}"/>
              </a:ext>
            </a:extLst>
          </p:cNvPr>
          <p:cNvPicPr>
            <a:picLocks noChangeAspect="1"/>
          </p:cNvPicPr>
          <p:nvPr/>
        </p:nvPicPr>
        <p:blipFill>
          <a:blip r:embed="rId2"/>
          <a:stretch>
            <a:fillRect/>
          </a:stretch>
        </p:blipFill>
        <p:spPr>
          <a:xfrm>
            <a:off x="4640752" y="1244760"/>
            <a:ext cx="3083560" cy="2362200"/>
          </a:xfrm>
          <a:prstGeom prst="rect">
            <a:avLst/>
          </a:prstGeom>
        </p:spPr>
      </p:pic>
      <p:sp>
        <p:nvSpPr>
          <p:cNvPr id="6" name="テキスト ボックス 5"/>
          <p:cNvSpPr txBox="1"/>
          <p:nvPr/>
        </p:nvSpPr>
        <p:spPr>
          <a:xfrm>
            <a:off x="5621932" y="253533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温度</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degC</a:t>
            </a:r>
            <a:r>
              <a:rPr kumimoji="1" lang="en-US"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pic>
        <p:nvPicPr>
          <p:cNvPr id="7" name="図 6">
            <a:extLst>
              <a:ext uri="{FF2B5EF4-FFF2-40B4-BE49-F238E27FC236}">
                <a16:creationId xmlns:a16="http://schemas.microsoft.com/office/drawing/2014/main" id="{97FCDBED-70C9-4B83-9BD5-042818B3ECAD}"/>
              </a:ext>
            </a:extLst>
          </p:cNvPr>
          <p:cNvPicPr>
            <a:picLocks noChangeAspect="1"/>
          </p:cNvPicPr>
          <p:nvPr/>
        </p:nvPicPr>
        <p:blipFill>
          <a:blip r:embed="rId3"/>
          <a:stretch>
            <a:fillRect/>
          </a:stretch>
        </p:blipFill>
        <p:spPr>
          <a:xfrm>
            <a:off x="1080000" y="1260000"/>
            <a:ext cx="3103880" cy="2346960"/>
          </a:xfrm>
          <a:prstGeom prst="rect">
            <a:avLst/>
          </a:prstGeom>
        </p:spPr>
      </p:pic>
      <p:sp>
        <p:nvSpPr>
          <p:cNvPr id="8" name="テキスト ボックス 7"/>
          <p:cNvSpPr txBox="1"/>
          <p:nvPr/>
        </p:nvSpPr>
        <p:spPr>
          <a:xfrm>
            <a:off x="1897200" y="1955364"/>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28650" y="845816"/>
            <a:ext cx="5627007"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圧力や温度も変化する</a:t>
            </a:r>
            <a:r>
              <a:rPr kumimoji="1" lang="ja-JP" altLang="en-US" dirty="0">
                <a:solidFill>
                  <a:srgbClr val="0070C0"/>
                </a:solidFill>
                <a:latin typeface="MigMix 1P" charset="-128"/>
                <a:ea typeface="MigMix 1P" charset="-128"/>
                <a:cs typeface="MigMix 1P" charset="-128"/>
              </a:rPr>
              <a:t>。</a:t>
            </a: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1" name="正方形/長方形 10"/>
          <p:cNvSpPr/>
          <p:nvPr/>
        </p:nvSpPr>
        <p:spPr>
          <a:xfrm>
            <a:off x="2392461" y="1700963"/>
            <a:ext cx="955711" cy="369332"/>
          </a:xfrm>
          <a:prstGeom prst="rect">
            <a:avLst/>
          </a:prstGeom>
        </p:spPr>
        <p:txBody>
          <a:bodyPr wrap="none">
            <a:spAutoFit/>
          </a:bodyPr>
          <a:lstStyle/>
          <a:p>
            <a:r>
              <a:rPr lang="en-US" altLang="ja-JP" dirty="0">
                <a:solidFill>
                  <a:srgbClr val="0432FF"/>
                </a:solidFill>
                <a:latin typeface="MigMix 1P" charset="-128"/>
                <a:ea typeface="MigMix 1P" charset="-128"/>
                <a:cs typeface="MigMix 1P" charset="-128"/>
              </a:rPr>
              <a:t>volume</a:t>
            </a:r>
            <a:endParaRPr lang="ja-JP" altLang="en-US" dirty="0">
              <a:latin typeface="MigMix 1P" panose="020B0502020203020207" pitchFamily="34" charset="-128"/>
            </a:endParaRPr>
          </a:p>
        </p:txBody>
      </p:sp>
      <p:sp>
        <p:nvSpPr>
          <p:cNvPr id="12" name="正方形/長方形 11"/>
          <p:cNvSpPr/>
          <p:nvPr/>
        </p:nvSpPr>
        <p:spPr>
          <a:xfrm>
            <a:off x="2392461" y="1380309"/>
            <a:ext cx="1263487" cy="369332"/>
          </a:xfrm>
          <a:prstGeom prst="rect">
            <a:avLst/>
          </a:prstGeom>
        </p:spPr>
        <p:txBody>
          <a:bodyPr wrap="none">
            <a:spAutoFit/>
          </a:bodyPr>
          <a:lstStyle/>
          <a:p>
            <a:r>
              <a:rPr lang="en-US" altLang="ja-JP" dirty="0" err="1">
                <a:solidFill>
                  <a:srgbClr val="FF2600"/>
                </a:solidFill>
                <a:latin typeface="MigMix 1P" charset="-128"/>
                <a:ea typeface="MigMix 1P" charset="-128"/>
                <a:cs typeface="MigMix 1P" charset="-128"/>
              </a:rPr>
              <a:t>hotWater</a:t>
            </a:r>
            <a:endParaRPr lang="ja-JP" altLang="en-US" dirty="0">
              <a:solidFill>
                <a:srgbClr val="FF2600"/>
              </a:solidFill>
              <a:latin typeface="MigMix 1P" panose="020B0502020203020207" pitchFamily="34" charset="-128"/>
            </a:endParaRPr>
          </a:p>
        </p:txBody>
      </p:sp>
      <p:sp>
        <p:nvSpPr>
          <p:cNvPr id="13" name="正方形/長方形 12"/>
          <p:cNvSpPr/>
          <p:nvPr/>
        </p:nvSpPr>
        <p:spPr>
          <a:xfrm>
            <a:off x="2321650" y="2958609"/>
            <a:ext cx="1077539" cy="369332"/>
          </a:xfrm>
          <a:prstGeom prst="rect">
            <a:avLst/>
          </a:prstGeom>
        </p:spPr>
        <p:txBody>
          <a:bodyPr wrap="none">
            <a:spAutoFit/>
          </a:bodyPr>
          <a:lstStyle/>
          <a:p>
            <a:r>
              <a:rPr lang="en-US" altLang="ja-JP" dirty="0">
                <a:solidFill>
                  <a:srgbClr val="00B050"/>
                </a:solidFill>
                <a:latin typeface="MigMix 1P" charset="-128"/>
                <a:ea typeface="MigMix 1P" charset="-128"/>
                <a:cs typeface="MigMix 1P" charset="-128"/>
              </a:rPr>
              <a:t>ambient</a:t>
            </a:r>
            <a:endParaRPr lang="ja-JP" altLang="en-US" dirty="0">
              <a:solidFill>
                <a:srgbClr val="00B050"/>
              </a:solidFill>
              <a:latin typeface="MigMix 1P" panose="020B0502020203020207" pitchFamily="34" charset="-128"/>
            </a:endParaRPr>
          </a:p>
        </p:txBody>
      </p:sp>
      <p:sp>
        <p:nvSpPr>
          <p:cNvPr id="14" name="正方形/長方形 13"/>
          <p:cNvSpPr/>
          <p:nvPr/>
        </p:nvSpPr>
        <p:spPr>
          <a:xfrm>
            <a:off x="4152378" y="1030482"/>
            <a:ext cx="244258" cy="2627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Tree>
    <p:extLst>
      <p:ext uri="{BB962C8B-B14F-4D97-AF65-F5344CB8AC3E}">
        <p14:creationId xmlns:p14="http://schemas.microsoft.com/office/powerpoint/2010/main" val="1827258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fluidExample3</a:t>
            </a:r>
            <a:br>
              <a:rPr lang="en-US" altLang="ja-JP" dirty="0"/>
            </a:br>
            <a:r>
              <a:rPr lang="en-US" altLang="ja-JP" sz="2400" dirty="0"/>
              <a:t>flow </a:t>
            </a:r>
            <a:r>
              <a:rPr lang="ja-JP" altLang="en-US" sz="2400"/>
              <a:t>モデル</a:t>
            </a:r>
            <a:r>
              <a:rPr lang="en-US" altLang="ja-JP" sz="2400" dirty="0"/>
              <a:t> </a:t>
            </a:r>
            <a:r>
              <a:rPr lang="ja-JP" altLang="en-US" sz="2400"/>
              <a:t> 運動量</a:t>
            </a:r>
            <a:r>
              <a:rPr lang="ja-JP" altLang="en-US" sz="2400" dirty="0"/>
              <a:t>方程式を実装するモデル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87</a:t>
            </a:fld>
            <a:endParaRPr lang="ja-JP" altLang="en-US"/>
          </a:p>
        </p:txBody>
      </p:sp>
      <p:pic>
        <p:nvPicPr>
          <p:cNvPr id="14" name="図 13"/>
          <p:cNvPicPr>
            <a:picLocks noChangeAspect="1"/>
          </p:cNvPicPr>
          <p:nvPr/>
        </p:nvPicPr>
        <p:blipFill>
          <a:blip r:embed="rId2"/>
          <a:stretch>
            <a:fillRect/>
          </a:stretch>
        </p:blipFill>
        <p:spPr>
          <a:xfrm>
            <a:off x="628650" y="1943172"/>
            <a:ext cx="4338503" cy="2649548"/>
          </a:xfrm>
          <a:prstGeom prst="rect">
            <a:avLst/>
          </a:prstGeom>
        </p:spPr>
      </p:pic>
      <p:sp>
        <p:nvSpPr>
          <p:cNvPr id="15" name="テキスト ボックス 14"/>
          <p:cNvSpPr txBox="1"/>
          <p:nvPr/>
        </p:nvSpPr>
        <p:spPr>
          <a:xfrm>
            <a:off x="5306593" y="1799402"/>
            <a:ext cx="3214477" cy="707886"/>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定常</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非定常、</a:t>
            </a:r>
            <a:r>
              <a:rPr kumimoji="1" lang="ja-JP" altLang="en-US" sz="2000" dirty="0">
                <a:solidFill>
                  <a:srgbClr val="0070C0"/>
                </a:solidFill>
                <a:latin typeface="Migu 1M" charset="-128"/>
                <a:ea typeface="Migu 1M" charset="-128"/>
                <a:cs typeface="Migu 1M" charset="-128"/>
              </a:rPr>
              <a:t>初期条件</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を設定する</a:t>
            </a:r>
            <a:r>
              <a:rPr kumimoji="1" lang="ja-JP" altLang="en-US" sz="2000" dirty="0">
                <a:solidFill>
                  <a:srgbClr val="0070C0"/>
                </a:solidFill>
                <a:latin typeface="Migu 1M" charset="-128"/>
                <a:ea typeface="Migu 1M" charset="-128"/>
                <a:cs typeface="Migu 1M" charset="-128"/>
              </a:rPr>
              <a:t>パラメータ</a:t>
            </a:r>
          </a:p>
        </p:txBody>
      </p:sp>
      <p:sp>
        <p:nvSpPr>
          <p:cNvPr id="16" name="テキスト ボックス 15"/>
          <p:cNvSpPr txBox="1"/>
          <p:nvPr/>
        </p:nvSpPr>
        <p:spPr>
          <a:xfrm>
            <a:off x="5302376" y="2589350"/>
            <a:ext cx="1443225" cy="400110"/>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a:solidFill>
                  <a:srgbClr val="0070C0"/>
                </a:solidFill>
                <a:latin typeface="Migu 1M" charset="-128"/>
                <a:ea typeface="Migu 1M" charset="-128"/>
                <a:cs typeface="Migu 1M" charset="-128"/>
              </a:rPr>
              <a:t>流路長さ</a:t>
            </a:r>
            <a:endParaRPr kumimoji="1" lang="ja-JP" altLang="en-US" sz="2000" dirty="0">
              <a:solidFill>
                <a:srgbClr val="0070C0"/>
              </a:solidFill>
              <a:latin typeface="Migu 1M" charset="-128"/>
              <a:ea typeface="Migu 1M" charset="-128"/>
              <a:cs typeface="Migu 1M" charset="-128"/>
            </a:endParaRPr>
          </a:p>
        </p:txBody>
      </p:sp>
      <p:sp>
        <p:nvSpPr>
          <p:cNvPr id="17" name="右中かっこ 16"/>
          <p:cNvSpPr/>
          <p:nvPr/>
        </p:nvSpPr>
        <p:spPr>
          <a:xfrm>
            <a:off x="3492951" y="2509523"/>
            <a:ext cx="233654" cy="3938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igMix 1P" panose="020B0502020203020207" pitchFamily="34" charset="-128"/>
            </a:endParaRPr>
          </a:p>
        </p:txBody>
      </p:sp>
      <p:cxnSp>
        <p:nvCxnSpPr>
          <p:cNvPr id="22" name="直線矢印コネクタ 21"/>
          <p:cNvCxnSpPr>
            <a:stCxn id="15" idx="1"/>
            <a:endCxn id="17" idx="1"/>
          </p:cNvCxnSpPr>
          <p:nvPr/>
        </p:nvCxnSpPr>
        <p:spPr>
          <a:xfrm flipH="1">
            <a:off x="3726605" y="2153345"/>
            <a:ext cx="1579988" cy="55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5302375" y="3095198"/>
            <a:ext cx="3183477" cy="400110"/>
          </a:xfrm>
          <a:prstGeom prst="rect">
            <a:avLst/>
          </a:prstGeom>
          <a:solidFill>
            <a:schemeClr val="accent5">
              <a:lumMod val="20000"/>
              <a:lumOff val="80000"/>
            </a:schemeClr>
          </a:solidFill>
          <a:ln>
            <a:no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状態変数</a:t>
            </a:r>
          </a:p>
        </p:txBody>
      </p:sp>
      <mc:AlternateContent xmlns:mc="http://schemas.openxmlformats.org/markup-compatibility/2006" xmlns:a14="http://schemas.microsoft.com/office/drawing/2010/main">
        <mc:Choice Requires="a14">
          <p:sp>
            <p:nvSpPr>
              <p:cNvPr id="25" name="テキスト ボックス 24"/>
              <p:cNvSpPr txBox="1"/>
              <p:nvPr/>
            </p:nvSpPr>
            <p:spPr>
              <a:xfrm>
                <a:off x="6601328" y="3117122"/>
                <a:ext cx="866711"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𝑚</m:t>
                          </m:r>
                        </m:e>
                        <m:sub>
                          <m:r>
                            <a:rPr kumimoji="1" lang="en-US" altLang="ja-JP" sz="2000" b="0" i="1" smtClean="0">
                              <a:solidFill>
                                <a:schemeClr val="tx1"/>
                              </a:solidFill>
                              <a:latin typeface="Cambria Math" charset="0"/>
                            </a:rPr>
                            <m:t>𝑓𝑜𝑤</m:t>
                          </m:r>
                        </m:sub>
                      </m:sSub>
                      <m:r>
                        <a:rPr kumimoji="1" lang="en-US" altLang="ja-JP" sz="2000" b="0" i="1" smtClean="0">
                          <a:solidFill>
                            <a:schemeClr val="tx1"/>
                          </a:solidFill>
                          <a:latin typeface="Cambria Math" charset="0"/>
                        </a:rPr>
                        <m:t>, </m:t>
                      </m:r>
                      <m:r>
                        <a:rPr kumimoji="1" lang="en-US" altLang="ja-JP" sz="2000" b="0" i="1" smtClean="0">
                          <a:solidFill>
                            <a:schemeClr val="tx1"/>
                          </a:solidFill>
                          <a:latin typeface="Cambria Math" charset="0"/>
                        </a:rPr>
                        <m:t>𝐼</m:t>
                      </m:r>
                    </m:oMath>
                  </m:oMathPara>
                </a14:m>
                <a:endParaRPr kumimoji="1" lang="ja-JP" altLang="en-US" sz="2000" dirty="0">
                  <a:solidFill>
                    <a:schemeClr val="tx1"/>
                  </a:solidFill>
                  <a:latin typeface="MigMix 1P" panose="020B0502020203020207" pitchFamily="34"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6601328" y="3117122"/>
                <a:ext cx="866711" cy="332399"/>
              </a:xfrm>
              <a:prstGeom prst="rect">
                <a:avLst/>
              </a:prstGeom>
              <a:blipFill>
                <a:blip r:embed="rId3"/>
                <a:stretch>
                  <a:fillRect l="-2899" r="-2899" b="-21429"/>
                </a:stretch>
              </a:blipFill>
            </p:spPr>
            <p:txBody>
              <a:bodyPr/>
              <a:lstStyle/>
              <a:p>
                <a:r>
                  <a:rPr lang="ja-JP" altLang="en-US">
                    <a:noFill/>
                  </a:rPr>
                  <a:t> </a:t>
                </a:r>
              </a:p>
            </p:txBody>
          </p:sp>
        </mc:Fallback>
      </mc:AlternateContent>
      <p:sp>
        <p:nvSpPr>
          <p:cNvPr id="26" name="右中かっこ 25"/>
          <p:cNvSpPr/>
          <p:nvPr/>
        </p:nvSpPr>
        <p:spPr>
          <a:xfrm>
            <a:off x="2936071" y="3302395"/>
            <a:ext cx="165162" cy="3410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igMix 1P" panose="020B0502020203020207" pitchFamily="34" charset="-128"/>
            </a:endParaRPr>
          </a:p>
        </p:txBody>
      </p:sp>
      <p:sp>
        <p:nvSpPr>
          <p:cNvPr id="28" name="テキスト ボックス 27"/>
          <p:cNvSpPr txBox="1"/>
          <p:nvPr/>
        </p:nvSpPr>
        <p:spPr>
          <a:xfrm>
            <a:off x="5242156" y="3659666"/>
            <a:ext cx="3225297" cy="1938992"/>
          </a:xfrm>
          <a:prstGeom prst="rect">
            <a:avLst/>
          </a:prstGeom>
          <a:no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継承先のモデルで方程式を定義する変数</a:t>
            </a:r>
            <a:endParaRPr kumimoji="1" lang="en-US" altLang="ja-JP" sz="2000" dirty="0">
              <a:solidFill>
                <a:srgbClr val="0070C0"/>
              </a:solidFill>
              <a:latin typeface="Migu 1M" charset="-128"/>
              <a:ea typeface="Migu 1M" charset="-128"/>
              <a:cs typeface="Migu 1M" charset="-128"/>
            </a:endParaRPr>
          </a:p>
          <a:p>
            <a:endParaRPr lang="en-US" altLang="ja-JP" sz="2000" dirty="0">
              <a:solidFill>
                <a:srgbClr val="0070C0"/>
              </a:solidFill>
              <a:latin typeface="Migu 1M" charset="-128"/>
              <a:ea typeface="Migu 1M" charset="-128"/>
              <a:cs typeface="Migu 1M" charset="-128"/>
            </a:endParaRPr>
          </a:p>
          <a:p>
            <a:endParaRPr kumimoji="1" lang="en-US" altLang="ja-JP" sz="2000" dirty="0">
              <a:solidFill>
                <a:srgbClr val="0070C0"/>
              </a:solidFill>
              <a:latin typeface="Migu 1M" charset="-128"/>
              <a:ea typeface="Migu 1M" charset="-128"/>
              <a:cs typeface="Migu 1M" charset="-128"/>
            </a:endParaRPr>
          </a:p>
          <a:p>
            <a:endParaRPr lang="en-US" altLang="ja-JP" sz="2000" dirty="0">
              <a:solidFill>
                <a:srgbClr val="0070C0"/>
              </a:solidFill>
              <a:latin typeface="Migu 1M" charset="-128"/>
              <a:ea typeface="Migu 1M" charset="-128"/>
              <a:cs typeface="Migu 1M" charset="-128"/>
            </a:endParaRPr>
          </a:p>
          <a:p>
            <a:endParaRPr kumimoji="1" lang="ja-JP" altLang="en-US" sz="2000" dirty="0">
              <a:solidFill>
                <a:srgbClr val="0070C0"/>
              </a:solidFill>
              <a:latin typeface="Migu 1M" charset="-128"/>
              <a:ea typeface="Migu 1M" charset="-128"/>
              <a:cs typeface="Migu 1M" charset="-128"/>
            </a:endParaRPr>
          </a:p>
        </p:txBody>
      </p:sp>
      <mc:AlternateContent xmlns:mc="http://schemas.openxmlformats.org/markup-compatibility/2006" xmlns:a14="http://schemas.microsoft.com/office/drawing/2010/main">
        <mc:Choice Requires="a14">
          <p:sp>
            <p:nvSpPr>
              <p:cNvPr id="29" name="テキスト ボックス 28"/>
              <p:cNvSpPr txBox="1"/>
              <p:nvPr/>
            </p:nvSpPr>
            <p:spPr>
              <a:xfrm>
                <a:off x="5426947" y="4347834"/>
                <a:ext cx="2874115" cy="332399"/>
              </a:xfrm>
              <a:prstGeom prst="rect">
                <a:avLst/>
              </a:prstGeom>
              <a:noFill/>
            </p:spPr>
            <p:txBody>
              <a:bodyPr wrap="square" lIns="0" tIns="0" rIns="0" bIns="0" rtlCol="0">
                <a:spAutoFit/>
              </a:bodyPr>
              <a:lstStyle/>
              <a:p>
                <a14:m>
                  <m:oMath xmlns:m="http://schemas.openxmlformats.org/officeDocument/2006/math">
                    <m:r>
                      <a:rPr kumimoji="1" lang="en-US" altLang="ja-JP" sz="2000" b="0" i="1" smtClean="0">
                        <a:latin typeface="Cambria Math" charset="0"/>
                      </a:rPr>
                      <m:t>𝐼</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𝑏</m:t>
                        </m:r>
                      </m:e>
                      <m:sub>
                        <m:r>
                          <a:rPr kumimoji="1" lang="en-US" altLang="ja-JP" sz="2000" b="0" i="1" smtClean="0">
                            <a:latin typeface="Cambria Math" charset="0"/>
                          </a:rPr>
                          <m:t>𝑓𝑙𝑜𝑤</m:t>
                        </m:r>
                      </m:sub>
                    </m:sSub>
                  </m:oMath>
                </a14:m>
                <a:r>
                  <a:rPr kumimoji="1" lang="en-US" altLang="ja-JP" sz="2000" dirty="0">
                    <a:latin typeface="MigMix 1P" panose="020B0502020203020207" pitchFamily="34" charset="-128"/>
                  </a:rPr>
                  <a:t> [N]: </a:t>
                </a:r>
                <a:r>
                  <a:rPr kumimoji="1" lang="ja-JP" altLang="en-US" sz="2000" dirty="0">
                    <a:latin typeface="MigMix 1P" panose="020B0502020203020207" pitchFamily="34" charset="-128"/>
                  </a:rPr>
                  <a:t>運動量移流</a:t>
                </a:r>
                <a:r>
                  <a:rPr lang="ja-JP" altLang="en-US" sz="2000" dirty="0">
                    <a:latin typeface="MigMix 1P" panose="020B0502020203020207" pitchFamily="34" charset="-128"/>
                  </a:rPr>
                  <a:t>項</a:t>
                </a:r>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426947" y="4347834"/>
                <a:ext cx="2874115" cy="332399"/>
              </a:xfrm>
              <a:prstGeom prst="rect">
                <a:avLst/>
              </a:prstGeom>
              <a:blipFill>
                <a:blip r:embed="rId4"/>
                <a:stretch>
                  <a:fillRect l="-2632" t="-17857" r="-4386" b="-357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5421233" y="4735258"/>
                <a:ext cx="2497082" cy="331437"/>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𝐹</m:t>
                        </m:r>
                      </m:e>
                      <m:sub>
                        <m:r>
                          <a:rPr kumimoji="1" lang="en-US" altLang="ja-JP" sz="2000" b="0" i="1" smtClean="0">
                            <a:latin typeface="Cambria Math" charset="0"/>
                          </a:rPr>
                          <m:t>𝑝</m:t>
                        </m:r>
                      </m:sub>
                    </m:sSub>
                  </m:oMath>
                </a14:m>
                <a:r>
                  <a:rPr kumimoji="1" lang="en-US" altLang="ja-JP" sz="2000" dirty="0">
                    <a:latin typeface="MigMix 1P" panose="020B0502020203020207" pitchFamily="34" charset="-128"/>
                  </a:rPr>
                  <a:t> [N]: </a:t>
                </a:r>
                <a:r>
                  <a:rPr kumimoji="1" lang="ja-JP" altLang="en-US" sz="2000" dirty="0">
                    <a:latin typeface="MigMix 1P" panose="020B0502020203020207" pitchFamily="34" charset="-128"/>
                  </a:rPr>
                  <a:t>圧力による力</a:t>
                </a: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5421233" y="4735258"/>
                <a:ext cx="2497082" cy="331437"/>
              </a:xfrm>
              <a:prstGeom prst="rect">
                <a:avLst/>
              </a:prstGeom>
              <a:blipFill>
                <a:blip r:embed="rId5"/>
                <a:stretch>
                  <a:fillRect l="-3046" t="-18519" r="-3046" b="-370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5421233" y="5148954"/>
                <a:ext cx="2560676" cy="332720"/>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𝐹</m:t>
                        </m:r>
                      </m:e>
                      <m:sub>
                        <m:r>
                          <a:rPr kumimoji="1" lang="en-US" altLang="ja-JP" sz="2000" b="0" i="1" smtClean="0">
                            <a:latin typeface="Cambria Math" charset="0"/>
                          </a:rPr>
                          <m:t>𝑓𝑔</m:t>
                        </m:r>
                      </m:sub>
                    </m:sSub>
                  </m:oMath>
                </a14:m>
                <a:r>
                  <a:rPr kumimoji="1" lang="en-US" altLang="ja-JP" sz="2000" dirty="0">
                    <a:latin typeface="MigMix 1P" panose="020B0502020203020207" pitchFamily="34" charset="-128"/>
                  </a:rPr>
                  <a:t> [N]: </a:t>
                </a:r>
                <a:r>
                  <a:rPr kumimoji="1" lang="ja-JP" altLang="en-US" sz="2000" dirty="0">
                    <a:latin typeface="MigMix 1P" panose="020B0502020203020207" pitchFamily="34" charset="-128"/>
                  </a:rPr>
                  <a:t>摩擦力と重力</a:t>
                </a: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5421233" y="5148954"/>
                <a:ext cx="2560676" cy="332720"/>
              </a:xfrm>
              <a:prstGeom prst="rect">
                <a:avLst/>
              </a:prstGeom>
              <a:blipFill>
                <a:blip r:embed="rId6"/>
                <a:stretch>
                  <a:fillRect l="-2970" t="-14286" r="-5446" b="-35714"/>
                </a:stretch>
              </a:blipFill>
            </p:spPr>
            <p:txBody>
              <a:bodyPr/>
              <a:lstStyle/>
              <a:p>
                <a:r>
                  <a:rPr lang="ja-JP" altLang="en-US">
                    <a:noFill/>
                  </a:rPr>
                  <a:t> </a:t>
                </a:r>
              </a:p>
            </p:txBody>
          </p:sp>
        </mc:Fallback>
      </mc:AlternateContent>
      <p:sp>
        <p:nvSpPr>
          <p:cNvPr id="32" name="正方形/長方形 31"/>
          <p:cNvSpPr/>
          <p:nvPr/>
        </p:nvSpPr>
        <p:spPr>
          <a:xfrm>
            <a:off x="657741" y="1296000"/>
            <a:ext cx="6537260" cy="400110"/>
          </a:xfrm>
          <a:prstGeom prst="rect">
            <a:avLst/>
          </a:prstGeom>
        </p:spPr>
        <p:txBody>
          <a:bodyPr wrap="square">
            <a:spAutoFit/>
          </a:bodyPr>
          <a:lstStyle/>
          <a:p>
            <a:r>
              <a:rPr lang="en-US" altLang="ja-JP" sz="2000" b="1" dirty="0" err="1">
                <a:solidFill>
                  <a:srgbClr val="0070C0"/>
                </a:solidFill>
                <a:latin typeface="Migu 1M" charset="-128"/>
                <a:ea typeface="Migu 1M" charset="-128"/>
                <a:cs typeface="Migu 1M" charset="-128"/>
              </a:rPr>
              <a:t>PartialLumpedFlow</a:t>
            </a:r>
            <a:r>
              <a:rPr lang="en-US" altLang="ja-JP" sz="2000" b="1" dirty="0">
                <a:solidFill>
                  <a:srgbClr val="0070C0"/>
                </a:solidFill>
                <a:latin typeface="Migu 1M" charset="-128"/>
                <a:ea typeface="Migu 1M" charset="-128"/>
                <a:cs typeface="Migu 1M" charset="-128"/>
              </a:rPr>
              <a:t> 1</a:t>
            </a:r>
            <a:r>
              <a:rPr lang="ja-JP" altLang="en-US" sz="2000" b="1" dirty="0">
                <a:solidFill>
                  <a:srgbClr val="0070C0"/>
                </a:solidFill>
                <a:latin typeface="Migu 1M" charset="-128"/>
                <a:ea typeface="Migu 1M" charset="-128"/>
                <a:cs typeface="Migu 1M" charset="-128"/>
              </a:rPr>
              <a:t>個の</a:t>
            </a:r>
            <a:r>
              <a:rPr lang="en-US" altLang="ja-JP" sz="2000" b="1" dirty="0">
                <a:solidFill>
                  <a:srgbClr val="0070C0"/>
                </a:solidFill>
                <a:latin typeface="Migu 1M" charset="-128"/>
                <a:ea typeface="Migu 1M" charset="-128"/>
                <a:cs typeface="Migu 1M" charset="-128"/>
              </a:rPr>
              <a:t>flow</a:t>
            </a:r>
            <a:r>
              <a:rPr lang="ja-JP" altLang="en-US" sz="2000" b="1" dirty="0">
                <a:solidFill>
                  <a:srgbClr val="0070C0"/>
                </a:solidFill>
                <a:latin typeface="Migu 1M" charset="-128"/>
                <a:ea typeface="Migu 1M" charset="-128"/>
                <a:cs typeface="Migu 1M" charset="-128"/>
              </a:rPr>
              <a:t>モデルのベースモデル</a:t>
            </a:r>
            <a:endParaRPr lang="ja-JP" altLang="en-US" sz="2000" dirty="0">
              <a:latin typeface="MigMix 1P" panose="020B0502020203020207" pitchFamily="34" charset="-128"/>
            </a:endParaRPr>
          </a:p>
        </p:txBody>
      </p:sp>
      <p:sp>
        <p:nvSpPr>
          <p:cNvPr id="33" name="右中かっこ 32"/>
          <p:cNvSpPr/>
          <p:nvPr/>
        </p:nvSpPr>
        <p:spPr>
          <a:xfrm>
            <a:off x="2928761" y="3826853"/>
            <a:ext cx="172472" cy="5303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igMix 1P" panose="020B0502020203020207" pitchFamily="34" charset="-128"/>
            </a:endParaRPr>
          </a:p>
        </p:txBody>
      </p:sp>
      <p:sp>
        <p:nvSpPr>
          <p:cNvPr id="34" name="テキスト ボックス 33"/>
          <p:cNvSpPr txBox="1"/>
          <p:nvPr/>
        </p:nvSpPr>
        <p:spPr>
          <a:xfrm>
            <a:off x="5260555" y="5729148"/>
            <a:ext cx="3225297" cy="400110"/>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a:solidFill>
                  <a:srgbClr val="0070C0"/>
                </a:solidFill>
                <a:latin typeface="Migu 1M" charset="-128"/>
                <a:ea typeface="Migu 1M" charset="-128"/>
                <a:cs typeface="Migu 1M" charset="-128"/>
              </a:rPr>
              <a:t>運動量保存式</a:t>
            </a:r>
            <a:endParaRPr kumimoji="1" lang="ja-JP" altLang="en-US" sz="2000" dirty="0">
              <a:latin typeface="Migu 1M" charset="-128"/>
              <a:ea typeface="Migu 1M" charset="-128"/>
              <a:cs typeface="Migu 1M" charset="-128"/>
            </a:endParaRPr>
          </a:p>
        </p:txBody>
      </p:sp>
      <p:cxnSp>
        <p:nvCxnSpPr>
          <p:cNvPr id="35" name="直線矢印コネクタ 34"/>
          <p:cNvCxnSpPr>
            <a:stCxn id="34" idx="1"/>
          </p:cNvCxnSpPr>
          <p:nvPr/>
        </p:nvCxnSpPr>
        <p:spPr>
          <a:xfrm flipH="1" flipV="1">
            <a:off x="3074913" y="4413859"/>
            <a:ext cx="2185642" cy="151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16" idx="1"/>
          </p:cNvCxnSpPr>
          <p:nvPr/>
        </p:nvCxnSpPr>
        <p:spPr>
          <a:xfrm flipH="1">
            <a:off x="2550367" y="2789405"/>
            <a:ext cx="2752009" cy="265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4" idx="1"/>
          </p:cNvCxnSpPr>
          <p:nvPr/>
        </p:nvCxnSpPr>
        <p:spPr>
          <a:xfrm flipH="1">
            <a:off x="3169580" y="3295253"/>
            <a:ext cx="2132795" cy="21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8" idx="1"/>
          </p:cNvCxnSpPr>
          <p:nvPr/>
        </p:nvCxnSpPr>
        <p:spPr>
          <a:xfrm flipH="1" flipV="1">
            <a:off x="3101234" y="4086002"/>
            <a:ext cx="2140922" cy="543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円柱 42"/>
          <p:cNvSpPr/>
          <p:nvPr/>
        </p:nvSpPr>
        <p:spPr>
          <a:xfrm rot="5400000">
            <a:off x="1779887" y="5030890"/>
            <a:ext cx="524655" cy="981025"/>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44" name="直線矢印コネクタ 43"/>
          <p:cNvCxnSpPr/>
          <p:nvPr/>
        </p:nvCxnSpPr>
        <p:spPr>
          <a:xfrm flipV="1">
            <a:off x="1614631" y="5888512"/>
            <a:ext cx="855165" cy="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円/楕円 44"/>
          <p:cNvSpPr/>
          <p:nvPr/>
        </p:nvSpPr>
        <p:spPr>
          <a:xfrm>
            <a:off x="1962344" y="5271849"/>
            <a:ext cx="159738" cy="494146"/>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6" name="右矢印 45"/>
          <p:cNvSpPr/>
          <p:nvPr/>
        </p:nvSpPr>
        <p:spPr>
          <a:xfrm>
            <a:off x="2024132" y="5449906"/>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47" name="直線矢印コネクタ 46"/>
          <p:cNvCxnSpPr/>
          <p:nvPr/>
        </p:nvCxnSpPr>
        <p:spPr>
          <a:xfrm flipH="1">
            <a:off x="2253315" y="5271849"/>
            <a:ext cx="469793" cy="149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2698475" y="5054143"/>
                <a:ext cx="2221428" cy="668581"/>
              </a:xfrm>
              <a:prstGeom prst="rect">
                <a:avLst/>
              </a:prstGeom>
              <a:noFill/>
            </p:spPr>
            <p:txBody>
              <a:bodyPr wrap="square"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oMath>
                </a14:m>
                <a:r>
                  <a:rPr kumimoji="1" lang="en-US" altLang="ja-JP" dirty="0">
                    <a:latin typeface="Migu 1M" charset="-128"/>
                    <a:ea typeface="Migu 1M" charset="-128"/>
                    <a:cs typeface="Migu 1M" charset="-128"/>
                  </a:rPr>
                  <a:t> [kg/s]</a:t>
                </a:r>
              </a:p>
              <a:p>
                <a:r>
                  <a:rPr kumimoji="1" lang="en-US" altLang="ja-JP" dirty="0">
                    <a:latin typeface="Migu 1M" charset="-128"/>
                    <a:ea typeface="Migu 1M" charset="-128"/>
                    <a:cs typeface="Migu 1M" charset="-128"/>
                  </a:rPr>
                  <a:t>:</a:t>
                </a:r>
                <a:r>
                  <a:rPr kumimoji="1" lang="ja-JP" altLang="en-US" dirty="0">
                    <a:latin typeface="Migu 1M" charset="-128"/>
                    <a:ea typeface="Migu 1M" charset="-128"/>
                    <a:cs typeface="Migu 1M" charset="-128"/>
                  </a:rPr>
                  <a:t>質量流量</a:t>
                </a: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2698475" y="5054143"/>
                <a:ext cx="2221428" cy="668581"/>
              </a:xfrm>
              <a:prstGeom prst="rect">
                <a:avLst/>
              </a:prstGeom>
              <a:blipFill rotWithShape="0">
                <a:blip r:embed="rId7"/>
                <a:stretch>
                  <a:fillRect l="-2473" t="-3636"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1234938" y="5951804"/>
                <a:ext cx="2469715" cy="369332"/>
              </a:xfrm>
              <a:prstGeom prst="rect">
                <a:avLst/>
              </a:prstGeom>
            </p:spPr>
            <p:txBody>
              <a:bodyPr wrap="none">
                <a:spAutoFit/>
              </a:bodyPr>
              <a:lstStyle/>
              <a:p>
                <a:r>
                  <a:rPr lang="en-US" altLang="ja-JP" sz="1200" dirty="0">
                    <a:latin typeface="MigMix 1P" panose="020B0502020203020207" pitchFamily="34" charset="-128"/>
                  </a:rPr>
                  <a:t> </a:t>
                </a:r>
                <a14:m>
                  <m:oMath xmlns:m="http://schemas.openxmlformats.org/officeDocument/2006/math">
                    <m:r>
                      <a:rPr lang="en-US" altLang="ja-JP" b="0" i="1" smtClean="0">
                        <a:latin typeface="Cambria Math" charset="0"/>
                      </a:rPr>
                      <m:t>𝑝𝑎𝑡h𝐿𝑒𝑛𝑔𝑡h</m:t>
                    </m:r>
                  </m:oMath>
                </a14:m>
                <a:r>
                  <a:rPr lang="en-US" altLang="ja-JP" dirty="0">
                    <a:latin typeface="Migu 1M" charset="-128"/>
                    <a:ea typeface="Migu 1M" charset="-128"/>
                    <a:cs typeface="Migu 1M" charset="-128"/>
                  </a:rPr>
                  <a:t> [m]:</a:t>
                </a:r>
                <a:r>
                  <a:rPr lang="ja-JP" altLang="en-US" dirty="0">
                    <a:latin typeface="Migu 1M" charset="-128"/>
                    <a:ea typeface="Migu 1M" charset="-128"/>
                    <a:cs typeface="Migu 1M" charset="-128"/>
                  </a:rPr>
                  <a:t>長さ</a:t>
                </a:r>
                <a:endParaRPr lang="ja-JP" altLang="en-US" dirty="0">
                  <a:latin typeface="MigMix 1P" panose="020B0502020203020207" pitchFamily="34"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1234938" y="5951804"/>
                <a:ext cx="2469715" cy="369332"/>
              </a:xfrm>
              <a:prstGeom prst="rect">
                <a:avLst/>
              </a:prstGeom>
              <a:blipFill>
                <a:blip r:embed="rId8"/>
                <a:stretch>
                  <a:fillRect t="-6667" r="-1020"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850704" y="4708436"/>
                <a:ext cx="4230325" cy="29924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charset="0"/>
                      </a:rPr>
                      <m:t>𝐼</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𝑝𝑎𝑡h𝐿𝑒𝑛𝑔𝑡h</m:t>
                    </m:r>
                  </m:oMath>
                </a14:m>
                <a:r>
                  <a:rPr kumimoji="1" lang="en-US" altLang="ja-JP" dirty="0">
                    <a:latin typeface="MigMix 1P" panose="020B0502020203020207" pitchFamily="34" charset="-128"/>
                  </a:rPr>
                  <a:t> </a:t>
                </a:r>
                <a:r>
                  <a:rPr kumimoji="1" lang="en-US" altLang="ja-JP" dirty="0">
                    <a:latin typeface="MigMix 1P" charset="-128"/>
                    <a:ea typeface="MigMix 1P" charset="-128"/>
                    <a:cs typeface="MigMix 1P" charset="-128"/>
                  </a:rPr>
                  <a:t>[kg m/s]: </a:t>
                </a:r>
                <a:r>
                  <a:rPr kumimoji="1" lang="ja-JP" altLang="en-US" dirty="0">
                    <a:latin typeface="MigMix 1P" charset="-128"/>
                    <a:ea typeface="MigMix 1P" charset="-128"/>
                    <a:cs typeface="MigMix 1P" charset="-128"/>
                  </a:rPr>
                  <a:t>運動量</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850704" y="4708436"/>
                <a:ext cx="4230325" cy="299249"/>
              </a:xfrm>
              <a:prstGeom prst="rect">
                <a:avLst/>
              </a:prstGeom>
              <a:blipFill>
                <a:blip r:embed="rId9"/>
                <a:stretch>
                  <a:fillRect l="-1796" t="-25000" r="-2695" b="-41667"/>
                </a:stretch>
              </a:blipFill>
            </p:spPr>
            <p:txBody>
              <a:bodyPr/>
              <a:lstStyle/>
              <a:p>
                <a:r>
                  <a:rPr lang="ja-JP" altLang="en-US">
                    <a:noFill/>
                  </a:rPr>
                  <a:t> </a:t>
                </a:r>
              </a:p>
            </p:txBody>
          </p:sp>
        </mc:Fallback>
      </mc:AlternateContent>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76908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正方形/長方形 6"/>
          <p:cNvSpPr/>
          <p:nvPr/>
        </p:nvSpPr>
        <p:spPr>
          <a:xfrm>
            <a:off x="629325" y="1264110"/>
            <a:ext cx="7885350" cy="4401205"/>
          </a:xfrm>
          <a:prstGeom prst="rect">
            <a:avLst/>
          </a:prstGeom>
          <a:ln>
            <a:solidFill>
              <a:schemeClr val="accent1">
                <a:shade val="50000"/>
              </a:schemeClr>
            </a:solidFill>
          </a:ln>
        </p:spPr>
        <p:txBody>
          <a:bodyPr wrap="square">
            <a:spAutoFit/>
          </a:bodyPr>
          <a:lstStyle/>
          <a:p>
            <a:r>
              <a:rPr lang="en-US" altLang="ja-JP" sz="1400" b="1" dirty="0">
                <a:solidFill>
                  <a:srgbClr val="760002"/>
                </a:solidFill>
                <a:latin typeface="Migu 1M" charset="-128"/>
                <a:ea typeface="Migu 1M" charset="-128"/>
                <a:cs typeface="Migu 1M" charset="-128"/>
              </a:rPr>
              <a:t>equation</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Total quantities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I =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pathLength</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Momentum balances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Ib_flow</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F_fg</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(I) = </a:t>
            </a:r>
            <a:r>
              <a:rPr lang="mr-IN" altLang="ja-JP" sz="1400" dirty="0" err="1">
                <a:solidFill>
                  <a:srgbClr val="000000"/>
                </a:solidFill>
                <a:latin typeface="Migu 1M" charset="-128"/>
                <a:ea typeface="Migu 1M" charset="-128"/>
                <a:cs typeface="Migu 1M" charset="-128"/>
              </a:rPr>
              <a:t>Ib_flow</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F_fg</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b="1" dirty="0">
                <a:solidFill>
                  <a:srgbClr val="760002"/>
                </a:solidFill>
                <a:latin typeface="Migu 1M" charset="-128"/>
                <a:ea typeface="Migu 1M" charset="-128"/>
                <a:cs typeface="Migu 1M" charset="-128"/>
              </a:rPr>
              <a:t>initial</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equation</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SteadyStateInitia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m_flow</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PartialLumpedFlow</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lstStyle/>
          <a:p>
            <a:r>
              <a:rPr kumimoji="1" lang="en-US" altLang="ja-JP" dirty="0"/>
              <a:t>flow</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88</a:t>
            </a:fld>
            <a:endParaRPr lang="ja-JP" altLang="en-US"/>
          </a:p>
        </p:txBody>
      </p:sp>
      <p:sp>
        <p:nvSpPr>
          <p:cNvPr id="6" name="正方形/長方形 5"/>
          <p:cNvSpPr/>
          <p:nvPr/>
        </p:nvSpPr>
        <p:spPr>
          <a:xfrm>
            <a:off x="558269" y="864000"/>
            <a:ext cx="3676006"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PartialLumpedFlow</a:t>
            </a:r>
            <a:r>
              <a:rPr lang="ja-JP" altLang="en-US" sz="2000" b="1" dirty="0">
                <a:solidFill>
                  <a:srgbClr val="0070C0"/>
                </a:solidFill>
                <a:latin typeface="MigMix 1P" charset="-128"/>
                <a:ea typeface="MigMix 1P" charset="-128"/>
                <a:cs typeface="MigMix 1P" charset="-128"/>
              </a:rPr>
              <a:t>の方程式</a:t>
            </a:r>
            <a:endParaRPr lang="ja-JP" altLang="en-US" sz="2000" b="1" dirty="0">
              <a:latin typeface="MigMix 1P" charset="-128"/>
              <a:ea typeface="MigMix 1P" charset="-128"/>
              <a:cs typeface="MigMix 1P" charset="-128"/>
            </a:endParaRPr>
          </a:p>
        </p:txBody>
      </p:sp>
      <p:grpSp>
        <p:nvGrpSpPr>
          <p:cNvPr id="25" name="図形グループ 24"/>
          <p:cNvGrpSpPr/>
          <p:nvPr/>
        </p:nvGrpSpPr>
        <p:grpSpPr>
          <a:xfrm>
            <a:off x="3839063" y="2584627"/>
            <a:ext cx="4446687" cy="1264542"/>
            <a:chOff x="3857558" y="2620251"/>
            <a:chExt cx="4446687" cy="1264542"/>
          </a:xfrm>
        </p:grpSpPr>
        <p:sp>
          <p:nvSpPr>
            <p:cNvPr id="19" name="正方形/長方形 18"/>
            <p:cNvSpPr/>
            <p:nvPr/>
          </p:nvSpPr>
          <p:spPr>
            <a:xfrm>
              <a:off x="3857558" y="2620251"/>
              <a:ext cx="4446687" cy="126454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8" name="テキスト ボックス 7"/>
                <p:cNvSpPr txBox="1"/>
                <p:nvPr/>
              </p:nvSpPr>
              <p:spPr>
                <a:xfrm>
                  <a:off x="4126875" y="2979291"/>
                  <a:ext cx="2183931"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0=</m:t>
                        </m:r>
                        <m:r>
                          <a:rPr kumimoji="1" lang="en-US" altLang="ja-JP" b="0" i="1" smtClean="0">
                            <a:latin typeface="Cambria Math" charset="0"/>
                          </a:rPr>
                          <m:t>𝐼</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𝑝</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𝑓𝑔</m:t>
                            </m:r>
                          </m:sub>
                        </m:sSub>
                      </m:oMath>
                    </m:oMathPara>
                  </a14:m>
                  <a:endParaRPr kumimoji="1" lang="ja-JP" altLang="en-US" dirty="0">
                    <a:latin typeface="MigMix 1P" panose="020B0502020203020207" pitchFamily="34"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4126875" y="2979291"/>
                  <a:ext cx="2183931" cy="299569"/>
                </a:xfrm>
                <a:prstGeom prst="rect">
                  <a:avLst/>
                </a:prstGeom>
                <a:blipFill>
                  <a:blip r:embed="rId2"/>
                  <a:stretch>
                    <a:fillRect l="-1156" r="-1156"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021740" y="3342262"/>
                  <a:ext cx="2285754"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charset="0"/>
                              </a:rPr>
                              <m:t>𝑑𝐼</m:t>
                            </m:r>
                          </m:num>
                          <m:den>
                            <m:r>
                              <a:rPr kumimoji="1" lang="en-US" altLang="ja-JP" b="0" i="1" smtClean="0">
                                <a:latin typeface="Cambria Math" charset="0"/>
                              </a:rPr>
                              <m:t>𝑑𝑡</m:t>
                            </m:r>
                          </m:den>
                        </m:f>
                        <m:r>
                          <a:rPr kumimoji="1" lang="en-US" altLang="ja-JP" b="0" i="1" smtClean="0">
                            <a:latin typeface="Cambria Math" charset="0"/>
                          </a:rPr>
                          <m:t>=</m:t>
                        </m:r>
                        <m:r>
                          <a:rPr kumimoji="1" lang="en-US" altLang="ja-JP" b="0" i="1" smtClean="0">
                            <a:latin typeface="Cambria Math" charset="0"/>
                          </a:rPr>
                          <m:t>𝐼</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𝑝</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𝑓𝑔</m:t>
                            </m:r>
                          </m:sub>
                        </m:sSub>
                      </m:oMath>
                    </m:oMathPara>
                  </a14:m>
                  <a:endParaRPr kumimoji="1" lang="ja-JP" altLang="en-US" dirty="0">
                    <a:latin typeface="MigMix 1P" panose="020B0502020203020207" pitchFamily="34"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021740" y="3342262"/>
                  <a:ext cx="2285754" cy="525913"/>
                </a:xfrm>
                <a:prstGeom prst="rect">
                  <a:avLst/>
                </a:prstGeom>
                <a:blipFill>
                  <a:blip r:embed="rId3"/>
                  <a:stretch>
                    <a:fillRect l="-1657" r="-1105" b="-13953"/>
                  </a:stretch>
                </a:blipFill>
              </p:spPr>
              <p:txBody>
                <a:bodyPr/>
                <a:lstStyle/>
                <a:p>
                  <a:r>
                    <a:rPr lang="ja-JP" altLang="en-US">
                      <a:noFill/>
                    </a:rPr>
                    <a:t> </a:t>
                  </a:r>
                </a:p>
              </p:txBody>
            </p:sp>
          </mc:Fallback>
        </mc:AlternateContent>
        <p:sp>
          <p:nvSpPr>
            <p:cNvPr id="10" name="テキスト ボックス 9"/>
            <p:cNvSpPr txBox="1"/>
            <p:nvPr/>
          </p:nvSpPr>
          <p:spPr>
            <a:xfrm>
              <a:off x="6906930" y="2944409"/>
              <a:ext cx="803787" cy="369332"/>
            </a:xfrm>
            <a:prstGeom prst="rect">
              <a:avLst/>
            </a:prstGeom>
            <a:noFill/>
          </p:spPr>
          <p:txBody>
            <a:bodyPr wrap="square" rtlCol="0">
              <a:spAutoFit/>
            </a:bodyPr>
            <a:lstStyle/>
            <a:p>
              <a:r>
                <a:rPr lang="ja-JP" altLang="en-US" dirty="0">
                  <a:latin typeface="MigMix 1P" charset="-128"/>
                  <a:ea typeface="MigMix 1P" charset="-128"/>
                  <a:cs typeface="MigMix 1P" charset="-128"/>
                </a:rPr>
                <a:t>定常</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6887168" y="3436669"/>
              <a:ext cx="877163" cy="369332"/>
            </a:xfrm>
            <a:prstGeom prst="rect">
              <a:avLst/>
            </a:prstGeom>
            <a:noFill/>
          </p:spPr>
          <p:txBody>
            <a:bodyPr wrap="none" rtlCol="0">
              <a:spAutoFit/>
            </a:bodyPr>
            <a:lstStyle/>
            <a:p>
              <a:r>
                <a:rPr kumimoji="1" lang="ja-JP" altLang="en-US" dirty="0">
                  <a:latin typeface="MigMix 1P" charset="-128"/>
                  <a:ea typeface="MigMix 1P" charset="-128"/>
                  <a:cs typeface="MigMix 1P" charset="-128"/>
                </a:rPr>
                <a:t>非定常</a:t>
              </a:r>
            </a:p>
          </p:txBody>
        </p:sp>
        <p:sp>
          <p:nvSpPr>
            <p:cNvPr id="13" name="テキスト ボックス 12"/>
            <p:cNvSpPr txBox="1"/>
            <p:nvPr/>
          </p:nvSpPr>
          <p:spPr>
            <a:xfrm>
              <a:off x="3857558" y="2622289"/>
              <a:ext cx="4446687"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運動量保存式</a:t>
              </a:r>
              <a:r>
                <a:rPr kumimoji="1" lang="en-US" altLang="ja-JP" sz="2000" b="1" dirty="0">
                  <a:solidFill>
                    <a:srgbClr val="0070C0"/>
                  </a:solidFill>
                  <a:latin typeface="MigMix 1P" charset="-128"/>
                  <a:ea typeface="MigMix 1P" charset="-128"/>
                  <a:cs typeface="MigMix 1P" charset="-128"/>
                </a:rPr>
                <a:t> (momentum balance)</a:t>
              </a:r>
              <a:endParaRPr kumimoji="1" lang="ja-JP" altLang="en-US" sz="2000" b="1" dirty="0">
                <a:solidFill>
                  <a:srgbClr val="0070C0"/>
                </a:solidFill>
                <a:latin typeface="MigMix 1P" charset="-128"/>
                <a:ea typeface="MigMix 1P" charset="-128"/>
                <a:cs typeface="MigMix 1P" charset="-128"/>
              </a:endParaRPr>
            </a:p>
          </p:txBody>
        </p:sp>
      </p:grpSp>
      <p:grpSp>
        <p:nvGrpSpPr>
          <p:cNvPr id="26" name="図形グループ 25"/>
          <p:cNvGrpSpPr/>
          <p:nvPr/>
        </p:nvGrpSpPr>
        <p:grpSpPr>
          <a:xfrm>
            <a:off x="5479085" y="1477393"/>
            <a:ext cx="2806665" cy="796414"/>
            <a:chOff x="4939170" y="1442695"/>
            <a:chExt cx="2806665" cy="796414"/>
          </a:xfrm>
        </p:grpSpPr>
        <p:sp>
          <p:nvSpPr>
            <p:cNvPr id="18" name="正方形/長方形 17"/>
            <p:cNvSpPr/>
            <p:nvPr/>
          </p:nvSpPr>
          <p:spPr>
            <a:xfrm>
              <a:off x="4939170" y="1442695"/>
              <a:ext cx="2806665" cy="7964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5012837" y="1864678"/>
                  <a:ext cx="2420534"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𝐼</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𝑝𝑎𝑡h𝐿𝑒𝑛𝑔𝑡h</m:t>
                        </m:r>
                      </m:oMath>
                    </m:oMathPara>
                  </a14:m>
                  <a:endParaRPr kumimoji="1" lang="ja-JP" altLang="en-US" dirty="0">
                    <a:latin typeface="MigMix 1P" panose="020B0502020203020207" pitchFamily="34" charset="-128"/>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012837" y="1864678"/>
                  <a:ext cx="2420534" cy="299249"/>
                </a:xfrm>
                <a:prstGeom prst="rect">
                  <a:avLst/>
                </a:prstGeom>
                <a:blipFill>
                  <a:blip r:embed="rId4"/>
                  <a:stretch>
                    <a:fillRect l="-1563" r="-2604" b="-25000"/>
                  </a:stretch>
                </a:blipFill>
              </p:spPr>
              <p:txBody>
                <a:bodyPr/>
                <a:lstStyle/>
                <a:p>
                  <a:r>
                    <a:rPr lang="ja-JP" altLang="en-US">
                      <a:noFill/>
                    </a:rPr>
                    <a:t> </a:t>
                  </a:r>
                </a:p>
              </p:txBody>
            </p:sp>
          </mc:Fallback>
        </mc:AlternateContent>
        <p:sp>
          <p:nvSpPr>
            <p:cNvPr id="14" name="テキスト ボックス 13"/>
            <p:cNvSpPr txBox="1"/>
            <p:nvPr/>
          </p:nvSpPr>
          <p:spPr>
            <a:xfrm>
              <a:off x="4957666" y="1465089"/>
              <a:ext cx="2788169"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運動量と質量流量の関係</a:t>
              </a:r>
            </a:p>
          </p:txBody>
        </p:sp>
      </p:grpSp>
      <p:grpSp>
        <p:nvGrpSpPr>
          <p:cNvPr id="24" name="図形グループ 23"/>
          <p:cNvGrpSpPr/>
          <p:nvPr/>
        </p:nvGrpSpPr>
        <p:grpSpPr>
          <a:xfrm>
            <a:off x="4471398" y="4599376"/>
            <a:ext cx="3814352" cy="944516"/>
            <a:chOff x="4029583" y="4575829"/>
            <a:chExt cx="3814352" cy="944516"/>
          </a:xfrm>
        </p:grpSpPr>
        <p:sp>
          <p:nvSpPr>
            <p:cNvPr id="20" name="正方形/長方形 19"/>
            <p:cNvSpPr/>
            <p:nvPr/>
          </p:nvSpPr>
          <p:spPr>
            <a:xfrm>
              <a:off x="4029583" y="4575829"/>
              <a:ext cx="3814352" cy="9445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15" name="テキスト ボックス 14"/>
                <p:cNvSpPr txBox="1"/>
                <p:nvPr/>
              </p:nvSpPr>
              <p:spPr>
                <a:xfrm>
                  <a:off x="4041935" y="5004963"/>
                  <a:ext cx="2244140" cy="299249"/>
                </a:xfrm>
                <a:prstGeom prst="rect">
                  <a:avLst/>
                </a:prstGeom>
                <a:noFill/>
              </p:spPr>
              <p:txBody>
                <a:bodyPr wrap="none" lIns="0" tIns="0" rIns="0" bIns="0"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oMath>
                  </a14:m>
                  <a:r>
                    <a:rPr kumimoji="1" lang="en-US" altLang="ja-JP" dirty="0">
                      <a:latin typeface="MigMix 1P" panose="020B0502020203020207" pitchFamily="34" charset="-128"/>
                    </a:rPr>
                    <a:t>=m_fow_start</a:t>
                  </a:r>
                  <a:endParaRPr kumimoji="1" lang="ja-JP" altLang="en-US" dirty="0">
                    <a:latin typeface="MigMix 1P" panose="020B0502020203020207" pitchFamily="34" charset="-128"/>
                  </a:endParaRPr>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4041935" y="5004963"/>
                  <a:ext cx="2244140" cy="299249"/>
                </a:xfrm>
                <a:prstGeom prst="rect">
                  <a:avLst/>
                </a:prstGeom>
                <a:blipFill>
                  <a:blip r:embed="rId5"/>
                  <a:stretch>
                    <a:fillRect l="-2247" t="-25000" r="-5056" b="-375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p:cNvSpPr txBox="1"/>
                <p:nvPr/>
              </p:nvSpPr>
              <p:spPr>
                <a:xfrm>
                  <a:off x="6610601" y="4868232"/>
                  <a:ext cx="1221425" cy="533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charset="0"/>
                                  </a:rPr>
                                  <m:t>𝑑𝑚</m:t>
                                </m:r>
                              </m:e>
                              <m:sub>
                                <m:r>
                                  <a:rPr kumimoji="1" lang="en-US" altLang="ja-JP" b="0" i="1" smtClean="0">
                                    <a:latin typeface="Cambria Math" charset="0"/>
                                  </a:rPr>
                                  <m:t>𝑓𝑙𝑜𝑤</m:t>
                                </m:r>
                              </m:sub>
                            </m:sSub>
                          </m:num>
                          <m:den>
                            <m:r>
                              <a:rPr kumimoji="1" lang="en-US" altLang="ja-JP" b="0" i="1" smtClean="0">
                                <a:latin typeface="Cambria Math" charset="0"/>
                              </a:rPr>
                              <m:t>𝑑𝑡</m:t>
                            </m:r>
                          </m:den>
                        </m:f>
                        <m:r>
                          <a:rPr kumimoji="1" lang="en-US" altLang="ja-JP" b="0" i="1" smtClean="0">
                            <a:latin typeface="Cambria Math" charset="0"/>
                          </a:rPr>
                          <m:t>=0</m:t>
                        </m:r>
                      </m:oMath>
                    </m:oMathPara>
                  </a14:m>
                  <a:endParaRPr kumimoji="1" lang="ja-JP" altLang="en-US" dirty="0">
                    <a:latin typeface="MigMix 1P" panose="020B0502020203020207" pitchFamily="34" charset="-128"/>
                  </a:endParaRPr>
                </a:p>
              </p:txBody>
            </p:sp>
          </mc:Choice>
          <mc:Fallback>
            <p:sp>
              <p:nvSpPr>
                <p:cNvPr id="16" name="テキスト ボックス 15"/>
                <p:cNvSpPr txBox="1">
                  <a:spLocks noRot="1" noChangeAspect="1" noMove="1" noResize="1" noEditPoints="1" noAdjustHandles="1" noChangeArrowheads="1" noChangeShapeType="1" noTextEdit="1"/>
                </p:cNvSpPr>
                <p:nvPr/>
              </p:nvSpPr>
              <p:spPr>
                <a:xfrm>
                  <a:off x="6610601" y="4868232"/>
                  <a:ext cx="1221425" cy="533800"/>
                </a:xfrm>
                <a:prstGeom prst="rect">
                  <a:avLst/>
                </a:prstGeom>
                <a:blipFill>
                  <a:blip r:embed="rId6"/>
                  <a:stretch>
                    <a:fillRect l="-2062" r="-3093" b="-11628"/>
                  </a:stretch>
                </a:blipFill>
              </p:spPr>
              <p:txBody>
                <a:bodyPr/>
                <a:lstStyle/>
                <a:p>
                  <a:r>
                    <a:rPr lang="ja-JP" altLang="en-US">
                      <a:noFill/>
                    </a:rPr>
                    <a:t> </a:t>
                  </a:r>
                </a:p>
              </p:txBody>
            </p:sp>
          </mc:Fallback>
        </mc:AlternateContent>
        <p:sp>
          <p:nvSpPr>
            <p:cNvPr id="17" name="テキスト ボックス 16"/>
            <p:cNvSpPr txBox="1"/>
            <p:nvPr/>
          </p:nvSpPr>
          <p:spPr>
            <a:xfrm>
              <a:off x="4029583" y="4606086"/>
              <a:ext cx="1439986"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初期条件</a:t>
              </a:r>
            </a:p>
          </p:txBody>
        </p:sp>
        <p:sp>
          <p:nvSpPr>
            <p:cNvPr id="21" name="正方形/長方形 20"/>
            <p:cNvSpPr/>
            <p:nvPr/>
          </p:nvSpPr>
          <p:spPr>
            <a:xfrm>
              <a:off x="6286075" y="4996435"/>
              <a:ext cx="375424" cy="307777"/>
            </a:xfrm>
            <a:prstGeom prst="rect">
              <a:avLst/>
            </a:prstGeom>
          </p:spPr>
          <p:txBody>
            <a:bodyPr wrap="none">
              <a:spAutoFit/>
            </a:bodyPr>
            <a:lstStyle/>
            <a:p>
              <a:r>
                <a:rPr lang="en-US" altLang="ja-JP" sz="1400" b="1" dirty="0">
                  <a:solidFill>
                    <a:srgbClr val="0070C0"/>
                  </a:solidFill>
                  <a:latin typeface="MigMix 1P" charset="-128"/>
                  <a:ea typeface="MigMix 1P" charset="-128"/>
                  <a:cs typeface="MigMix 1P" charset="-128"/>
                </a:rPr>
                <a:t>or</a:t>
              </a:r>
              <a:endParaRPr lang="ja-JP" altLang="en-US" sz="1400" dirty="0">
                <a:latin typeface="MigMix 1P" panose="020B0502020203020207" pitchFamily="34" charset="-128"/>
              </a:endParaRPr>
            </a:p>
          </p:txBody>
        </p:sp>
      </p:gr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80611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flow</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89</a:t>
            </a:fld>
            <a:endParaRPr lang="ja-JP" altLang="en-US" dirty="0"/>
          </a:p>
        </p:txBody>
      </p:sp>
      <p:pic>
        <p:nvPicPr>
          <p:cNvPr id="5" name="図 4"/>
          <p:cNvPicPr>
            <a:picLocks noChangeAspect="1"/>
          </p:cNvPicPr>
          <p:nvPr/>
        </p:nvPicPr>
        <p:blipFill>
          <a:blip r:embed="rId2"/>
          <a:stretch>
            <a:fillRect/>
          </a:stretch>
        </p:blipFill>
        <p:spPr>
          <a:xfrm>
            <a:off x="628650" y="1472961"/>
            <a:ext cx="7885350" cy="4527966"/>
          </a:xfrm>
          <a:prstGeom prst="rect">
            <a:avLst/>
          </a:prstGeom>
        </p:spPr>
      </p:pic>
      <p:sp>
        <p:nvSpPr>
          <p:cNvPr id="7" name="テキスト ボックス 6"/>
          <p:cNvSpPr txBox="1"/>
          <p:nvPr/>
        </p:nvSpPr>
        <p:spPr>
          <a:xfrm>
            <a:off x="3676261" y="1910966"/>
            <a:ext cx="4814757"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一次元スタガードメッシュ的な形状定義、</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移流項、圧力項の定義</a:t>
            </a:r>
          </a:p>
        </p:txBody>
      </p:sp>
      <p:sp>
        <p:nvSpPr>
          <p:cNvPr id="8" name="テキスト ボックス 7"/>
          <p:cNvSpPr txBox="1"/>
          <p:nvPr/>
        </p:nvSpPr>
        <p:spPr>
          <a:xfrm>
            <a:off x="7286523" y="2527994"/>
            <a:ext cx="156646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層流モデル</a:t>
            </a:r>
          </a:p>
        </p:txBody>
      </p:sp>
      <p:sp>
        <p:nvSpPr>
          <p:cNvPr id="9" name="テキスト ボックス 8"/>
          <p:cNvSpPr txBox="1"/>
          <p:nvPr/>
        </p:nvSpPr>
        <p:spPr>
          <a:xfrm>
            <a:off x="6097977" y="3443779"/>
            <a:ext cx="2585515"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２次関数的乱流モデル</a:t>
            </a:r>
            <a:endParaRPr kumimoji="1" lang="ja-JP" altLang="en-US"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1297744" y="4848825"/>
            <a:ext cx="2148010" cy="646331"/>
          </a:xfrm>
          <a:prstGeom prst="rect">
            <a:avLst/>
          </a:prstGeom>
          <a:noFill/>
          <a:ln>
            <a:noFill/>
          </a:ln>
        </p:spPr>
        <p:txBody>
          <a:bodyPr wrap="square" rtlCol="0">
            <a:spAutoFit/>
          </a:bodyPr>
          <a:lstStyle/>
          <a:p>
            <a:r>
              <a:rPr kumimoji="1" lang="ja-JP" altLang="en-US" dirty="0">
                <a:solidFill>
                  <a:srgbClr val="0070C0"/>
                </a:solidFill>
                <a:latin typeface="MigMix 1P" charset="-128"/>
                <a:ea typeface="MigMix 1P" charset="-128"/>
                <a:cs typeface="MigMix 1P" charset="-128"/>
              </a:rPr>
              <a:t>粘性項、外力項（重力）の定義</a:t>
            </a:r>
          </a:p>
        </p:txBody>
      </p:sp>
      <p:sp>
        <p:nvSpPr>
          <p:cNvPr id="11" name="テキスト ボックス 10"/>
          <p:cNvSpPr txBox="1"/>
          <p:nvPr/>
        </p:nvSpPr>
        <p:spPr>
          <a:xfrm>
            <a:off x="6476814" y="5181041"/>
            <a:ext cx="2121932"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詳細な乱流モデル</a:t>
            </a:r>
          </a:p>
        </p:txBody>
      </p:sp>
      <p:sp>
        <p:nvSpPr>
          <p:cNvPr id="12" name="テキスト ボックス 11"/>
          <p:cNvSpPr txBox="1"/>
          <p:nvPr/>
        </p:nvSpPr>
        <p:spPr>
          <a:xfrm>
            <a:off x="2323876" y="3381651"/>
            <a:ext cx="2880413"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壁面摩擦モデルの導入</a:t>
            </a:r>
            <a:endParaRPr kumimoji="1" lang="ja-JP" altLang="en-US" dirty="0">
              <a:solidFill>
                <a:srgbClr val="0070C0"/>
              </a:solidFill>
              <a:latin typeface="MigMix 1P" charset="-128"/>
              <a:ea typeface="MigMix 1P" charset="-128"/>
              <a:cs typeface="MigMix 1P" charset="-128"/>
            </a:endParaRPr>
          </a:p>
        </p:txBody>
      </p:sp>
      <p:sp>
        <p:nvSpPr>
          <p:cNvPr id="13" name="テキスト ボックス 12"/>
          <p:cNvSpPr txBox="1"/>
          <p:nvPr/>
        </p:nvSpPr>
        <p:spPr>
          <a:xfrm>
            <a:off x="4571325" y="1428837"/>
            <a:ext cx="2244899"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物性モデルの導入</a:t>
            </a:r>
          </a:p>
        </p:txBody>
      </p:sp>
      <p:sp>
        <p:nvSpPr>
          <p:cNvPr id="14" name="正方形/長方形 13"/>
          <p:cNvSpPr/>
          <p:nvPr/>
        </p:nvSpPr>
        <p:spPr>
          <a:xfrm>
            <a:off x="3647257" y="421362"/>
            <a:ext cx="5314275" cy="1015663"/>
          </a:xfrm>
          <a:prstGeom prst="rect">
            <a:avLst/>
          </a:prstGeom>
        </p:spPr>
        <p:txBody>
          <a:bodyPr wrap="none">
            <a:spAutoFit/>
          </a:bodyPr>
          <a:lstStyle/>
          <a:p>
            <a:r>
              <a:rPr lang="ja-JP" altLang="en-US" sz="2000" dirty="0">
                <a:solidFill>
                  <a:srgbClr val="0070C0"/>
                </a:solidFill>
                <a:latin typeface="Migu 1M" charset="-128"/>
                <a:ea typeface="Migu 1M" charset="-128"/>
                <a:cs typeface="Migu 1M" charset="-128"/>
              </a:rPr>
              <a:t>複数の</a:t>
            </a:r>
            <a:r>
              <a:rPr lang="en-US" altLang="ja-JP" sz="2000" dirty="0">
                <a:solidFill>
                  <a:srgbClr val="0070C0"/>
                </a:solidFill>
                <a:latin typeface="Migu 1M" charset="-128"/>
                <a:ea typeface="Migu 1M" charset="-128"/>
                <a:cs typeface="Migu 1M" charset="-128"/>
              </a:rPr>
              <a:t>flow</a:t>
            </a:r>
            <a:r>
              <a:rPr lang="ja-JP" altLang="en-US" sz="2000" dirty="0">
                <a:solidFill>
                  <a:srgbClr val="0070C0"/>
                </a:solidFill>
                <a:latin typeface="Migu 1M" charset="-128"/>
                <a:ea typeface="Migu 1M" charset="-128"/>
                <a:cs typeface="Migu 1M" charset="-128"/>
              </a:rPr>
              <a:t>モデルのベースモデル</a:t>
            </a:r>
            <a:endParaRPr lang="en-US" altLang="ja-JP" sz="2000" dirty="0">
              <a:solidFill>
                <a:srgbClr val="0070C0"/>
              </a:solidFill>
              <a:latin typeface="Migu 1M" charset="-128"/>
              <a:ea typeface="Migu 1M" charset="-128"/>
              <a:cs typeface="Migu 1M" charset="-128"/>
            </a:endParaRPr>
          </a:p>
          <a:p>
            <a:r>
              <a:rPr lang="en-US" altLang="ja-JP" sz="2000" dirty="0" err="1">
                <a:solidFill>
                  <a:srgbClr val="0070C0"/>
                </a:solidFill>
                <a:latin typeface="Migu 1M" charset="-128"/>
                <a:ea typeface="Migu 1M" charset="-128"/>
                <a:cs typeface="Migu 1M" charset="-128"/>
              </a:rPr>
              <a:t>PartialLumpedFlow</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の要素を複数にしたもの</a:t>
            </a:r>
            <a:endParaRPr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運動量保存式の実装</a:t>
            </a:r>
            <a:endParaRPr lang="ja-JP" altLang="en-US" sz="2000" dirty="0">
              <a:latin typeface="MigMix 1P" panose="020B0502020203020207" pitchFamily="34" charset="-128"/>
            </a:endParaRPr>
          </a:p>
        </p:txBody>
      </p:sp>
      <p:sp>
        <p:nvSpPr>
          <p:cNvPr id="18" name="正方形/長方形 17"/>
          <p:cNvSpPr/>
          <p:nvPr/>
        </p:nvSpPr>
        <p:spPr>
          <a:xfrm>
            <a:off x="628650" y="858537"/>
            <a:ext cx="2877711" cy="400110"/>
          </a:xfrm>
          <a:prstGeom prst="rect">
            <a:avLst/>
          </a:prstGeom>
        </p:spPr>
        <p:txBody>
          <a:bodyPr wrap="none">
            <a:spAutoFit/>
          </a:bodyPr>
          <a:lstStyle/>
          <a:p>
            <a:r>
              <a:rPr lang="en-US" altLang="ja-JP" sz="2000" b="1" dirty="0">
                <a:solidFill>
                  <a:srgbClr val="0070C0"/>
                </a:solidFill>
                <a:latin typeface="MigMix 1P" charset="-128"/>
                <a:ea typeface="MigMix 1P" charset="-128"/>
                <a:cs typeface="MigMix 1P" charset="-128"/>
              </a:rPr>
              <a:t>flow </a:t>
            </a:r>
            <a:r>
              <a:rPr lang="ja-JP" altLang="en-US" sz="2000" b="1" dirty="0">
                <a:solidFill>
                  <a:srgbClr val="0070C0"/>
                </a:solidFill>
                <a:latin typeface="MigMix 1P" charset="-128"/>
                <a:ea typeface="MigMix 1P" charset="-128"/>
                <a:cs typeface="MigMix 1P" charset="-128"/>
              </a:rPr>
              <a:t>モデルの継承関係</a:t>
            </a:r>
            <a:endParaRPr lang="ja-JP" altLang="en-US" sz="2000" b="1" dirty="0">
              <a:latin typeface="MigMix 1P" charset="-128"/>
              <a:ea typeface="MigMix 1P" charset="-128"/>
              <a:cs typeface="MigMix 1P" charset="-128"/>
            </a:endParaRPr>
          </a:p>
        </p:txBody>
      </p:sp>
      <p:cxnSp>
        <p:nvCxnSpPr>
          <p:cNvPr id="20" name="直線矢印コネクタ 19"/>
          <p:cNvCxnSpPr/>
          <p:nvPr/>
        </p:nvCxnSpPr>
        <p:spPr>
          <a:xfrm flipH="1">
            <a:off x="2044233" y="1036961"/>
            <a:ext cx="1632028" cy="547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2121159" y="2200486"/>
            <a:ext cx="1504635" cy="576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1716833" y="4441371"/>
            <a:ext cx="87085" cy="379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3676261" y="6029765"/>
            <a:ext cx="4255562" cy="646331"/>
          </a:xfrm>
          <a:prstGeom prst="rect">
            <a:avLst/>
          </a:prstGeom>
          <a:noFill/>
        </p:spPr>
        <p:txBody>
          <a:bodyPr wrap="square" rtlCol="0">
            <a:spAutoFit/>
          </a:bodyPr>
          <a:lstStyle/>
          <a:p>
            <a:r>
              <a:rPr lang="ja-JP" altLang="en-US" dirty="0">
                <a:solidFill>
                  <a:srgbClr val="FF0000"/>
                </a:solidFill>
                <a:latin typeface="MigMix 1P" charset="-128"/>
                <a:ea typeface="MigMix 1P" charset="-128"/>
                <a:cs typeface="MigMix 1P" charset="-128"/>
              </a:rPr>
              <a:t>壁面摩擦や重力による圧力損失</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と質量流量の関係を表す</a:t>
            </a:r>
            <a:r>
              <a:rPr kumimoji="1" lang="ja-JP" altLang="en-US" dirty="0">
                <a:solidFill>
                  <a:srgbClr val="FF0000"/>
                </a:solidFill>
                <a:latin typeface="MigMix 1P" charset="-128"/>
                <a:ea typeface="MigMix 1P" charset="-128"/>
                <a:cs typeface="MigMix 1P" charset="-128"/>
              </a:rPr>
              <a:t>非線形方程式</a:t>
            </a:r>
          </a:p>
        </p:txBody>
      </p:sp>
      <p:sp>
        <p:nvSpPr>
          <p:cNvPr id="21" name="テキスト ボックス 20"/>
          <p:cNvSpPr txBox="1"/>
          <p:nvPr/>
        </p:nvSpPr>
        <p:spPr>
          <a:xfrm>
            <a:off x="4594395" y="4375063"/>
            <a:ext cx="4443657" cy="307777"/>
          </a:xfrm>
          <a:prstGeom prst="rect">
            <a:avLst/>
          </a:prstGeom>
          <a:noFill/>
        </p:spPr>
        <p:txBody>
          <a:bodyPr wrap="square" rtlCol="0">
            <a:spAutoFit/>
          </a:bodyPr>
          <a:lstStyle/>
          <a:p>
            <a:r>
              <a:rPr kumimoji="1" lang="ja-JP" altLang="en-US" sz="1400" dirty="0">
                <a:solidFill>
                  <a:srgbClr val="0070C0"/>
                </a:solidFill>
                <a:latin typeface="MigMix 1P" charset="-128"/>
                <a:ea typeface="MigMix 1P" charset="-128"/>
                <a:cs typeface="MigMix 1P" charset="-128"/>
              </a:rPr>
              <a:t>層流モデルと</a:t>
            </a:r>
            <a:r>
              <a:rPr kumimoji="1" lang="en-US" altLang="ja-JP" sz="1400" dirty="0">
                <a:solidFill>
                  <a:srgbClr val="0070C0"/>
                </a:solidFill>
                <a:latin typeface="MigMix 1P" charset="-128"/>
                <a:ea typeface="MigMix 1P" charset="-128"/>
                <a:cs typeface="MigMix 1P" charset="-128"/>
              </a:rPr>
              <a:t>2</a:t>
            </a:r>
            <a:r>
              <a:rPr kumimoji="1" lang="ja-JP" altLang="en-US" sz="1400" dirty="0">
                <a:solidFill>
                  <a:srgbClr val="0070C0"/>
                </a:solidFill>
                <a:latin typeface="MigMix 1P" charset="-128"/>
                <a:ea typeface="MigMix 1P" charset="-128"/>
                <a:cs typeface="MigMix 1P" charset="-128"/>
              </a:rPr>
              <a:t>次関数的乱流モデルをつないだモデル</a:t>
            </a:r>
          </a:p>
        </p:txBody>
      </p:sp>
    </p:spTree>
    <p:extLst>
      <p:ext uri="{BB962C8B-B14F-4D97-AF65-F5344CB8AC3E}">
        <p14:creationId xmlns:p14="http://schemas.microsoft.com/office/powerpoint/2010/main" val="116417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日付プレースホルダー 2"/>
          <p:cNvSpPr>
            <a:spLocks noGrp="1"/>
          </p:cNvSpPr>
          <p:nvPr>
            <p:ph type="dt" sz="half" idx="10"/>
          </p:nvPr>
        </p:nvSpPr>
        <p:spPr/>
        <p:txBody>
          <a:bodyPr/>
          <a:lstStyle/>
          <a:p>
            <a:r>
              <a:rPr lang="en-US" altLang="ja-JP" dirty="0"/>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a:t>
            </a:fld>
            <a:endParaRPr lang="ja-JP" altLang="en-US"/>
          </a:p>
        </p:txBody>
      </p:sp>
      <p:sp>
        <p:nvSpPr>
          <p:cNvPr id="12" name="正方形/長方形 11"/>
          <p:cNvSpPr/>
          <p:nvPr/>
        </p:nvSpPr>
        <p:spPr>
          <a:xfrm rot="3600000">
            <a:off x="2984171" y="1754279"/>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rot="18000000">
            <a:off x="2988703" y="2895355"/>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3969131" y="2328049"/>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5" name="直線矢印コネクタ 14"/>
          <p:cNvCxnSpPr/>
          <p:nvPr/>
        </p:nvCxnSpPr>
        <p:spPr>
          <a:xfrm flipV="1">
            <a:off x="3646667" y="2560418"/>
            <a:ext cx="193566" cy="2947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3646667" y="2095561"/>
            <a:ext cx="181256" cy="276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3971350" y="2469492"/>
            <a:ext cx="603779" cy="6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1217054" y="1475954"/>
                <a:ext cx="1677254" cy="988027"/>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1</m:t>
                        </m:r>
                      </m:sub>
                    </m:sSub>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1</m:t>
                            </m:r>
                          </m:sub>
                        </m:sSub>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1</m:t>
                        </m:r>
                      </m:sub>
                    </m:sSub>
                  </m:oMath>
                </a14:m>
                <a:r>
                  <a:rPr kumimoji="1" lang="en-US" altLang="ja-JP" sz="2000" dirty="0">
                    <a:latin typeface="MigMix 1P" panose="020B0502020203020207" pitchFamily="34" charset="-128"/>
                  </a:rPr>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1</m:t>
                        </m:r>
                      </m:sub>
                    </m:sSub>
                    <m:r>
                      <a:rPr kumimoji="1" lang="en-US" altLang="ja-JP" sz="2000" b="0" i="1" smtClean="0">
                        <a:latin typeface="Cambria Math" charset="0"/>
                      </a:rPr>
                      <m:t>≤0 </m:t>
                    </m:r>
                  </m:oMath>
                </a14:m>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1217054" y="1475954"/>
                <a:ext cx="1677254" cy="988027"/>
              </a:xfrm>
              <a:prstGeom prst="rect">
                <a:avLst/>
              </a:prstGeom>
              <a:blipFill>
                <a:blip r:embed="rId2"/>
                <a:stretch>
                  <a:fillRect l="-6061" b="-113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1084049" y="3015646"/>
                <a:ext cx="1689180" cy="988027"/>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2</m:t>
                        </m:r>
                      </m:sub>
                    </m:sSub>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2</m:t>
                                </m:r>
                              </m:sub>
                            </m:sSub>
                            <m:r>
                              <a:rPr kumimoji="1" lang="en-US" altLang="ja-JP" sz="2000" b="0" i="1" smtClean="0">
                                <a:latin typeface="Cambria Math" charset="0"/>
                              </a:rPr>
                              <m:t>=</m:t>
                            </m:r>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2</m:t>
                        </m:r>
                      </m:sub>
                    </m:sSub>
                  </m:oMath>
                </a14:m>
                <a:r>
                  <a:rPr kumimoji="1" lang="en-US" altLang="ja-JP" sz="2000" dirty="0">
                    <a:latin typeface="MigMix 1P" panose="020B0502020203020207" pitchFamily="34" charset="-128"/>
                  </a:rPr>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2</m:t>
                        </m:r>
                      </m:sub>
                    </m:sSub>
                    <m:r>
                      <a:rPr kumimoji="1" lang="en-US" altLang="ja-JP" sz="2000" b="0" i="1" smtClean="0">
                        <a:latin typeface="Cambria Math" charset="0"/>
                      </a:rPr>
                      <m:t>≤0</m:t>
                    </m:r>
                  </m:oMath>
                </a14:m>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1084049" y="3015646"/>
                <a:ext cx="1689180" cy="988027"/>
              </a:xfrm>
              <a:prstGeom prst="rect">
                <a:avLst/>
              </a:prstGeom>
              <a:blipFill>
                <a:blip r:embed="rId3"/>
                <a:stretch>
                  <a:fillRect l="-4478" b="-37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4919836" y="1111076"/>
                <a:ext cx="3076227" cy="1076192"/>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3</m:t>
                        </m:r>
                      </m:sub>
                    </m:sSub>
                    <m:r>
                      <a:rPr kumimoji="1" lang="en-US" altLang="ja-JP" sz="2000" b="0" i="1" smtClean="0">
                        <a:latin typeface="Cambria Math" charset="0"/>
                      </a:rPr>
                      <m:t> </m:t>
                    </m:r>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3</m:t>
                        </m:r>
                      </m:sub>
                    </m:sSub>
                    <m:r>
                      <a:rPr kumimoji="1" lang="en-US" altLang="ja-JP" sz="2000" b="0" i="1" smtClean="0">
                        <a:latin typeface="Cambria Math" charset="0"/>
                      </a:rPr>
                      <m:t>=</m:t>
                    </m:r>
                    <m:r>
                      <a:rPr kumimoji="1" lang="en-US" altLang="ja-JP" sz="2000" b="0" i="1" smtClean="0">
                        <a:latin typeface="Cambria Math" charset="0"/>
                      </a:rPr>
                      <m:t>𝑖𝑛𝑆𝑡𝑟𝑒𝑎𝑚</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3</m:t>
                            </m:r>
                          </m:sub>
                        </m:sSub>
                      </m:e>
                    </m:d>
                  </m:oMath>
                </a14:m>
                <a:r>
                  <a:rPr kumimoji="1" lang="en-US" altLang="ja-JP" sz="2000" dirty="0">
                    <a:latin typeface="MigMix 1P" panose="020B0502020203020207" pitchFamily="34" charset="-128"/>
                  </a:rPr>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3</m:t>
                        </m:r>
                      </m:sub>
                    </m:sSub>
                    <m:r>
                      <a:rPr kumimoji="1" lang="en-US" altLang="ja-JP" sz="2000" b="0" i="1" smtClean="0">
                        <a:latin typeface="Cambria Math" charset="0"/>
                      </a:rPr>
                      <m:t>&gt;0</m:t>
                    </m:r>
                  </m:oMath>
                </a14:m>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19836" y="1111076"/>
                <a:ext cx="3076227" cy="1076192"/>
              </a:xfrm>
              <a:prstGeom prst="rect">
                <a:avLst/>
              </a:prstGeom>
              <a:blipFill>
                <a:blip r:embed="rId4"/>
                <a:stretch>
                  <a:fillRect l="-2459" t="-1163" b="-3488"/>
                </a:stretch>
              </a:blipFill>
            </p:spPr>
            <p:txBody>
              <a:bodyPr/>
              <a:lstStyle/>
              <a:p>
                <a:r>
                  <a:rPr lang="ja-JP" altLang="en-US">
                    <a:noFill/>
                  </a:rPr>
                  <a:t> </a:t>
                </a:r>
              </a:p>
            </p:txBody>
          </p:sp>
        </mc:Fallback>
      </mc:AlternateContent>
      <p:sp>
        <p:nvSpPr>
          <p:cNvPr id="21" name="右中かっこ 20"/>
          <p:cNvSpPr/>
          <p:nvPr/>
        </p:nvSpPr>
        <p:spPr>
          <a:xfrm>
            <a:off x="2573486" y="3007794"/>
            <a:ext cx="335408" cy="1011606"/>
          </a:xfrm>
          <a:prstGeom prst="rightBrace">
            <a:avLst>
              <a:gd name="adj1" fmla="val 8333"/>
              <a:gd name="adj2" fmla="val 526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2" name="直線コネクタ 21"/>
          <p:cNvCxnSpPr>
            <a:stCxn id="23" idx="1"/>
            <a:endCxn id="12" idx="3"/>
          </p:cNvCxnSpPr>
          <p:nvPr/>
        </p:nvCxnSpPr>
        <p:spPr>
          <a:xfrm>
            <a:off x="3059721" y="2043323"/>
            <a:ext cx="781700" cy="344031"/>
          </a:xfrm>
          <a:prstGeom prst="line">
            <a:avLst/>
          </a:prstGeom>
        </p:spPr>
        <p:style>
          <a:lnRef idx="1">
            <a:schemeClr val="accent1"/>
          </a:lnRef>
          <a:fillRef idx="0">
            <a:schemeClr val="accent1"/>
          </a:fillRef>
          <a:effectRef idx="0">
            <a:schemeClr val="accent1"/>
          </a:effectRef>
          <a:fontRef idx="minor">
            <a:schemeClr val="tx1"/>
          </a:fontRef>
        </p:style>
      </p:cxnSp>
      <p:sp>
        <p:nvSpPr>
          <p:cNvPr id="23" name="右中かっこ 22"/>
          <p:cNvSpPr/>
          <p:nvPr/>
        </p:nvSpPr>
        <p:spPr>
          <a:xfrm>
            <a:off x="2764409" y="1575352"/>
            <a:ext cx="295312" cy="9359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4" name="直線コネクタ 23"/>
          <p:cNvCxnSpPr>
            <a:endCxn id="13" idx="3"/>
          </p:cNvCxnSpPr>
          <p:nvPr/>
        </p:nvCxnSpPr>
        <p:spPr>
          <a:xfrm flipV="1">
            <a:off x="2925511" y="2538563"/>
            <a:ext cx="920442" cy="986391"/>
          </a:xfrm>
          <a:prstGeom prst="line">
            <a:avLst/>
          </a:prstGeom>
        </p:spPr>
        <p:style>
          <a:lnRef idx="1">
            <a:schemeClr val="accent1"/>
          </a:lnRef>
          <a:fillRef idx="0">
            <a:schemeClr val="accent1"/>
          </a:fillRef>
          <a:effectRef idx="0">
            <a:schemeClr val="accent1"/>
          </a:effectRef>
          <a:fontRef idx="minor">
            <a:schemeClr val="tx1"/>
          </a:fontRef>
        </p:style>
      </p:cxnSp>
      <p:sp>
        <p:nvSpPr>
          <p:cNvPr id="25" name="左中かっこ 24"/>
          <p:cNvSpPr/>
          <p:nvPr/>
        </p:nvSpPr>
        <p:spPr>
          <a:xfrm>
            <a:off x="4529981" y="1208545"/>
            <a:ext cx="235180" cy="9431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31" name="直線コネクタ 30"/>
          <p:cNvCxnSpPr>
            <a:endCxn id="14" idx="1"/>
          </p:cNvCxnSpPr>
          <p:nvPr/>
        </p:nvCxnSpPr>
        <p:spPr>
          <a:xfrm flipH="1">
            <a:off x="3969131" y="1680111"/>
            <a:ext cx="560850" cy="786080"/>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1097419" y="1124532"/>
            <a:ext cx="1699127"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pipe1</a:t>
            </a:r>
            <a:endParaRPr kumimoji="1" lang="ja-JP" altLang="en-US" sz="2000" b="1" dirty="0">
              <a:latin typeface="MigMix 1P" charset="-128"/>
              <a:ea typeface="MigMix 1P" charset="-128"/>
              <a:cs typeface="MigMix 1P" charset="-128"/>
            </a:endParaRPr>
          </a:p>
        </p:txBody>
      </p:sp>
      <p:sp>
        <p:nvSpPr>
          <p:cNvPr id="33" name="テキスト ボックス 32"/>
          <p:cNvSpPr txBox="1"/>
          <p:nvPr/>
        </p:nvSpPr>
        <p:spPr>
          <a:xfrm>
            <a:off x="964414" y="2687716"/>
            <a:ext cx="11116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pipe2</a:t>
            </a:r>
            <a:endParaRPr kumimoji="1" lang="ja-JP" altLang="en-US" sz="2000" b="1" dirty="0">
              <a:latin typeface="MigMix 1P" charset="-128"/>
              <a:ea typeface="MigMix 1P" charset="-128"/>
              <a:cs typeface="MigMix 1P" charset="-128"/>
            </a:endParaRPr>
          </a:p>
        </p:txBody>
      </p:sp>
      <p:sp>
        <p:nvSpPr>
          <p:cNvPr id="34" name="テキスト ボックス 33"/>
          <p:cNvSpPr txBox="1"/>
          <p:nvPr/>
        </p:nvSpPr>
        <p:spPr>
          <a:xfrm>
            <a:off x="4626251" y="809854"/>
            <a:ext cx="11116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pipe3</a:t>
            </a:r>
            <a:endParaRPr kumimoji="1" lang="ja-JP" altLang="en-US" sz="2000" b="1" dirty="0">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5" name="テキスト ボックス 34"/>
              <p:cNvSpPr txBox="1"/>
              <p:nvPr/>
            </p:nvSpPr>
            <p:spPr>
              <a:xfrm>
                <a:off x="6751393" y="2627087"/>
                <a:ext cx="192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1</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2</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3</m:t>
                          </m:r>
                        </m:sub>
                      </m:sSub>
                    </m:oMath>
                  </m:oMathPara>
                </a14:m>
                <a:endParaRPr kumimoji="1" lang="ja-JP" altLang="en-US" dirty="0">
                  <a:latin typeface="MigMix 1P" panose="020B0502020203020207" pitchFamily="34" charset="-128"/>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6751393" y="2627087"/>
                <a:ext cx="1926849" cy="369332"/>
              </a:xfrm>
              <a:prstGeom prst="rect">
                <a:avLst/>
              </a:prstGeom>
              <a:blipFill>
                <a:blip r:embed="rId5"/>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5415913" y="3552066"/>
                <a:ext cx="3097891" cy="764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charset="0"/>
                                    </a:rPr>
                                    <m:t>𝑚</m:t>
                                  </m:r>
                                </m:e>
                              </m:acc>
                            </m:e>
                            <m:sub>
                              <m:r>
                                <m:rPr>
                                  <m:brk m:alnAt="7"/>
                                </m:rPr>
                                <a:rPr lang="en-US" altLang="ja-JP" b="0" i="1" smtClean="0">
                                  <a:latin typeface="Cambria Math" charset="0"/>
                                </a:rPr>
                                <m:t>𝑖</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1</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2</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3</m:t>
                              </m:r>
                            </m:sub>
                          </m:sSub>
                          <m:r>
                            <m:rPr>
                              <m:brk m:alnAt="7"/>
                            </m:rPr>
                            <a:rPr lang="en-US" altLang="ja-JP" b="0" i="1" smtClean="0">
                              <a:latin typeface="Cambria Math" charset="0"/>
                            </a:rPr>
                            <m:t>=</m:t>
                          </m:r>
                          <m:r>
                            <a:rPr lang="en-US" altLang="ja-JP" b="0" i="1" smtClean="0">
                              <a:latin typeface="Cambria Math" charset="0"/>
                            </a:rPr>
                            <m:t>0</m:t>
                          </m:r>
                        </m:e>
                      </m:nary>
                    </m:oMath>
                  </m:oMathPara>
                </a14:m>
                <a:endParaRPr kumimoji="1" lang="ja-JP" altLang="en-US" dirty="0">
                  <a:latin typeface="MigMix 1P" panose="020B0502020203020207" pitchFamily="34" charset="-128"/>
                </a:endParaRP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5415913" y="3552066"/>
                <a:ext cx="3097891" cy="764568"/>
              </a:xfrm>
              <a:prstGeom prst="rect">
                <a:avLst/>
              </a:prstGeom>
              <a:blipFill>
                <a:blip r:embed="rId6"/>
                <a:stretch>
                  <a:fillRect l="-22041" t="-122951" b="-168852"/>
                </a:stretch>
              </a:blipFill>
            </p:spPr>
            <p:txBody>
              <a:bodyPr/>
              <a:lstStyle/>
              <a:p>
                <a:r>
                  <a:rPr lang="ja-JP" altLang="en-US">
                    <a:noFill/>
                  </a:rPr>
                  <a:t> </a:t>
                </a:r>
              </a:p>
            </p:txBody>
          </p:sp>
        </mc:Fallback>
      </mc:AlternateContent>
      <p:sp>
        <p:nvSpPr>
          <p:cNvPr id="37" name="正方形/長方形 36"/>
          <p:cNvSpPr/>
          <p:nvPr/>
        </p:nvSpPr>
        <p:spPr>
          <a:xfrm>
            <a:off x="6978810" y="2224799"/>
            <a:ext cx="697627" cy="400110"/>
          </a:xfrm>
          <a:prstGeom prst="rect">
            <a:avLst/>
          </a:prstGeom>
        </p:spPr>
        <p:txBody>
          <a:bodyPr wrap="none">
            <a:spAutoFit/>
          </a:bodyPr>
          <a:lstStyle/>
          <a:p>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p:sp>
        <p:nvSpPr>
          <p:cNvPr id="38" name="正方形/長方形 37"/>
          <p:cNvSpPr/>
          <p:nvPr/>
        </p:nvSpPr>
        <p:spPr>
          <a:xfrm>
            <a:off x="5470289" y="3208901"/>
            <a:ext cx="1285929" cy="400110"/>
          </a:xfrm>
          <a:prstGeom prst="rect">
            <a:avLst/>
          </a:prstGeom>
        </p:spPr>
        <p:txBody>
          <a:bodyPr wrap="none">
            <a:spAutoFit/>
          </a:bodyPr>
          <a:lstStyle/>
          <a:p>
            <a:r>
              <a:rPr lang="en-US" altLang="ja-JP" sz="2000" b="1" dirty="0">
                <a:solidFill>
                  <a:srgbClr val="0070C0"/>
                </a:solidFill>
                <a:latin typeface="MigMix 1P" charset="-128"/>
                <a:ea typeface="MigMix 1P" charset="-128"/>
                <a:cs typeface="MigMix 1P" charset="-128"/>
              </a:rPr>
              <a:t>flow</a:t>
            </a:r>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p:sp>
        <p:nvSpPr>
          <p:cNvPr id="40" name="正方形/長方形 39"/>
          <p:cNvSpPr/>
          <p:nvPr/>
        </p:nvSpPr>
        <p:spPr>
          <a:xfrm>
            <a:off x="1902823" y="4488105"/>
            <a:ext cx="1566454" cy="400110"/>
          </a:xfrm>
          <a:prstGeom prst="rect">
            <a:avLst/>
          </a:prstGeom>
        </p:spPr>
        <p:txBody>
          <a:bodyPr wrap="none">
            <a:spAutoFit/>
          </a:bodyPr>
          <a:lstStyle/>
          <a:p>
            <a:r>
              <a:rPr lang="en-US" altLang="ja-JP" sz="2000" dirty="0">
                <a:solidFill>
                  <a:srgbClr val="0070C0"/>
                </a:solidFill>
                <a:latin typeface="MigMix 1P" panose="020B0502020203020207" pitchFamily="34" charset="-128"/>
              </a:rPr>
              <a:t>stream</a:t>
            </a:r>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1800006" y="4854162"/>
                <a:ext cx="1379140" cy="429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𝑜𝑢𝑡𝑓𝑙𝑜𝑤</m:t>
                              </m:r>
                            </m:sub>
                          </m:sSub>
                        </m:e>
                        <m:sub>
                          <m:r>
                            <a:rPr kumimoji="1" lang="en-US" altLang="ja-JP" b="0" i="1" smtClean="0">
                              <a:latin typeface="Cambria Math" charset="0"/>
                            </a:rPr>
                            <m:t>𝑖</m:t>
                          </m:r>
                        </m:sub>
                      </m:sSub>
                    </m:oMath>
                  </m:oMathPara>
                </a14:m>
                <a:endParaRPr kumimoji="1" lang="ja-JP" altLang="en-US" dirty="0">
                  <a:latin typeface="MigMix 1P" panose="020B0502020203020207" pitchFamily="34" charset="-128"/>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1800006" y="4854162"/>
                <a:ext cx="1379140" cy="4292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p:cNvSpPr txBox="1"/>
              <p:nvPr/>
            </p:nvSpPr>
            <p:spPr>
              <a:xfrm>
                <a:off x="1763066" y="5181401"/>
                <a:ext cx="5676203" cy="8560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𝑖𝑛𝑆𝑡𝑟𝑒𝑎𝑚</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𝑜𝑢𝑡𝑓𝑙𝑜</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𝑖</m:t>
                                  </m:r>
                                </m:sub>
                              </m:sSub>
                            </m:sub>
                          </m:sSub>
                        </m:e>
                      </m:d>
                      <m:r>
                        <a:rPr kumimoji="1" lang="en-US" altLang="ja-JP" b="0" i="1" smtClean="0">
                          <a:latin typeface="Cambria Math" charset="0"/>
                        </a:rPr>
                        <m:t>≡</m:t>
                      </m:r>
                      <m:f>
                        <m:fPr>
                          <m:ctrlPr>
                            <a:rPr kumimoji="1" lang="en-US" altLang="ja-JP" b="0" i="1" smtClean="0">
                              <a:latin typeface="Cambria Math" panose="02040503050406030204" pitchFamily="18" charset="0"/>
                            </a:rPr>
                          </m:ctrlPr>
                        </m:fPr>
                        <m:num>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charset="0"/>
                                </a:rPr>
                                <m:t>𝑗</m:t>
                              </m:r>
                              <m:r>
                                <a:rPr kumimoji="1" lang="en-US" altLang="ja-JP" b="0" i="1" smtClean="0">
                                  <a:latin typeface="Cambria Math" charset="0"/>
                                  <a:ea typeface="Cambria Math" charset="0"/>
                                  <a:cs typeface="Cambria Math" charset="0"/>
                                </a:rPr>
                                <m:t>≠</m:t>
                              </m:r>
                              <m:r>
                                <a:rPr kumimoji="1" lang="en-US" altLang="ja-JP" b="0" i="1" smtClean="0">
                                  <a:latin typeface="Cambria Math" charset="0"/>
                                  <a:ea typeface="Cambria Math" charset="0"/>
                                  <a:cs typeface="Cambria Math" charset="0"/>
                                </a:rPr>
                                <m:t>𝑖</m:t>
                              </m:r>
                            </m:sub>
                            <m:sup/>
                            <m:e>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charset="0"/>
                                    </a:rPr>
                                    <m:t>max</m:t>
                                  </m:r>
                                </m:fName>
                                <m:e>
                                  <m:d>
                                    <m:dPr>
                                      <m:ctrlPr>
                                        <a:rPr kumimoji="1" lang="en-US" altLang="ja-JP" b="0" i="1" smtClean="0">
                                          <a:latin typeface="Cambria Math" panose="02040503050406030204" pitchFamily="18" charset="0"/>
                                        </a:rPr>
                                      </m:ctrlPr>
                                    </m:dPr>
                                    <m:e>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e>
                                        <m:sub>
                                          <m:r>
                                            <a:rPr kumimoji="1" lang="en-US" altLang="ja-JP" b="0" i="1" smtClean="0">
                                              <a:latin typeface="Cambria Math" charset="0"/>
                                            </a:rPr>
                                            <m:t>𝑗</m:t>
                                          </m:r>
                                        </m:sub>
                                      </m:sSub>
                                      <m:r>
                                        <a:rPr kumimoji="1" lang="en-US" altLang="ja-JP" b="0" i="1" smtClean="0">
                                          <a:latin typeface="Cambria Math" charset="0"/>
                                        </a:rPr>
                                        <m:t>,0</m:t>
                                      </m:r>
                                    </m:e>
                                  </m:d>
                                  <m:r>
                                    <a:rPr kumimoji="1" lang="en-US" altLang="ja-JP" b="0" i="1" smtClean="0">
                                      <a:latin typeface="Cambria Math" charset="0"/>
                                      <a:ea typeface="Cambria Math" charset="0"/>
                                      <a:cs typeface="Cambria Math" charset="0"/>
                                    </a:rPr>
                                    <m:t>⋅</m:t>
                                  </m:r>
                                  <m:sSub>
                                    <m:sSubPr>
                                      <m:ctrlPr>
                                        <a:rPr kumimoji="1" lang="en-US" altLang="ja-JP" b="0" i="1" smtClean="0">
                                          <a:latin typeface="Cambria Math" panose="02040503050406030204" pitchFamily="18" charset="0"/>
                                          <a:ea typeface="Cambria Math" charset="0"/>
                                          <a:cs typeface="Cambria Math" charset="0"/>
                                        </a:rPr>
                                      </m:ctrlPr>
                                    </m:sSubPr>
                                    <m:e>
                                      <m:sSub>
                                        <m:sSubPr>
                                          <m:ctrlPr>
                                            <a:rPr kumimoji="1" lang="en-US" altLang="ja-JP" b="0" i="1" smtClean="0">
                                              <a:latin typeface="Cambria Math" panose="02040503050406030204" pitchFamily="18" charset="0"/>
                                              <a:ea typeface="Cambria Math" charset="0"/>
                                              <a:cs typeface="Cambria Math" charset="0"/>
                                            </a:rPr>
                                          </m:ctrlPr>
                                        </m:sSubPr>
                                        <m:e>
                                          <m:r>
                                            <a:rPr kumimoji="1" lang="en-US" altLang="ja-JP" b="0" i="1" smtClean="0">
                                              <a:latin typeface="Cambria Math" charset="0"/>
                                              <a:ea typeface="Cambria Math" charset="0"/>
                                              <a:cs typeface="Cambria Math" charset="0"/>
                                            </a:rPr>
                                            <m:t>h</m:t>
                                          </m:r>
                                        </m:e>
                                        <m:sub>
                                          <m:r>
                                            <a:rPr kumimoji="1" lang="en-US" altLang="ja-JP" b="0" i="1" smtClean="0">
                                              <a:latin typeface="Cambria Math" charset="0"/>
                                              <a:ea typeface="Cambria Math" charset="0"/>
                                              <a:cs typeface="Cambria Math" charset="0"/>
                                            </a:rPr>
                                            <m:t>𝑜𝑢𝑡𝑓𝑙𝑜𝑤</m:t>
                                          </m:r>
                                        </m:sub>
                                      </m:sSub>
                                    </m:e>
                                    <m:sub>
                                      <m:r>
                                        <a:rPr kumimoji="1" lang="en-US" altLang="ja-JP" b="0" i="1" smtClean="0">
                                          <a:latin typeface="Cambria Math" charset="0"/>
                                          <a:ea typeface="Cambria Math" charset="0"/>
                                          <a:cs typeface="Cambria Math" charset="0"/>
                                        </a:rPr>
                                        <m:t>𝑗</m:t>
                                      </m:r>
                                    </m:sub>
                                  </m:sSub>
                                </m:e>
                              </m:func>
                            </m:e>
                          </m:nary>
                        </m:num>
                        <m:den>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charset="0"/>
                                </a:rPr>
                                <m:t>𝑗</m:t>
                              </m:r>
                              <m:r>
                                <a:rPr kumimoji="1" lang="en-US" altLang="ja-JP" b="0" i="1" smtClean="0">
                                  <a:latin typeface="Cambria Math" charset="0"/>
                                  <a:ea typeface="Cambria Math" charset="0"/>
                                  <a:cs typeface="Cambria Math" charset="0"/>
                                </a:rPr>
                                <m:t>≠</m:t>
                              </m:r>
                              <m:r>
                                <a:rPr kumimoji="1" lang="en-US" altLang="ja-JP" b="0" i="1" smtClean="0">
                                  <a:latin typeface="Cambria Math" charset="0"/>
                                  <a:ea typeface="Cambria Math" charset="0"/>
                                  <a:cs typeface="Cambria Math" charset="0"/>
                                </a:rPr>
                                <m:t>𝑖</m:t>
                              </m:r>
                            </m:sub>
                            <m:sup/>
                            <m:e>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charset="0"/>
                                    </a:rPr>
                                    <m:t>max</m:t>
                                  </m:r>
                                </m:fName>
                                <m:e>
                                  <m:d>
                                    <m:dPr>
                                      <m:ctrlPr>
                                        <a:rPr kumimoji="1" lang="en-US" altLang="ja-JP" b="0" i="1" smtClean="0">
                                          <a:latin typeface="Cambria Math" panose="02040503050406030204" pitchFamily="18" charset="0"/>
                                        </a:rPr>
                                      </m:ctrlPr>
                                    </m:dPr>
                                    <m:e>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e>
                                        <m:sub>
                                          <m:r>
                                            <a:rPr kumimoji="1" lang="en-US" altLang="ja-JP" b="0" i="1" smtClean="0">
                                              <a:latin typeface="Cambria Math" charset="0"/>
                                            </a:rPr>
                                            <m:t>𝑗</m:t>
                                          </m:r>
                                        </m:sub>
                                      </m:sSub>
                                      <m:r>
                                        <a:rPr kumimoji="1" lang="en-US" altLang="ja-JP" b="0" i="1" smtClean="0">
                                          <a:latin typeface="Cambria Math" charset="0"/>
                                        </a:rPr>
                                        <m:t>,0</m:t>
                                      </m:r>
                                    </m:e>
                                  </m:d>
                                </m:e>
                              </m:func>
                            </m:e>
                          </m:nary>
                        </m:den>
                      </m:f>
                    </m:oMath>
                  </m:oMathPara>
                </a14:m>
                <a:endParaRPr kumimoji="1" lang="ja-JP" altLang="en-US" dirty="0">
                  <a:latin typeface="MigMix 1P" panose="020B0502020203020207" pitchFamily="34" charset="-128"/>
                </a:endParaRPr>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763066" y="5181401"/>
                <a:ext cx="5676203" cy="856004"/>
              </a:xfrm>
              <a:prstGeom prst="rect">
                <a:avLst/>
              </a:prstGeom>
              <a:blipFill>
                <a:blip r:embed="rId8"/>
                <a:stretch>
                  <a:fillRect t="-49254" b="-68657"/>
                </a:stretch>
              </a:blipFill>
            </p:spPr>
            <p:txBody>
              <a:bodyPr/>
              <a:lstStyle/>
              <a:p>
                <a:r>
                  <a:rPr lang="ja-JP" altLang="en-US">
                    <a:noFill/>
                  </a:rPr>
                  <a:t> </a:t>
                </a:r>
              </a:p>
            </p:txBody>
          </p:sp>
        </mc:Fallback>
      </mc:AlternateContent>
      <p:sp>
        <p:nvSpPr>
          <p:cNvPr id="43" name="テキスト ボックス 42"/>
          <p:cNvSpPr txBox="1"/>
          <p:nvPr/>
        </p:nvSpPr>
        <p:spPr>
          <a:xfrm>
            <a:off x="2714656" y="6058620"/>
            <a:ext cx="5899596" cy="369332"/>
          </a:xfrm>
          <a:prstGeom prst="rect">
            <a:avLst/>
          </a:prstGeom>
          <a:noFill/>
        </p:spPr>
        <p:txBody>
          <a:bodyPr wrap="square" rtlCol="0">
            <a:spAutoFit/>
          </a:bodyPr>
          <a:lstStyle/>
          <a:p>
            <a:r>
              <a:rPr lang="ja-JP" altLang="en-US" b="1" dirty="0">
                <a:solidFill>
                  <a:srgbClr val="0070C0"/>
                </a:solidFill>
                <a:latin typeface="MigMix 1P" charset="-128"/>
                <a:ea typeface="MigMix 1P" charset="-128"/>
                <a:cs typeface="MigMix 1P" charset="-128"/>
              </a:rPr>
              <a:t>流入</a:t>
            </a:r>
            <a:r>
              <a:rPr lang="ja-JP" altLang="en-US" b="1">
                <a:solidFill>
                  <a:srgbClr val="0070C0"/>
                </a:solidFill>
                <a:latin typeface="MigMix 1P" charset="-128"/>
                <a:ea typeface="MigMix 1P" charset="-128"/>
                <a:cs typeface="MigMix 1P" charset="-128"/>
              </a:rPr>
              <a:t>時の変数の値を</a:t>
            </a:r>
            <a:r>
              <a:rPr lang="ja-JP" altLang="en-US" b="1" dirty="0">
                <a:solidFill>
                  <a:srgbClr val="0070C0"/>
                </a:solidFill>
                <a:latin typeface="MigMix 1P" charset="-128"/>
                <a:ea typeface="MigMix 1P" charset="-128"/>
                <a:cs typeface="MigMix 1P" charset="-128"/>
              </a:rPr>
              <a:t>計算するビルトインオペレータ</a:t>
            </a:r>
            <a:endParaRPr kumimoji="1" lang="ja-JP" altLang="en-US" b="1" dirty="0">
              <a:solidFill>
                <a:srgbClr val="0070C0"/>
              </a:solidFill>
              <a:latin typeface="MigMix 1P" charset="-128"/>
              <a:ea typeface="MigMix 1P" charset="-128"/>
              <a:cs typeface="MigMix 1P" charset="-128"/>
            </a:endParaRPr>
          </a:p>
        </p:txBody>
      </p:sp>
      <p:sp>
        <p:nvSpPr>
          <p:cNvPr id="45" name="正方形/長方形 44"/>
          <p:cNvSpPr/>
          <p:nvPr/>
        </p:nvSpPr>
        <p:spPr>
          <a:xfrm>
            <a:off x="6990558" y="2187268"/>
            <a:ext cx="1523246" cy="844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6" name="正方形/長方形 45"/>
          <p:cNvSpPr/>
          <p:nvPr/>
        </p:nvSpPr>
        <p:spPr>
          <a:xfrm>
            <a:off x="5399296" y="3164284"/>
            <a:ext cx="3112222" cy="1187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7" name="正方形/長方形 46"/>
          <p:cNvSpPr/>
          <p:nvPr/>
        </p:nvSpPr>
        <p:spPr>
          <a:xfrm>
            <a:off x="1867877" y="4448999"/>
            <a:ext cx="6643641" cy="1606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テキスト ボックス 56"/>
          <p:cNvSpPr txBox="1"/>
          <p:nvPr/>
        </p:nvSpPr>
        <p:spPr>
          <a:xfrm>
            <a:off x="625336" y="866985"/>
            <a:ext cx="3259724"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方程式の内容はこうなる。</a:t>
            </a:r>
          </a:p>
        </p:txBody>
      </p:sp>
      <mc:AlternateContent xmlns:mc="http://schemas.openxmlformats.org/markup-compatibility/2006" xmlns:a14="http://schemas.microsoft.com/office/drawing/2010/main">
        <mc:Choice Requires="a14">
          <p:sp>
            <p:nvSpPr>
              <p:cNvPr id="59" name="正方形/長方形 58"/>
              <p:cNvSpPr/>
              <p:nvPr/>
            </p:nvSpPr>
            <p:spPr>
              <a:xfrm>
                <a:off x="7575749" y="5411806"/>
                <a:ext cx="9501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charset="0"/>
                                </a:rPr>
                                <m:t>𝑚</m:t>
                              </m:r>
                            </m:e>
                          </m:acc>
                        </m:e>
                        <m:sub>
                          <m:r>
                            <a:rPr lang="en-US" altLang="ja-JP" b="0" i="1" smtClean="0">
                              <a:latin typeface="Cambria Math" charset="0"/>
                            </a:rPr>
                            <m:t>𝑖</m:t>
                          </m:r>
                        </m:sub>
                      </m:sSub>
                      <m:r>
                        <a:rPr lang="en-US" altLang="ja-JP" i="1">
                          <a:latin typeface="Cambria Math" charset="0"/>
                        </a:rPr>
                        <m:t>&gt;0</m:t>
                      </m:r>
                    </m:oMath>
                  </m:oMathPara>
                </a14:m>
                <a:endParaRPr lang="ja-JP" altLang="en-US" dirty="0">
                  <a:latin typeface="MigMix 1P" panose="020B0502020203020207" pitchFamily="34" charset="-128"/>
                </a:endParaRPr>
              </a:p>
            </p:txBody>
          </p:sp>
        </mc:Choice>
        <mc:Fallback xmlns="">
          <p:sp>
            <p:nvSpPr>
              <p:cNvPr id="59" name="正方形/長方形 58"/>
              <p:cNvSpPr>
                <a:spLocks noRot="1" noChangeAspect="1" noMove="1" noResize="1" noEditPoints="1" noAdjustHandles="1" noChangeArrowheads="1" noChangeShapeType="1" noTextEdit="1"/>
              </p:cNvSpPr>
              <p:nvPr/>
            </p:nvSpPr>
            <p:spPr>
              <a:xfrm>
                <a:off x="7575749" y="5411806"/>
                <a:ext cx="950197"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正方形/長方形 59"/>
              <p:cNvSpPr/>
              <p:nvPr/>
            </p:nvSpPr>
            <p:spPr>
              <a:xfrm>
                <a:off x="7581878" y="4836593"/>
                <a:ext cx="9501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charset="0"/>
                                </a:rPr>
                                <m:t>𝑚</m:t>
                              </m:r>
                            </m:e>
                          </m:acc>
                        </m:e>
                        <m:sub>
                          <m:r>
                            <a:rPr lang="en-US" altLang="ja-JP" b="0" i="1" smtClean="0">
                              <a:latin typeface="Cambria Math" charset="0"/>
                            </a:rPr>
                            <m:t>𝑖</m:t>
                          </m:r>
                        </m:sub>
                      </m:sSub>
                      <m:r>
                        <a:rPr lang="en-US" altLang="ja-JP" b="0" i="1" smtClean="0">
                          <a:latin typeface="Cambria Math" charset="0"/>
                        </a:rPr>
                        <m:t>≤</m:t>
                      </m:r>
                      <m:r>
                        <a:rPr lang="en-US" altLang="ja-JP" i="1">
                          <a:latin typeface="Cambria Math" charset="0"/>
                        </a:rPr>
                        <m:t>0</m:t>
                      </m:r>
                    </m:oMath>
                  </m:oMathPara>
                </a14:m>
                <a:endParaRPr lang="ja-JP" altLang="en-US" dirty="0">
                  <a:latin typeface="MigMix 1P" panose="020B0502020203020207" pitchFamily="34" charset="-128"/>
                </a:endParaRPr>
              </a:p>
            </p:txBody>
          </p:sp>
        </mc:Choice>
        <mc:Fallback xmlns="">
          <p:sp>
            <p:nvSpPr>
              <p:cNvPr id="60" name="正方形/長方形 59"/>
              <p:cNvSpPr>
                <a:spLocks noRot="1" noChangeAspect="1" noMove="1" noResize="1" noEditPoints="1" noAdjustHandles="1" noChangeArrowheads="1" noChangeShapeType="1" noTextEdit="1"/>
              </p:cNvSpPr>
              <p:nvPr/>
            </p:nvSpPr>
            <p:spPr>
              <a:xfrm>
                <a:off x="7581878" y="4836593"/>
                <a:ext cx="950197" cy="369332"/>
              </a:xfrm>
              <a:prstGeom prst="rect">
                <a:avLst/>
              </a:prstGeom>
              <a:blipFill>
                <a:blip r:embed="rId10"/>
                <a:stretch>
                  <a:fillRect/>
                </a:stretch>
              </a:blipFill>
            </p:spPr>
            <p:txBody>
              <a:bodyPr/>
              <a:lstStyle/>
              <a:p>
                <a:r>
                  <a:rPr lang="ja-JP" altLang="en-US">
                    <a:noFill/>
                  </a:rPr>
                  <a:t> </a:t>
                </a:r>
              </a:p>
            </p:txBody>
          </p:sp>
        </mc:Fallback>
      </mc:AlternateContent>
      <p:cxnSp>
        <p:nvCxnSpPr>
          <p:cNvPr id="64" name="直線矢印コネクタ 63"/>
          <p:cNvCxnSpPr>
            <a:stCxn id="43" idx="1"/>
          </p:cNvCxnSpPr>
          <p:nvPr/>
        </p:nvCxnSpPr>
        <p:spPr>
          <a:xfrm flipH="1" flipV="1">
            <a:off x="2489576" y="5781138"/>
            <a:ext cx="225080" cy="462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3469277" y="4473550"/>
                <a:ext cx="3288528" cy="429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70C0"/>
                              </a:solidFill>
                              <a:latin typeface="Cambria Math" panose="02040503050406030204" pitchFamily="18" charset="0"/>
                              <a:ea typeface="MigMix 1P" charset="-128"/>
                              <a:cs typeface="MigMix 1P" charset="-128"/>
                            </a:rPr>
                          </m:ctrlPr>
                        </m:sSubPr>
                        <m:e>
                          <m:r>
                            <a:rPr lang="en-US" altLang="ja-JP" sz="2000" b="0" i="1" smtClean="0">
                              <a:solidFill>
                                <a:srgbClr val="0070C0"/>
                              </a:solidFill>
                              <a:latin typeface="Cambria Math" charset="0"/>
                              <a:ea typeface="MigMix 1P" charset="-128"/>
                              <a:cs typeface="MigMix 1P" charset="-128"/>
                            </a:rPr>
                            <m:t>h</m:t>
                          </m:r>
                        </m:e>
                        <m:sub>
                          <m:r>
                            <a:rPr lang="en-US" altLang="ja-JP" sz="2000" b="0" i="1" smtClean="0">
                              <a:solidFill>
                                <a:srgbClr val="0070C0"/>
                              </a:solidFill>
                              <a:latin typeface="Cambria Math" charset="0"/>
                              <a:ea typeface="MigMix 1P" charset="-128"/>
                              <a:cs typeface="MigMix 1P" charset="-128"/>
                            </a:rPr>
                            <m:t>𝑜𝑢𝑡𝑓𝑙𝑜𝑤</m:t>
                          </m:r>
                        </m:sub>
                      </m:sSub>
                      <m:r>
                        <a:rPr lang="en-US" altLang="ja-JP" sz="2000" b="1" i="1" smtClean="0">
                          <a:solidFill>
                            <a:srgbClr val="0070C0"/>
                          </a:solidFill>
                          <a:latin typeface="Cambria Math" charset="0"/>
                          <a:ea typeface="MigMix 1P" charset="-128"/>
                          <a:cs typeface="MigMix 1P" charset="-128"/>
                        </a:rPr>
                        <m:t>, </m:t>
                      </m:r>
                      <m:r>
                        <a:rPr lang="en-US" altLang="ja-JP" sz="2000" b="1" i="1" smtClean="0">
                          <a:solidFill>
                            <a:srgbClr val="0070C0"/>
                          </a:solidFill>
                          <a:latin typeface="Cambria Math" charset="0"/>
                          <a:ea typeface="MigMix 1P" charset="-128"/>
                          <a:cs typeface="MigMix 1P" charset="-128"/>
                        </a:rPr>
                        <m:t>𝑿</m:t>
                      </m:r>
                      <m:sSub>
                        <m:sSubPr>
                          <m:ctrlPr>
                            <a:rPr lang="en-US" altLang="ja-JP" sz="2000" b="1" i="1" smtClean="0">
                              <a:solidFill>
                                <a:srgbClr val="0070C0"/>
                              </a:solidFill>
                              <a:latin typeface="Cambria Math" panose="02040503050406030204" pitchFamily="18" charset="0"/>
                              <a:ea typeface="MigMix 1P" charset="-128"/>
                              <a:cs typeface="MigMix 1P" charset="-128"/>
                            </a:rPr>
                          </m:ctrlPr>
                        </m:sSubPr>
                        <m:e>
                          <m:r>
                            <a:rPr lang="en-US" altLang="ja-JP" sz="2000" b="1" i="1" smtClean="0">
                              <a:solidFill>
                                <a:srgbClr val="0070C0"/>
                              </a:solidFill>
                              <a:latin typeface="Cambria Math" charset="0"/>
                              <a:ea typeface="MigMix 1P" charset="-128"/>
                              <a:cs typeface="MigMix 1P" charset="-128"/>
                            </a:rPr>
                            <m:t>𝒊</m:t>
                          </m:r>
                        </m:e>
                        <m:sub>
                          <m:r>
                            <a:rPr lang="en-US" altLang="ja-JP" sz="2000" b="1" i="1" smtClean="0">
                              <a:solidFill>
                                <a:srgbClr val="0070C0"/>
                              </a:solidFill>
                              <a:latin typeface="Cambria Math" charset="0"/>
                              <a:ea typeface="MigMix 1P" charset="-128"/>
                              <a:cs typeface="MigMix 1P" charset="-128"/>
                            </a:rPr>
                            <m:t>𝒐𝒖𝒕𝒇𝒍𝒐𝒘</m:t>
                          </m:r>
                        </m:sub>
                      </m:sSub>
                      <m:r>
                        <a:rPr lang="en-US" altLang="ja-JP" sz="2000" b="1" i="1" smtClean="0">
                          <a:solidFill>
                            <a:srgbClr val="0070C0"/>
                          </a:solidFill>
                          <a:latin typeface="Cambria Math" charset="0"/>
                          <a:ea typeface="MigMix 1P" charset="-128"/>
                          <a:cs typeface="MigMix 1P" charset="-128"/>
                        </a:rPr>
                        <m:t>,</m:t>
                      </m:r>
                      <m:sSub>
                        <m:sSubPr>
                          <m:ctrlPr>
                            <a:rPr lang="en-US" altLang="ja-JP" sz="2000" b="1" i="1" smtClean="0">
                              <a:solidFill>
                                <a:srgbClr val="0070C0"/>
                              </a:solidFill>
                              <a:latin typeface="Cambria Math" panose="02040503050406030204" pitchFamily="18" charset="0"/>
                              <a:ea typeface="MigMix 1P" charset="-128"/>
                              <a:cs typeface="MigMix 1P" charset="-128"/>
                            </a:rPr>
                          </m:ctrlPr>
                        </m:sSubPr>
                        <m:e>
                          <m:r>
                            <a:rPr lang="en-US" altLang="ja-JP" sz="2000" b="1" i="1" smtClean="0">
                              <a:solidFill>
                                <a:srgbClr val="0070C0"/>
                              </a:solidFill>
                              <a:latin typeface="Cambria Math" charset="0"/>
                              <a:ea typeface="MigMix 1P" charset="-128"/>
                              <a:cs typeface="MigMix 1P" charset="-128"/>
                            </a:rPr>
                            <m:t>𝑪</m:t>
                          </m:r>
                        </m:e>
                        <m:sub>
                          <m:r>
                            <a:rPr lang="en-US" altLang="ja-JP" sz="2000" b="1" i="1" smtClean="0">
                              <a:solidFill>
                                <a:srgbClr val="0070C0"/>
                              </a:solidFill>
                              <a:latin typeface="Cambria Math" charset="0"/>
                              <a:ea typeface="MigMix 1P" charset="-128"/>
                              <a:cs typeface="MigMix 1P" charset="-128"/>
                            </a:rPr>
                            <m:t>𝒐𝒖𝒕𝒇𝒍𝒐𝒘</m:t>
                          </m:r>
                        </m:sub>
                      </m:sSub>
                    </m:oMath>
                  </m:oMathPara>
                </a14:m>
                <a:endParaRPr lang="en-US" altLang="ja-JP" sz="2000" b="1" dirty="0">
                  <a:solidFill>
                    <a:srgbClr val="0070C0"/>
                  </a:solidFill>
                  <a:latin typeface="MigMix 1P" charset="-128"/>
                  <a:ea typeface="MigMix 1P" charset="-128"/>
                  <a:cs typeface="MigMix 1P" charset="-128"/>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3469277" y="4473550"/>
                <a:ext cx="3288528" cy="429220"/>
              </a:xfrm>
              <a:prstGeom prst="rect">
                <a:avLst/>
              </a:prstGeom>
              <a:blipFill rotWithShape="0">
                <a:blip r:embed="rId11"/>
                <a:stretch>
                  <a:fillRect b="-11429"/>
                </a:stretch>
              </a:blipFill>
            </p:spPr>
            <p:txBody>
              <a:bodyPr/>
              <a:lstStyle/>
              <a:p>
                <a:r>
                  <a:rPr lang="ja-JP" altLang="en-US">
                    <a:noFill/>
                  </a:rPr>
                  <a:t> </a:t>
                </a:r>
              </a:p>
            </p:txBody>
          </p:sp>
        </mc:Fallback>
      </mc:AlternateContent>
      <p:cxnSp>
        <p:nvCxnSpPr>
          <p:cNvPr id="6" name="直線矢印コネクタ 5"/>
          <p:cNvCxnSpPr>
            <a:endCxn id="41" idx="3"/>
          </p:cNvCxnSpPr>
          <p:nvPr/>
        </p:nvCxnSpPr>
        <p:spPr>
          <a:xfrm flipH="1">
            <a:off x="3179146" y="4854162"/>
            <a:ext cx="558149" cy="214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3366544" y="4836593"/>
            <a:ext cx="392864" cy="68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テキスト ボックス 4"/>
              <p:cNvSpPr txBox="1"/>
              <p:nvPr/>
            </p:nvSpPr>
            <p:spPr>
              <a:xfrm flipH="1">
                <a:off x="7671365" y="2233293"/>
                <a:ext cx="3580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charset="0"/>
                            </a:rPr>
                            <m:t>𝑝</m:t>
                          </m:r>
                        </m:e>
                        <m:sub>
                          <m:r>
                            <a:rPr kumimoji="1" lang="en-US" altLang="ja-JP" b="0" i="1" smtClean="0">
                              <a:solidFill>
                                <a:srgbClr val="0070C0"/>
                              </a:solidFill>
                              <a:latin typeface="Cambria Math" charset="0"/>
                            </a:rPr>
                            <m:t>𝑖</m:t>
                          </m:r>
                        </m:sub>
                      </m:sSub>
                    </m:oMath>
                  </m:oMathPara>
                </a14:m>
                <a:endParaRPr kumimoji="1" lang="ja-JP" altLang="en-US" dirty="0">
                  <a:latin typeface="MigMix 1P" panose="020B0502020203020207" pitchFamily="34"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flipH="1">
                <a:off x="7671365" y="2233293"/>
                <a:ext cx="358025" cy="276999"/>
              </a:xfrm>
              <a:prstGeom prst="rect">
                <a:avLst/>
              </a:prstGeom>
              <a:blipFill>
                <a:blip r:embed="rId12"/>
                <a:stretch>
                  <a:fillRect b="-217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flipH="1">
                <a:off x="6751393" y="3256462"/>
                <a:ext cx="3580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0070C0"/>
                              </a:solidFill>
                              <a:latin typeface="Cambria Math" panose="02040503050406030204" pitchFamily="18" charset="0"/>
                            </a:rPr>
                          </m:ctrlPr>
                        </m:sSubPr>
                        <m:e>
                          <m:acc>
                            <m:accPr>
                              <m:chr m:val="̇"/>
                              <m:ctrlPr>
                                <a:rPr kumimoji="1" lang="en-US" altLang="ja-JP" b="0" i="1" smtClean="0">
                                  <a:solidFill>
                                    <a:srgbClr val="0070C0"/>
                                  </a:solidFill>
                                  <a:latin typeface="Cambria Math" panose="02040503050406030204" pitchFamily="18" charset="0"/>
                                </a:rPr>
                              </m:ctrlPr>
                            </m:accPr>
                            <m:e>
                              <m:r>
                                <a:rPr kumimoji="1" lang="en-US" altLang="ja-JP" b="0" i="1" smtClean="0">
                                  <a:solidFill>
                                    <a:srgbClr val="0070C0"/>
                                  </a:solidFill>
                                  <a:latin typeface="Cambria Math" charset="0"/>
                                </a:rPr>
                                <m:t>𝑚</m:t>
                              </m:r>
                            </m:e>
                          </m:acc>
                        </m:e>
                        <m:sub>
                          <m:r>
                            <a:rPr kumimoji="1" lang="en-US" altLang="ja-JP" b="0" i="1" smtClean="0">
                              <a:solidFill>
                                <a:srgbClr val="0070C0"/>
                              </a:solidFill>
                              <a:latin typeface="Cambria Math" charset="0"/>
                            </a:rPr>
                            <m:t>𝑖</m:t>
                          </m:r>
                        </m:sub>
                      </m:sSub>
                    </m:oMath>
                  </m:oMathPara>
                </a14:m>
                <a:endParaRPr kumimoji="1" lang="ja-JP" altLang="en-US" dirty="0">
                  <a:latin typeface="MigMix 1P" panose="020B0502020203020207" pitchFamily="34" charset="-128"/>
                </a:endParaRPr>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flipH="1">
                <a:off x="6751393" y="3256462"/>
                <a:ext cx="358025" cy="276999"/>
              </a:xfrm>
              <a:prstGeom prst="rect">
                <a:avLst/>
              </a:prstGeom>
              <a:blipFill>
                <a:blip r:embed="rId13"/>
                <a:stretch>
                  <a:fillRect l="-3448" b="-13043"/>
                </a:stretch>
              </a:blipFill>
            </p:spPr>
            <p:txBody>
              <a:bodyPr/>
              <a:lstStyle/>
              <a:p>
                <a:r>
                  <a:rPr lang="ja-JP" altLang="en-US">
                    <a:noFill/>
                  </a:rPr>
                  <a:t> </a:t>
                </a:r>
              </a:p>
            </p:txBody>
          </p:sp>
        </mc:Fallback>
      </mc:AlternateContent>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961982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flow</a:t>
            </a:r>
            <a:r>
              <a:rPr lang="ja-JP" altLang="en-US" dirty="0"/>
              <a:t>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90</a:t>
            </a:fld>
            <a:endParaRPr lang="ja-JP" altLang="en-US"/>
          </a:p>
        </p:txBody>
      </p:sp>
      <p:sp>
        <p:nvSpPr>
          <p:cNvPr id="7" name="円柱 6"/>
          <p:cNvSpPr/>
          <p:nvPr/>
        </p:nvSpPr>
        <p:spPr>
          <a:xfrm rot="5400000">
            <a:off x="1980000" y="1953952"/>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8" name="直線矢印コネクタ 7"/>
          <p:cNvCxnSpPr/>
          <p:nvPr/>
        </p:nvCxnSpPr>
        <p:spPr>
          <a:xfrm flipV="1">
            <a:off x="1717605" y="3203849"/>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円/楕円 8"/>
          <p:cNvSpPr/>
          <p:nvPr/>
        </p:nvSpPr>
        <p:spPr>
          <a:xfrm>
            <a:off x="2226758" y="2332011"/>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右矢印 9"/>
          <p:cNvSpPr/>
          <p:nvPr/>
        </p:nvSpPr>
        <p:spPr>
          <a:xfrm>
            <a:off x="2317234" y="2583748"/>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円柱 10"/>
          <p:cNvSpPr/>
          <p:nvPr/>
        </p:nvSpPr>
        <p:spPr>
          <a:xfrm rot="5400000">
            <a:off x="3224313" y="1953106"/>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p:cNvCxnSpPr/>
          <p:nvPr/>
        </p:nvCxnSpPr>
        <p:spPr>
          <a:xfrm flipV="1">
            <a:off x="2959954" y="3203004"/>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円/楕円 12"/>
          <p:cNvSpPr/>
          <p:nvPr/>
        </p:nvSpPr>
        <p:spPr>
          <a:xfrm>
            <a:off x="3469107" y="2331166"/>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右矢印 13"/>
          <p:cNvSpPr/>
          <p:nvPr/>
        </p:nvSpPr>
        <p:spPr>
          <a:xfrm>
            <a:off x="3559583" y="2582903"/>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円柱 14"/>
          <p:cNvSpPr/>
          <p:nvPr/>
        </p:nvSpPr>
        <p:spPr>
          <a:xfrm rot="5400000">
            <a:off x="4478414" y="1953018"/>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6" name="直線矢印コネクタ 15"/>
          <p:cNvCxnSpPr/>
          <p:nvPr/>
        </p:nvCxnSpPr>
        <p:spPr>
          <a:xfrm flipV="1">
            <a:off x="4196992" y="3197863"/>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円/楕円 16"/>
          <p:cNvSpPr/>
          <p:nvPr/>
        </p:nvSpPr>
        <p:spPr>
          <a:xfrm>
            <a:off x="4706145" y="2332375"/>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右矢印 17"/>
          <p:cNvSpPr/>
          <p:nvPr/>
        </p:nvSpPr>
        <p:spPr>
          <a:xfrm>
            <a:off x="4796620" y="2577762"/>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円柱 18"/>
          <p:cNvSpPr/>
          <p:nvPr/>
        </p:nvSpPr>
        <p:spPr>
          <a:xfrm rot="5400000">
            <a:off x="5725126" y="1953106"/>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20" name="直線矢印コネクタ 19"/>
          <p:cNvCxnSpPr/>
          <p:nvPr/>
        </p:nvCxnSpPr>
        <p:spPr>
          <a:xfrm flipV="1">
            <a:off x="5434029" y="3203004"/>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円/楕円 20"/>
          <p:cNvSpPr/>
          <p:nvPr/>
        </p:nvSpPr>
        <p:spPr>
          <a:xfrm>
            <a:off x="5943182" y="2331166"/>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右矢印 21"/>
          <p:cNvSpPr/>
          <p:nvPr/>
        </p:nvSpPr>
        <p:spPr>
          <a:xfrm>
            <a:off x="6033658" y="2582903"/>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右中かっこ 22"/>
          <p:cNvSpPr/>
          <p:nvPr/>
        </p:nvSpPr>
        <p:spPr>
          <a:xfrm rot="16200000">
            <a:off x="4105541" y="-759741"/>
            <a:ext cx="287235" cy="50875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24" name="テキスト ボックス 23"/>
              <p:cNvSpPr txBox="1"/>
              <p:nvPr/>
            </p:nvSpPr>
            <p:spPr>
              <a:xfrm>
                <a:off x="3648893" y="1269518"/>
                <a:ext cx="1532925" cy="276999"/>
              </a:xfrm>
              <a:prstGeom prst="rect">
                <a:avLst/>
              </a:prstGeom>
              <a:noFill/>
            </p:spPr>
            <p:txBody>
              <a:bodyPr wrap="square" lIns="0" tIns="0" rIns="0" bIns="0" rtlCol="0">
                <a:spAutoFit/>
              </a:bodyPr>
              <a:lstStyle/>
              <a:p>
                <a14:m>
                  <m:oMath xmlns:m="http://schemas.openxmlformats.org/officeDocument/2006/math">
                    <m:r>
                      <a:rPr kumimoji="1" lang="en-US" altLang="ja-JP" b="0" i="1" smtClean="0">
                        <a:latin typeface="Cambria Math" charset="0"/>
                      </a:rPr>
                      <m:t>𝑚</m:t>
                    </m:r>
                    <m:r>
                      <a:rPr kumimoji="1" lang="en-US" altLang="ja-JP" b="0" i="1" smtClean="0">
                        <a:latin typeface="Cambria Math" charset="0"/>
                      </a:rPr>
                      <m:t>=</m:t>
                    </m:r>
                    <m:r>
                      <a:rPr kumimoji="1" lang="en-US" altLang="ja-JP" b="0" i="1" smtClean="0">
                        <a:latin typeface="Cambria Math" charset="0"/>
                      </a:rPr>
                      <m:t>𝑛</m:t>
                    </m:r>
                    <m:r>
                      <a:rPr kumimoji="1" lang="en-US" altLang="ja-JP" b="0" i="1" smtClean="0">
                        <a:latin typeface="Cambria Math" charset="0"/>
                      </a:rPr>
                      <m:t>−1</m:t>
                    </m:r>
                  </m:oMath>
                </a14:m>
                <a:r>
                  <a:rPr kumimoji="1" lang="en-US" altLang="ja-JP" dirty="0">
                    <a:latin typeface="MigMix 1P" panose="020B0502020203020207" pitchFamily="34" charset="-128"/>
                  </a:rPr>
                  <a:t> </a:t>
                </a:r>
                <a:r>
                  <a:rPr kumimoji="1" lang="ja-JP" altLang="en-US" dirty="0">
                    <a:latin typeface="Migu 1M" charset="-128"/>
                    <a:ea typeface="Migu 1M" charset="-128"/>
                    <a:cs typeface="Migu 1M" charset="-128"/>
                  </a:rPr>
                  <a:t>個</a:t>
                </a: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3648893" y="1269518"/>
                <a:ext cx="1532925" cy="276999"/>
              </a:xfrm>
              <a:prstGeom prst="rect">
                <a:avLst/>
              </a:prstGeom>
              <a:blipFill>
                <a:blip r:embed="rId2"/>
                <a:stretch>
                  <a:fillRect l="-3279" t="-21739" b="-43478"/>
                </a:stretch>
              </a:blipFill>
            </p:spPr>
            <p:txBody>
              <a:bodyPr/>
              <a:lstStyle/>
              <a:p>
                <a:r>
                  <a:rPr lang="ja-JP" altLang="en-US">
                    <a:noFill/>
                  </a:rPr>
                  <a:t> </a:t>
                </a:r>
              </a:p>
            </p:txBody>
          </p:sp>
        </mc:Fallback>
      </mc:AlternateContent>
      <p:sp>
        <p:nvSpPr>
          <p:cNvPr id="25" name="テキスト ボックス 24"/>
          <p:cNvSpPr txBox="1"/>
          <p:nvPr/>
        </p:nvSpPr>
        <p:spPr>
          <a:xfrm>
            <a:off x="1046192" y="3566958"/>
            <a:ext cx="1245873"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states[1]</a:t>
            </a:r>
          </a:p>
          <a:p>
            <a:r>
              <a:rPr lang="en-US" altLang="ja-JP" dirty="0">
                <a:latin typeface="Migu 1M" charset="-128"/>
                <a:ea typeface="Migu 1M" charset="-128"/>
                <a:cs typeface="Migu 1M" charset="-128"/>
              </a:rPr>
              <a:t>vs[1]</a:t>
            </a:r>
            <a:endParaRPr kumimoji="1" lang="ja-JP" altLang="en-US" dirty="0">
              <a:latin typeface="Migu 1M" charset="-128"/>
              <a:ea typeface="Migu 1M" charset="-128"/>
              <a:cs typeface="Migu 1M" charset="-128"/>
            </a:endParaRPr>
          </a:p>
        </p:txBody>
      </p:sp>
      <p:sp>
        <p:nvSpPr>
          <p:cNvPr id="26" name="テキスト ボックス 25"/>
          <p:cNvSpPr txBox="1"/>
          <p:nvPr/>
        </p:nvSpPr>
        <p:spPr>
          <a:xfrm>
            <a:off x="2498635" y="3566958"/>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states[2]</a:t>
            </a:r>
          </a:p>
          <a:p>
            <a:r>
              <a:rPr lang="en-US" altLang="ja-JP" dirty="0">
                <a:latin typeface="Migu 1M" charset="-128"/>
                <a:ea typeface="Migu 1M" charset="-128"/>
                <a:cs typeface="Migu 1M" charset="-128"/>
              </a:rPr>
              <a:t>vs[2]</a:t>
            </a:r>
            <a:endParaRPr kumimoji="1" lang="ja-JP" altLang="en-US" dirty="0">
              <a:latin typeface="Migu 1M" charset="-128"/>
              <a:ea typeface="Migu 1M" charset="-128"/>
              <a:cs typeface="Migu 1M" charset="-128"/>
            </a:endParaRPr>
          </a:p>
        </p:txBody>
      </p:sp>
      <p:sp>
        <p:nvSpPr>
          <p:cNvPr id="27" name="テキスト ボックス 26"/>
          <p:cNvSpPr txBox="1"/>
          <p:nvPr/>
        </p:nvSpPr>
        <p:spPr>
          <a:xfrm>
            <a:off x="6134345" y="3569823"/>
            <a:ext cx="1317150"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states[n]</a:t>
            </a:r>
          </a:p>
          <a:p>
            <a:r>
              <a:rPr lang="en-US" altLang="ja-JP" dirty="0">
                <a:latin typeface="Migu 1M" charset="-128"/>
                <a:ea typeface="Migu 1M" charset="-128"/>
                <a:cs typeface="Migu 1M" charset="-128"/>
              </a:rPr>
              <a:t>vs[n]</a:t>
            </a:r>
            <a:endParaRPr kumimoji="1" lang="ja-JP" altLang="en-US" dirty="0">
              <a:latin typeface="Migu 1M" charset="-128"/>
              <a:ea typeface="Migu 1M" charset="-128"/>
              <a:cs typeface="Migu 1M" charset="-128"/>
            </a:endParaRPr>
          </a:p>
        </p:txBody>
      </p:sp>
      <p:sp>
        <p:nvSpPr>
          <p:cNvPr id="28" name="テキスト ボックス 27"/>
          <p:cNvSpPr txBox="1"/>
          <p:nvPr/>
        </p:nvSpPr>
        <p:spPr>
          <a:xfrm>
            <a:off x="4000304" y="3557418"/>
            <a:ext cx="466646" cy="646331"/>
          </a:xfrm>
          <a:prstGeom prst="rect">
            <a:avLst/>
          </a:prstGeom>
          <a:noFill/>
        </p:spPr>
        <p:txBody>
          <a:bodyPr wrap="square" rtlCol="0">
            <a:spAutoFit/>
          </a:bodyPr>
          <a:lstStyle/>
          <a:p>
            <a:r>
              <a:rPr kumimoji="1" lang="mr-IN" altLang="ja-JP" dirty="0">
                <a:latin typeface="Migu 1M" charset="-128"/>
                <a:ea typeface="Migu 1M" charset="-128"/>
                <a:cs typeface="Migu 1M" charset="-128"/>
              </a:rPr>
              <a:t>…</a:t>
            </a:r>
            <a:endParaRPr kumimoji="1" lang="en-US" altLang="ja-JP" dirty="0">
              <a:latin typeface="Migu 1M" charset="-128"/>
              <a:ea typeface="Migu 1M" charset="-128"/>
              <a:cs typeface="Migu 1M" charset="-128"/>
            </a:endParaRPr>
          </a:p>
          <a:p>
            <a:r>
              <a:rPr lang="mr-IN" altLang="ja-JP"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9" name="テキスト ボックス 28"/>
          <p:cNvSpPr txBox="1"/>
          <p:nvPr/>
        </p:nvSpPr>
        <p:spPr>
          <a:xfrm>
            <a:off x="1705397" y="1842007"/>
            <a:ext cx="1422622" cy="369332"/>
          </a:xfrm>
          <a:prstGeom prst="rect">
            <a:avLst/>
          </a:prstGeom>
          <a:noFill/>
        </p:spPr>
        <p:txBody>
          <a:bodyPr wrap="square" rtlCol="0">
            <a:spAutoFit/>
          </a:bodyPr>
          <a:lstStyle/>
          <a:p>
            <a:r>
              <a:rPr lang="en-US" altLang="ja-JP" dirty="0" err="1">
                <a:latin typeface="Migu 1M" charset="-128"/>
                <a:ea typeface="Migu 1M" charset="-128"/>
                <a:cs typeface="Migu 1M" charset="-128"/>
              </a:rPr>
              <a:t>m_flows</a:t>
            </a:r>
            <a:r>
              <a:rPr lang="en-US" altLang="ja-JP" dirty="0">
                <a:latin typeface="Migu 1M" charset="-128"/>
                <a:ea typeface="Migu 1M" charset="-128"/>
                <a:cs typeface="Migu 1M" charset="-128"/>
              </a:rPr>
              <a:t>[1]</a:t>
            </a:r>
            <a:endParaRPr kumimoji="1" lang="ja-JP" altLang="en-US" dirty="0">
              <a:latin typeface="Migu 1M" charset="-128"/>
              <a:ea typeface="Migu 1M" charset="-128"/>
              <a:cs typeface="Migu 1M" charset="-128"/>
            </a:endParaRPr>
          </a:p>
        </p:txBody>
      </p:sp>
      <p:sp>
        <p:nvSpPr>
          <p:cNvPr id="30" name="テキスト ボックス 29"/>
          <p:cNvSpPr txBox="1"/>
          <p:nvPr/>
        </p:nvSpPr>
        <p:spPr>
          <a:xfrm>
            <a:off x="5466446" y="1906529"/>
            <a:ext cx="1421278" cy="369332"/>
          </a:xfrm>
          <a:prstGeom prst="rect">
            <a:avLst/>
          </a:prstGeom>
          <a:noFill/>
        </p:spPr>
        <p:txBody>
          <a:bodyPr wrap="square" rtlCol="0">
            <a:spAutoFit/>
          </a:bodyPr>
          <a:lstStyle/>
          <a:p>
            <a:r>
              <a:rPr lang="en-US" altLang="ja-JP" dirty="0" err="1">
                <a:latin typeface="Migu 1M" charset="-128"/>
                <a:ea typeface="Migu 1M" charset="-128"/>
                <a:cs typeface="Migu 1M" charset="-128"/>
              </a:rPr>
              <a:t>m_flows</a:t>
            </a:r>
            <a:r>
              <a:rPr lang="en-US" altLang="ja-JP" dirty="0">
                <a:latin typeface="Migu 1M" charset="-128"/>
                <a:ea typeface="Migu 1M" charset="-128"/>
                <a:cs typeface="Migu 1M" charset="-128"/>
              </a:rPr>
              <a:t>[m]</a:t>
            </a:r>
            <a:endParaRPr kumimoji="1" lang="ja-JP" altLang="en-US" dirty="0">
              <a:latin typeface="Migu 1M" charset="-128"/>
              <a:ea typeface="Migu 1M" charset="-128"/>
              <a:cs typeface="Migu 1M" charset="-128"/>
            </a:endParaRPr>
          </a:p>
        </p:txBody>
      </p:sp>
      <p:sp>
        <p:nvSpPr>
          <p:cNvPr id="31" name="テキスト ボックス 30"/>
          <p:cNvSpPr txBox="1"/>
          <p:nvPr/>
        </p:nvSpPr>
        <p:spPr>
          <a:xfrm>
            <a:off x="880946" y="4341754"/>
            <a:ext cx="7382107" cy="1015663"/>
          </a:xfrm>
          <a:prstGeom prst="rect">
            <a:avLst/>
          </a:prstGeom>
          <a:solidFill>
            <a:schemeClr val="accent5">
              <a:lumMod val="20000"/>
              <a:lumOff val="80000"/>
            </a:schemeClr>
          </a:solidFill>
        </p:spPr>
        <p:txBody>
          <a:bodyPr wrap="square" rtlCol="0">
            <a:spAutoFit/>
          </a:bodyPr>
          <a:lstStyle/>
          <a:p>
            <a:r>
              <a:rPr kumimoji="1" lang="ja-JP" altLang="en-US" sz="2000" dirty="0">
                <a:solidFill>
                  <a:srgbClr val="0070C0"/>
                </a:solidFill>
                <a:latin typeface="Migu 1M" charset="-128"/>
                <a:ea typeface="Migu 1M" charset="-128"/>
                <a:cs typeface="Migu 1M" charset="-128"/>
              </a:rPr>
              <a:t>境界条件</a:t>
            </a:r>
            <a:endParaRPr kumimoji="1" lang="en-US" altLang="ja-JP" sz="2000" dirty="0">
              <a:solidFill>
                <a:srgbClr val="0070C0"/>
              </a:solidFill>
              <a:latin typeface="Migu 1M" charset="-128"/>
              <a:ea typeface="Migu 1M" charset="-128"/>
              <a:cs typeface="Migu 1M" charset="-128"/>
            </a:endParaRPr>
          </a:p>
          <a:p>
            <a:r>
              <a:rPr kumimoji="1" lang="en-US" altLang="ja-JP" sz="2000" dirty="0">
                <a:latin typeface="Migu 1M" charset="-128"/>
                <a:ea typeface="Migu 1M" charset="-128"/>
                <a:cs typeface="Migu 1M" charset="-128"/>
              </a:rPr>
              <a:t>states[</a:t>
            </a:r>
            <a:r>
              <a:rPr kumimoji="1" lang="en-US" altLang="ja-JP" sz="2000" dirty="0" err="1">
                <a:latin typeface="Migu 1M" charset="-128"/>
                <a:ea typeface="Migu 1M" charset="-128"/>
                <a:cs typeface="Migu 1M" charset="-128"/>
              </a:rPr>
              <a:t>i</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熱力学的状態変数</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ThermodynamicState</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レコード</a:t>
            </a:r>
            <a:r>
              <a:rPr kumimoji="1" lang="en-US" altLang="ja-JP" sz="2000" dirty="0">
                <a:latin typeface="Migu 1M" charset="-128"/>
                <a:ea typeface="Migu 1M" charset="-128"/>
                <a:cs typeface="Migu 1M" charset="-128"/>
              </a:rPr>
              <a:t>)</a:t>
            </a:r>
          </a:p>
          <a:p>
            <a:r>
              <a:rPr lang="en-US" altLang="ja-JP" sz="2000" dirty="0">
                <a:latin typeface="Migu 1M" charset="-128"/>
                <a:ea typeface="Migu 1M" charset="-128"/>
                <a:cs typeface="Migu 1M" charset="-128"/>
              </a:rPr>
              <a:t>vs[</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流速</a:t>
            </a:r>
            <a:endParaRPr kumimoji="1" lang="ja-JP" altLang="en-US" sz="2000" dirty="0">
              <a:latin typeface="Migu 1M" charset="-128"/>
              <a:ea typeface="Migu 1M" charset="-128"/>
              <a:cs typeface="Migu 1M" charset="-128"/>
            </a:endParaRPr>
          </a:p>
        </p:txBody>
      </p:sp>
      <p:sp>
        <p:nvSpPr>
          <p:cNvPr id="32" name="正方形/長方形 31"/>
          <p:cNvSpPr/>
          <p:nvPr/>
        </p:nvSpPr>
        <p:spPr>
          <a:xfrm>
            <a:off x="628650" y="870492"/>
            <a:ext cx="3600666"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PartialStageredFlowModel</a:t>
            </a:r>
            <a:endParaRPr lang="en-US" altLang="ja-JP" sz="2000" b="1" dirty="0">
              <a:solidFill>
                <a:srgbClr val="0070C0"/>
              </a:solidFill>
              <a:latin typeface="MigMix 1P" charset="-128"/>
              <a:ea typeface="MigMix 1P" charset="-128"/>
              <a:cs typeface="MigMix 1P" charset="-128"/>
            </a:endParaRPr>
          </a:p>
        </p:txBody>
      </p:sp>
      <p:sp>
        <p:nvSpPr>
          <p:cNvPr id="5" name="テキスト ボックス 4"/>
          <p:cNvSpPr txBox="1"/>
          <p:nvPr/>
        </p:nvSpPr>
        <p:spPr>
          <a:xfrm>
            <a:off x="1785376" y="3229515"/>
            <a:ext cx="1274623" cy="276999"/>
          </a:xfrm>
          <a:prstGeom prst="rect">
            <a:avLst/>
          </a:prstGeom>
          <a:noFill/>
        </p:spPr>
        <p:txBody>
          <a:bodyPr wrap="square" rtlCol="0">
            <a:spAutoFit/>
          </a:bodyPr>
          <a:lstStyle/>
          <a:p>
            <a:r>
              <a:rPr kumimoji="1" lang="en-US" altLang="ja-JP" sz="1200">
                <a:latin typeface="Migu 1M" charset="-128"/>
                <a:ea typeface="Migu 1M" charset="-128"/>
                <a:cs typeface="Migu 1M" charset="-128"/>
              </a:rPr>
              <a:t>flowLengths</a:t>
            </a:r>
            <a:r>
              <a:rPr kumimoji="1" lang="en-US" altLang="ja-JP" sz="1200" dirty="0">
                <a:latin typeface="Migu 1M" charset="-128"/>
                <a:ea typeface="Migu 1M" charset="-128"/>
                <a:cs typeface="Migu 1M" charset="-128"/>
              </a:rPr>
              <a:t>[1]</a:t>
            </a:r>
            <a:endParaRPr kumimoji="1" lang="ja-JP" altLang="en-US" sz="1200" dirty="0">
              <a:latin typeface="Migu 1M" charset="-128"/>
              <a:ea typeface="Migu 1M" charset="-128"/>
              <a:cs typeface="Migu 1M" charset="-128"/>
            </a:endParaRPr>
          </a:p>
        </p:txBody>
      </p:sp>
      <p:sp>
        <p:nvSpPr>
          <p:cNvPr id="38" name="テキスト ボックス 37"/>
          <p:cNvSpPr txBox="1"/>
          <p:nvPr/>
        </p:nvSpPr>
        <p:spPr>
          <a:xfrm>
            <a:off x="5551467" y="3207539"/>
            <a:ext cx="1400478" cy="276999"/>
          </a:xfrm>
          <a:prstGeom prst="rect">
            <a:avLst/>
          </a:prstGeom>
          <a:noFill/>
        </p:spPr>
        <p:txBody>
          <a:bodyPr wrap="square" rtlCol="0">
            <a:spAutoFit/>
          </a:bodyPr>
          <a:lstStyle/>
          <a:p>
            <a:r>
              <a:rPr kumimoji="1" lang="en-US" altLang="ja-JP" sz="1200">
                <a:latin typeface="Migu 1M" charset="-128"/>
                <a:ea typeface="Migu 1M" charset="-128"/>
                <a:cs typeface="Migu 1M" charset="-128"/>
              </a:rPr>
              <a:t>flowLengths</a:t>
            </a:r>
            <a:r>
              <a:rPr kumimoji="1" lang="en-US" altLang="ja-JP" sz="1200" dirty="0">
                <a:latin typeface="Migu 1M" charset="-128"/>
                <a:ea typeface="Migu 1M" charset="-128"/>
                <a:cs typeface="Migu 1M" charset="-128"/>
              </a:rPr>
              <a:t>[m]</a:t>
            </a:r>
            <a:endParaRPr kumimoji="1" lang="ja-JP" altLang="en-US" sz="1200" dirty="0">
              <a:latin typeface="Migu 1M" charset="-128"/>
              <a:ea typeface="Migu 1M" charset="-128"/>
              <a:cs typeface="Migu 1M" charset="-128"/>
            </a:endParaRPr>
          </a:p>
        </p:txBody>
      </p:sp>
      <p:cxnSp>
        <p:nvCxnSpPr>
          <p:cNvPr id="39" name="直線矢印コネクタ 38"/>
          <p:cNvCxnSpPr>
            <a:stCxn id="25" idx="0"/>
          </p:cNvCxnSpPr>
          <p:nvPr/>
        </p:nvCxnSpPr>
        <p:spPr>
          <a:xfrm flipV="1">
            <a:off x="1669129" y="3029789"/>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937031" y="3040652"/>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6704722" y="3033318"/>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880946" y="5417450"/>
            <a:ext cx="4435830" cy="707886"/>
          </a:xfrm>
          <a:prstGeom prst="rect">
            <a:avLst/>
          </a:prstGeom>
          <a:solidFill>
            <a:schemeClr val="accent5">
              <a:lumMod val="20000"/>
              <a:lumOff val="80000"/>
            </a:schemeClr>
          </a:solidFill>
        </p:spPr>
        <p:txBody>
          <a:bodyPr wrap="none">
            <a:spAutoFit/>
          </a:bodyPr>
          <a:lstStyle/>
          <a:p>
            <a:r>
              <a:rPr lang="ja-JP" altLang="en-US" sz="2000" dirty="0">
                <a:solidFill>
                  <a:srgbClr val="0070C0"/>
                </a:solidFill>
                <a:latin typeface="MigMix 1P" charset="-128"/>
                <a:ea typeface="MigMix 1P" charset="-128"/>
                <a:cs typeface="MigMix 1P" charset="-128"/>
              </a:rPr>
              <a:t>状態変数</a:t>
            </a:r>
            <a:endParaRPr lang="en-US" altLang="ja-JP" sz="2000" dirty="0">
              <a:solidFill>
                <a:srgbClr val="0070C0"/>
              </a:solidFill>
              <a:latin typeface="MigMix 1P" charset="-128"/>
              <a:ea typeface="MigMix 1P" charset="-128"/>
              <a:cs typeface="MigMix 1P" charset="-128"/>
            </a:endParaRPr>
          </a:p>
          <a:p>
            <a:r>
              <a:rPr lang="en-US" altLang="ja-JP" sz="2000" dirty="0">
                <a:latin typeface="MigMix 1P" charset="-128"/>
                <a:ea typeface="MigMix 1P" charset="-128"/>
                <a:cs typeface="MigMix 1P" charset="-128"/>
              </a:rPr>
              <a:t>Is[</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 = </a:t>
            </a:r>
            <a:r>
              <a:rPr lang="en-US" altLang="ja-JP" sz="2000" dirty="0" err="1">
                <a:latin typeface="MigMix 1P" charset="-128"/>
                <a:ea typeface="MigMix 1P" charset="-128"/>
                <a:cs typeface="MigMix 1P" charset="-128"/>
              </a:rPr>
              <a:t>m_flows</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flowLengths</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a:t>
            </a:r>
            <a:endParaRPr lang="ja-JP" altLang="en-US" sz="2000" dirty="0">
              <a:latin typeface="MigMix 1P" charset="-128"/>
              <a:ea typeface="MigMix 1P" charset="-128"/>
              <a:cs typeface="MigMix 1P" charset="-128"/>
            </a:endParaRPr>
          </a:p>
        </p:txBody>
      </p:sp>
      <p:sp>
        <p:nvSpPr>
          <p:cNvPr id="33" name="フッター プレースホルダー 3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71771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flow</a:t>
            </a:r>
            <a:r>
              <a:rPr lang="ja-JP" altLang="en-US" dirty="0"/>
              <a:t>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6600" y="6341673"/>
            <a:ext cx="2057400" cy="365125"/>
          </a:xfrm>
        </p:spPr>
        <p:txBody>
          <a:bodyPr/>
          <a:lstStyle/>
          <a:p>
            <a:fld id="{522546E2-FFC9-E74A-B833-4B01CD764E6B}" type="slidenum">
              <a:rPr lang="ja-JP" altLang="en-US" smtClean="0"/>
              <a:pPr/>
              <a:t>91</a:t>
            </a:fld>
            <a:endParaRPr lang="ja-JP" altLang="en-US"/>
          </a:p>
        </p:txBody>
      </p:sp>
      <p:pic>
        <p:nvPicPr>
          <p:cNvPr id="5" name="図 4"/>
          <p:cNvPicPr>
            <a:picLocks noChangeAspect="1"/>
          </p:cNvPicPr>
          <p:nvPr/>
        </p:nvPicPr>
        <p:blipFill>
          <a:blip r:embed="rId2"/>
          <a:stretch>
            <a:fillRect/>
          </a:stretch>
        </p:blipFill>
        <p:spPr>
          <a:xfrm>
            <a:off x="1622879" y="1673325"/>
            <a:ext cx="4330700" cy="2959100"/>
          </a:xfrm>
          <a:prstGeom prst="rect">
            <a:avLst/>
          </a:prstGeom>
        </p:spPr>
      </p:pic>
      <p:pic>
        <p:nvPicPr>
          <p:cNvPr id="6" name="図 5"/>
          <p:cNvPicPr>
            <a:picLocks noChangeAspect="1"/>
          </p:cNvPicPr>
          <p:nvPr/>
        </p:nvPicPr>
        <p:blipFill>
          <a:blip r:embed="rId3"/>
          <a:stretch>
            <a:fillRect/>
          </a:stretch>
        </p:blipFill>
        <p:spPr>
          <a:xfrm>
            <a:off x="2531540" y="654110"/>
            <a:ext cx="1373572" cy="869349"/>
          </a:xfrm>
          <a:prstGeom prst="rect">
            <a:avLst/>
          </a:prstGeom>
        </p:spPr>
      </p:pic>
      <p:sp>
        <p:nvSpPr>
          <p:cNvPr id="8" name="テキスト ボックス 7"/>
          <p:cNvSpPr txBox="1"/>
          <p:nvPr/>
        </p:nvSpPr>
        <p:spPr>
          <a:xfrm>
            <a:off x="3883752" y="2011880"/>
            <a:ext cx="4630248"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出入り口の２つの</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を</a:t>
            </a:r>
            <a:r>
              <a:rPr lang="ja-JP" altLang="en-US" dirty="0">
                <a:solidFill>
                  <a:srgbClr val="0070C0"/>
                </a:solidFill>
                <a:latin typeface="MigMix 1P" charset="-128"/>
                <a:ea typeface="MigMix 1P" charset="-128"/>
                <a:cs typeface="MigMix 1P" charset="-128"/>
              </a:rPr>
              <a:t>持つモデル</a:t>
            </a:r>
            <a:endParaRPr kumimoji="1" lang="ja-JP" altLang="en-US" dirty="0">
              <a:solidFill>
                <a:srgbClr val="0070C0"/>
              </a:solidFill>
              <a:latin typeface="MigMix 1P" charset="-128"/>
              <a:ea typeface="MigMix 1P" charset="-128"/>
              <a:cs typeface="MigMix 1P" charset="-128"/>
            </a:endParaRPr>
          </a:p>
        </p:txBody>
      </p:sp>
      <p:sp>
        <p:nvSpPr>
          <p:cNvPr id="9" name="テキスト ボックス 8"/>
          <p:cNvSpPr txBox="1"/>
          <p:nvPr/>
        </p:nvSpPr>
        <p:spPr>
          <a:xfrm>
            <a:off x="4004469" y="3313379"/>
            <a:ext cx="3096975"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パイプの形状パラメータ</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と</a:t>
            </a:r>
            <a:r>
              <a:rPr lang="en-US" altLang="ja-JP" dirty="0">
                <a:solidFill>
                  <a:srgbClr val="0070C0"/>
                </a:solidFill>
                <a:latin typeface="MigMix 1P" charset="-128"/>
                <a:ea typeface="MigMix 1P" charset="-128"/>
                <a:cs typeface="MigMix 1P" charset="-128"/>
              </a:rPr>
              <a:t>Flow</a:t>
            </a:r>
            <a:r>
              <a:rPr lang="ja-JP" altLang="en-US" dirty="0">
                <a:solidFill>
                  <a:srgbClr val="0070C0"/>
                </a:solidFill>
                <a:latin typeface="MigMix 1P" charset="-128"/>
                <a:ea typeface="MigMix 1P" charset="-128"/>
                <a:cs typeface="MigMix 1P" charset="-128"/>
              </a:rPr>
              <a:t>モデルの宣言</a:t>
            </a:r>
            <a:endParaRPr kumimoji="1" lang="ja-JP" altLang="en-US"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4004469" y="4038277"/>
            <a:ext cx="4570264" cy="646331"/>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1</a:t>
            </a:r>
            <a:r>
              <a:rPr kumimoji="1" lang="ja-JP" altLang="en-US" dirty="0">
                <a:solidFill>
                  <a:srgbClr val="0070C0"/>
                </a:solidFill>
                <a:latin typeface="MigMix 1P" charset="-128"/>
                <a:ea typeface="MigMix 1P" charset="-128"/>
                <a:cs typeface="MigMix 1P" charset="-128"/>
              </a:rPr>
              <a:t>つの</a:t>
            </a:r>
            <a:r>
              <a:rPr kumimoji="1" lang="en-US" altLang="ja-JP" dirty="0">
                <a:solidFill>
                  <a:srgbClr val="0070C0"/>
                </a:solidFill>
                <a:latin typeface="MigMix 1P" charset="-128"/>
                <a:ea typeface="MigMix 1P" charset="-128"/>
                <a:cs typeface="MigMix 1P" charset="-128"/>
              </a:rPr>
              <a:t>Flow</a:t>
            </a:r>
            <a:r>
              <a:rPr kumimoji="1" lang="ja-JP" altLang="en-US" dirty="0">
                <a:solidFill>
                  <a:srgbClr val="0070C0"/>
                </a:solidFill>
                <a:latin typeface="MigMix 1P" charset="-128"/>
                <a:ea typeface="MigMix 1P" charset="-128"/>
                <a:cs typeface="MigMix 1P" charset="-128"/>
              </a:rPr>
              <a:t>モデルの両端の</a:t>
            </a:r>
            <a:r>
              <a:rPr kumimoji="1" lang="en-US" altLang="ja-JP" dirty="0">
                <a:solidFill>
                  <a:srgbClr val="0070C0"/>
                </a:solidFill>
                <a:latin typeface="MigMix 1P" charset="-128"/>
                <a:ea typeface="MigMix 1P" charset="-128"/>
                <a:cs typeface="MigMix 1P" charset="-128"/>
              </a:rPr>
              <a:t> states </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 </a:t>
            </a:r>
          </a:p>
          <a:p>
            <a:r>
              <a:rPr kumimoji="1" lang="ja-JP" altLang="en-US" dirty="0">
                <a:solidFill>
                  <a:srgbClr val="0070C0"/>
                </a:solidFill>
                <a:latin typeface="MigMix 1P" charset="-128"/>
                <a:ea typeface="MigMix 1P" charset="-128"/>
                <a:cs typeface="MigMix 1P" charset="-128"/>
              </a:rPr>
              <a:t>パイプの両端の</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FluidPorts</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を結びつける</a:t>
            </a:r>
            <a:r>
              <a:rPr lang="ja-JP" altLang="en-US" dirty="0">
                <a:solidFill>
                  <a:srgbClr val="0070C0"/>
                </a:solidFill>
                <a:latin typeface="MigMix 1P" charset="-128"/>
                <a:ea typeface="MigMix 1P" charset="-128"/>
                <a:cs typeface="MigMix 1P" charset="-128"/>
              </a:rPr>
              <a:t>。</a:t>
            </a:r>
            <a:endParaRPr kumimoji="1" lang="en-US" altLang="ja-JP" dirty="0">
              <a:solidFill>
                <a:srgbClr val="0070C0"/>
              </a:solidFill>
              <a:latin typeface="MigMix 1P" charset="-128"/>
              <a:ea typeface="MigMix 1P" charset="-128"/>
              <a:cs typeface="MigMix 1P" charset="-128"/>
            </a:endParaRPr>
          </a:p>
        </p:txBody>
      </p:sp>
      <p:sp>
        <p:nvSpPr>
          <p:cNvPr id="11" name="正方形/長方形 10"/>
          <p:cNvSpPr/>
          <p:nvPr/>
        </p:nvSpPr>
        <p:spPr>
          <a:xfrm>
            <a:off x="628650" y="864000"/>
            <a:ext cx="1531188"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StaticPipe</a:t>
            </a:r>
            <a:endParaRPr lang="ja-JP" altLang="en-US" sz="2000" b="1" dirty="0">
              <a:latin typeface="MigMix 1P" charset="-128"/>
              <a:ea typeface="MigMix 1P" charset="-128"/>
              <a:cs typeface="MigMix 1P" charset="-128"/>
            </a:endParaRPr>
          </a:p>
        </p:txBody>
      </p:sp>
      <p:sp>
        <p:nvSpPr>
          <p:cNvPr id="12" name="テキスト ボックス 11"/>
          <p:cNvSpPr txBox="1"/>
          <p:nvPr/>
        </p:nvSpPr>
        <p:spPr>
          <a:xfrm>
            <a:off x="4276814" y="556224"/>
            <a:ext cx="4672739" cy="1015663"/>
          </a:xfrm>
          <a:prstGeom prst="rect">
            <a:avLst/>
          </a:prstGeom>
          <a:noFill/>
        </p:spPr>
        <p:txBody>
          <a:bodyPr wrap="square" rtlCol="0">
            <a:spAutoFit/>
          </a:bodyPr>
          <a:lstStyle/>
          <a:p>
            <a:pPr marL="285750" indent="-285750">
              <a:buFont typeface="Arial" charset="0"/>
              <a:buChar char="•"/>
            </a:pPr>
            <a:r>
              <a:rPr kumimoji="1" lang="ja-JP" altLang="en-US" sz="2000" dirty="0">
                <a:solidFill>
                  <a:schemeClr val="accent1"/>
                </a:solidFill>
                <a:latin typeface="MigMix 1P" charset="-128"/>
                <a:ea typeface="MigMix 1P" charset="-128"/>
                <a:cs typeface="MigMix 1P" charset="-128"/>
              </a:rPr>
              <a:t>定常状態を表すため</a:t>
            </a:r>
            <a:r>
              <a:rPr kumimoji="1" lang="en-US" altLang="ja-JP" sz="2000" dirty="0">
                <a:solidFill>
                  <a:schemeClr val="accent1"/>
                </a:solidFill>
                <a:latin typeface="MigMix 1P" charset="-128"/>
                <a:ea typeface="MigMix 1P" charset="-128"/>
                <a:cs typeface="MigMix 1P" charset="-128"/>
              </a:rPr>
              <a:t> </a:t>
            </a:r>
            <a:r>
              <a:rPr lang="en-US" altLang="ja-JP" sz="2000" dirty="0" err="1">
                <a:solidFill>
                  <a:schemeClr val="accent1"/>
                </a:solidFill>
                <a:latin typeface="MigMix 1P" charset="-128"/>
                <a:ea typeface="MigMix 1P" charset="-128"/>
                <a:cs typeface="MigMix 1P" charset="-128"/>
              </a:rPr>
              <a:t>massDynamics</a:t>
            </a:r>
            <a:r>
              <a:rPr lang="en-US" altLang="ja-JP" sz="2000" dirty="0">
                <a:solidFill>
                  <a:schemeClr val="accent1"/>
                </a:solidFill>
                <a:latin typeface="MigMix 1P" charset="-128"/>
                <a:ea typeface="MigMix 1P" charset="-128"/>
                <a:cs typeface="MigMix 1P" charset="-128"/>
              </a:rPr>
              <a:t> </a:t>
            </a:r>
            <a:r>
              <a:rPr lang="ja-JP" altLang="en-US" sz="2000" dirty="0">
                <a:solidFill>
                  <a:schemeClr val="accent1"/>
                </a:solidFill>
                <a:latin typeface="MigMix 1P" charset="-128"/>
                <a:ea typeface="MigMix 1P" charset="-128"/>
                <a:cs typeface="MigMix 1P" charset="-128"/>
              </a:rPr>
              <a:t>は</a:t>
            </a:r>
            <a:r>
              <a:rPr lang="en-US" altLang="ja-JP" sz="2000" dirty="0">
                <a:solidFill>
                  <a:schemeClr val="accent1"/>
                </a:solidFill>
                <a:latin typeface="MigMix 1P" charset="-128"/>
                <a:ea typeface="MigMix 1P" charset="-128"/>
                <a:cs typeface="MigMix 1P" charset="-128"/>
              </a:rPr>
              <a:t> </a:t>
            </a:r>
            <a:r>
              <a:rPr lang="en-US" altLang="ja-JP" sz="2000" dirty="0" err="1">
                <a:solidFill>
                  <a:schemeClr val="accent1"/>
                </a:solidFill>
                <a:latin typeface="MigMix 1P" charset="-128"/>
                <a:ea typeface="MigMix 1P" charset="-128"/>
                <a:cs typeface="MigMix 1P" charset="-128"/>
              </a:rPr>
              <a:t>steadyState</a:t>
            </a:r>
            <a:r>
              <a:rPr lang="ja-JP" altLang="en-US" sz="2000" dirty="0">
                <a:solidFill>
                  <a:schemeClr val="accent1"/>
                </a:solidFill>
                <a:latin typeface="MigMix 1P" charset="-128"/>
                <a:ea typeface="MigMix 1P" charset="-128"/>
                <a:cs typeface="MigMix 1P" charset="-128"/>
              </a:rPr>
              <a:t>に固定されている。</a:t>
            </a:r>
            <a:endParaRPr lang="en-US" altLang="ja-JP" sz="2000" dirty="0">
              <a:solidFill>
                <a:schemeClr val="accent1"/>
              </a:solidFill>
              <a:latin typeface="MigMix 1P" charset="-128"/>
              <a:ea typeface="MigMix 1P" charset="-128"/>
              <a:cs typeface="MigMix 1P" charset="-128"/>
            </a:endParaRPr>
          </a:p>
          <a:p>
            <a:pPr marL="285750" indent="-285750">
              <a:buFont typeface="Arial" charset="0"/>
              <a:buChar char="•"/>
            </a:pPr>
            <a:r>
              <a:rPr kumimoji="1" lang="ja-JP" altLang="en-US" sz="2000" dirty="0">
                <a:solidFill>
                  <a:schemeClr val="accent1"/>
                </a:solidFill>
                <a:latin typeface="MigMix 1P" charset="-128"/>
                <a:ea typeface="MigMix 1P" charset="-128"/>
                <a:cs typeface="MigMix 1P" charset="-128"/>
              </a:rPr>
              <a:t>内部に流体を蓄える機能は持たない。</a:t>
            </a:r>
          </a:p>
        </p:txBody>
      </p:sp>
      <p:sp>
        <p:nvSpPr>
          <p:cNvPr id="13" name="円柱 12"/>
          <p:cNvSpPr/>
          <p:nvPr/>
        </p:nvSpPr>
        <p:spPr>
          <a:xfrm rot="5400000">
            <a:off x="2713276" y="4681640"/>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円/楕円 14"/>
          <p:cNvSpPr/>
          <p:nvPr/>
        </p:nvSpPr>
        <p:spPr>
          <a:xfrm>
            <a:off x="2960034" y="5059699"/>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右矢印 15"/>
          <p:cNvSpPr/>
          <p:nvPr/>
        </p:nvSpPr>
        <p:spPr>
          <a:xfrm>
            <a:off x="3050510" y="5311436"/>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テキスト ボックス 16"/>
          <p:cNvSpPr txBox="1"/>
          <p:nvPr/>
        </p:nvSpPr>
        <p:spPr>
          <a:xfrm>
            <a:off x="1165950" y="5078474"/>
            <a:ext cx="1281816" cy="646331"/>
          </a:xfrm>
          <a:prstGeom prst="rect">
            <a:avLst/>
          </a:prstGeom>
          <a:noFill/>
        </p:spPr>
        <p:txBody>
          <a:bodyPr wrap="square" rtlCol="0">
            <a:spAutoFit/>
          </a:bodyPr>
          <a:lstStyle/>
          <a:p>
            <a:r>
              <a:rPr kumimoji="1" lang="en-US" altLang="ja-JP" dirty="0" err="1">
                <a:latin typeface="MigMix 1P" panose="020B0502020203020207" pitchFamily="34" charset="-128"/>
              </a:rPr>
              <a:t>port_a</a:t>
            </a:r>
            <a:endParaRPr kumimoji="1" lang="en-US" altLang="ja-JP" dirty="0">
              <a:latin typeface="MigMix 1P" panose="020B0502020203020207" pitchFamily="34" charset="-128"/>
            </a:endParaRPr>
          </a:p>
          <a:p>
            <a:r>
              <a:rPr lang="en-US" altLang="ja-JP" dirty="0">
                <a:latin typeface="MigMix 1P" panose="020B0502020203020207" pitchFamily="34" charset="-128"/>
              </a:rPr>
              <a:t>states[1]</a:t>
            </a:r>
            <a:endParaRPr kumimoji="1" lang="ja-JP" altLang="en-US" dirty="0">
              <a:latin typeface="MigMix 1P" panose="020B0502020203020207" pitchFamily="34" charset="-128"/>
            </a:endParaRPr>
          </a:p>
        </p:txBody>
      </p:sp>
      <p:sp>
        <p:nvSpPr>
          <p:cNvPr id="18" name="テキスト ボックス 17"/>
          <p:cNvSpPr txBox="1"/>
          <p:nvPr/>
        </p:nvSpPr>
        <p:spPr>
          <a:xfrm>
            <a:off x="3820191" y="5090564"/>
            <a:ext cx="1258937" cy="646331"/>
          </a:xfrm>
          <a:prstGeom prst="rect">
            <a:avLst/>
          </a:prstGeom>
          <a:noFill/>
        </p:spPr>
        <p:txBody>
          <a:bodyPr wrap="square" rtlCol="0">
            <a:spAutoFit/>
          </a:bodyPr>
          <a:lstStyle/>
          <a:p>
            <a:r>
              <a:rPr kumimoji="1" lang="en-US" altLang="ja-JP" dirty="0" err="1">
                <a:latin typeface="MigMix 1P" panose="020B0502020203020207" pitchFamily="34" charset="-128"/>
              </a:rPr>
              <a:t>port_b</a:t>
            </a:r>
            <a:endParaRPr kumimoji="1" lang="en-US" altLang="ja-JP" dirty="0">
              <a:latin typeface="MigMix 1P" panose="020B0502020203020207" pitchFamily="34" charset="-128"/>
            </a:endParaRPr>
          </a:p>
          <a:p>
            <a:r>
              <a:rPr lang="en-US" altLang="ja-JP" dirty="0">
                <a:latin typeface="MigMix 1P" panose="020B0502020203020207" pitchFamily="34" charset="-128"/>
              </a:rPr>
              <a:t>states[2]</a:t>
            </a:r>
            <a:endParaRPr kumimoji="1" lang="ja-JP" altLang="en-US" dirty="0">
              <a:latin typeface="MigMix 1P" panose="020B0502020203020207" pitchFamily="34" charset="-128"/>
            </a:endParaRPr>
          </a:p>
        </p:txBody>
      </p:sp>
      <p:sp>
        <p:nvSpPr>
          <p:cNvPr id="19" name="テキスト ボックス 18"/>
          <p:cNvSpPr txBox="1"/>
          <p:nvPr/>
        </p:nvSpPr>
        <p:spPr>
          <a:xfrm>
            <a:off x="4998764" y="4970980"/>
            <a:ext cx="3575969" cy="1015663"/>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2</a:t>
            </a:r>
            <a:r>
              <a:rPr kumimoji="1" lang="ja-JP" altLang="en-US" sz="2000" dirty="0">
                <a:solidFill>
                  <a:srgbClr val="0070C0"/>
                </a:solidFill>
                <a:latin typeface="MigMix 1P" charset="-128"/>
                <a:ea typeface="MigMix 1P" charset="-128"/>
                <a:cs typeface="MigMix 1P" charset="-128"/>
              </a:rPr>
              <a:t>つの</a:t>
            </a:r>
            <a:r>
              <a:rPr lang="ja-JP" altLang="en-US" sz="2000" dirty="0">
                <a:solidFill>
                  <a:srgbClr val="0070C0"/>
                </a:solidFill>
                <a:latin typeface="MigMix 1P" charset="-128"/>
                <a:ea typeface="MigMix 1P" charset="-128"/>
                <a:cs typeface="MigMix 1P" charset="-128"/>
              </a:rPr>
              <a:t>熱力学的状態</a:t>
            </a:r>
            <a:r>
              <a:rPr lang="en-US" altLang="ja-JP" sz="2000" dirty="0">
                <a:solidFill>
                  <a:srgbClr val="0070C0"/>
                </a:solidFill>
                <a:latin typeface="MigMix 1P" charset="-128"/>
                <a:ea typeface="MigMix 1P" charset="-128"/>
                <a:cs typeface="MigMix 1P" charset="-128"/>
              </a:rPr>
              <a:t> states[1], states[2] </a:t>
            </a:r>
            <a:r>
              <a:rPr lang="ja-JP" altLang="en-US" sz="2000" dirty="0">
                <a:solidFill>
                  <a:srgbClr val="0070C0"/>
                </a:solidFill>
                <a:latin typeface="MigMix 1P" charset="-128"/>
                <a:ea typeface="MigMix 1P" charset="-128"/>
                <a:cs typeface="MigMix 1P" charset="-128"/>
              </a:rPr>
              <a:t>の間の定常流を求めるモデル</a:t>
            </a:r>
            <a:endParaRPr kumimoji="1" lang="ja-JP" altLang="en-US" sz="2000" dirty="0">
              <a:solidFill>
                <a:srgbClr val="0070C0"/>
              </a:solidFill>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79817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StaticPipeTest1</a:t>
            </a:r>
            <a:br>
              <a:rPr kumimoji="1" lang="en-US" altLang="ja-JP" dirty="0"/>
            </a:br>
            <a:r>
              <a:rPr kumimoji="1" lang="en-US" altLang="ja-JP" sz="2700" dirty="0"/>
              <a:t>flow</a:t>
            </a:r>
            <a:r>
              <a:rPr kumimoji="1" lang="ja-JP" altLang="en-US" sz="2700" dirty="0"/>
              <a:t>モデルと</a:t>
            </a:r>
            <a:r>
              <a:rPr kumimoji="1" lang="en-US" altLang="ja-JP" sz="2700" dirty="0"/>
              <a:t>volume</a:t>
            </a:r>
            <a:r>
              <a:rPr kumimoji="1" lang="ja-JP" altLang="en-US" sz="2700" dirty="0"/>
              <a:t>モデルを配置する。</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92</a:t>
            </a:fld>
            <a:endParaRPr lang="ja-JP" altLang="en-US"/>
          </a:p>
        </p:txBody>
      </p:sp>
      <p:pic>
        <p:nvPicPr>
          <p:cNvPr id="18" name="図 17">
            <a:extLst>
              <a:ext uri="{FF2B5EF4-FFF2-40B4-BE49-F238E27FC236}">
                <a16:creationId xmlns:a16="http://schemas.microsoft.com/office/drawing/2014/main" id="{7C0BDE55-DC94-4798-BF40-61925A382769}"/>
              </a:ext>
            </a:extLst>
          </p:cNvPr>
          <p:cNvPicPr>
            <a:picLocks noChangeAspect="1"/>
          </p:cNvPicPr>
          <p:nvPr/>
        </p:nvPicPr>
        <p:blipFill>
          <a:blip r:embed="rId2"/>
          <a:stretch>
            <a:fillRect/>
          </a:stretch>
        </p:blipFill>
        <p:spPr>
          <a:xfrm>
            <a:off x="483218" y="1977919"/>
            <a:ext cx="7652989" cy="3357602"/>
          </a:xfrm>
          <a:prstGeom prst="rect">
            <a:avLst/>
          </a:prstGeom>
        </p:spPr>
      </p:pic>
      <p:sp>
        <p:nvSpPr>
          <p:cNvPr id="2" name="テキスト ボックス 1"/>
          <p:cNvSpPr txBox="1"/>
          <p:nvPr/>
        </p:nvSpPr>
        <p:spPr>
          <a:xfrm>
            <a:off x="2920445" y="1440000"/>
            <a:ext cx="2778534" cy="1015663"/>
          </a:xfrm>
          <a:prstGeom prst="rect">
            <a:avLst/>
          </a:prstGeom>
          <a:noFill/>
        </p:spPr>
        <p:txBody>
          <a:bodyPr wrap="square" rtlCol="0">
            <a:spAutoFit/>
          </a:bodyPr>
          <a:lstStyle/>
          <a:p>
            <a:r>
              <a:rPr lang="en-US" altLang="ja-JP" sz="2000" b="1" dirty="0">
                <a:latin typeface="MigMix 1P" charset="-128"/>
                <a:ea typeface="MigMix 1P" charset="-128"/>
                <a:cs typeface="MigMix 1P" charset="-128"/>
              </a:rPr>
              <a:t>volume</a:t>
            </a:r>
            <a:r>
              <a:rPr lang="ja-JP" altLang="en-US" sz="2000" b="1" dirty="0">
                <a:latin typeface="MigMix 1P" charset="-128"/>
                <a:ea typeface="MigMix 1P" charset="-128"/>
                <a:cs typeface="MigMix 1P" charset="-128"/>
              </a:rPr>
              <a:t>モデル</a:t>
            </a:r>
            <a:endParaRPr lang="en-US" altLang="ja-JP" sz="2000" b="1"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熱力学的状態</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の時間発展を求める</a:t>
            </a:r>
            <a:endParaRPr kumimoji="1" lang="ja-JP" altLang="en-US" sz="2000" dirty="0">
              <a:latin typeface="MigMix 1P" charset="-128"/>
              <a:ea typeface="MigMix 1P" charset="-128"/>
              <a:cs typeface="MigMix 1P" charset="-128"/>
            </a:endParaRPr>
          </a:p>
        </p:txBody>
      </p:sp>
      <p:cxnSp>
        <p:nvCxnSpPr>
          <p:cNvPr id="7" name="直線矢印コネクタ 6"/>
          <p:cNvCxnSpPr>
            <a:stCxn id="2" idx="2"/>
          </p:cNvCxnSpPr>
          <p:nvPr/>
        </p:nvCxnSpPr>
        <p:spPr>
          <a:xfrm flipH="1">
            <a:off x="3731942" y="2455663"/>
            <a:ext cx="577770" cy="280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2" idx="2"/>
          </p:cNvCxnSpPr>
          <p:nvPr/>
        </p:nvCxnSpPr>
        <p:spPr>
          <a:xfrm>
            <a:off x="4309712" y="2455663"/>
            <a:ext cx="366366" cy="21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31721" y="2314744"/>
            <a:ext cx="1940891" cy="1015663"/>
          </a:xfrm>
          <a:prstGeom prst="rect">
            <a:avLst/>
          </a:prstGeom>
        </p:spPr>
        <p:txBody>
          <a:bodyPr wrap="square">
            <a:spAutoFit/>
          </a:bodyPr>
          <a:lstStyle/>
          <a:p>
            <a:r>
              <a:rPr lang="en-US" altLang="ja-JP" sz="2000" b="1" dirty="0" err="1">
                <a:latin typeface="MigMix 1P" charset="-128"/>
                <a:ea typeface="MigMix 1P" charset="-128"/>
                <a:cs typeface="MigMix 1P" charset="-128"/>
              </a:rPr>
              <a:t>boundary_pT</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境界の</a:t>
            </a:r>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を規定する</a:t>
            </a:r>
            <a:endParaRPr lang="en-US" altLang="ja-JP" sz="2000" dirty="0">
              <a:latin typeface="MigMix 1P" charset="-128"/>
              <a:ea typeface="MigMix 1P" charset="-128"/>
              <a:cs typeface="MigMix 1P" charset="-128"/>
            </a:endParaRPr>
          </a:p>
        </p:txBody>
      </p:sp>
      <p:cxnSp>
        <p:nvCxnSpPr>
          <p:cNvPr id="13" name="直線矢印コネクタ 12"/>
          <p:cNvCxnSpPr/>
          <p:nvPr/>
        </p:nvCxnSpPr>
        <p:spPr>
          <a:xfrm flipH="1">
            <a:off x="1509132" y="3408997"/>
            <a:ext cx="88145" cy="247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2988527" y="5509014"/>
            <a:ext cx="4500310" cy="707886"/>
          </a:xfrm>
          <a:prstGeom prst="rect">
            <a:avLst/>
          </a:prstGeom>
          <a:noFill/>
        </p:spPr>
        <p:txBody>
          <a:bodyPr wrap="square" rtlCol="0">
            <a:spAutoFit/>
          </a:bodyPr>
          <a:lstStyle/>
          <a:p>
            <a:r>
              <a:rPr lang="en-US" altLang="ja-JP" sz="2000" b="1" dirty="0">
                <a:latin typeface="MigMix 1P" charset="-128"/>
                <a:ea typeface="MigMix 1P" charset="-128"/>
                <a:cs typeface="MigMix 1P" charset="-128"/>
              </a:rPr>
              <a:t>flow</a:t>
            </a:r>
            <a:r>
              <a:rPr lang="ja-JP" altLang="en-US" sz="2000" b="1" dirty="0">
                <a:latin typeface="MigMix 1P" charset="-128"/>
                <a:ea typeface="MigMix 1P" charset="-128"/>
                <a:cs typeface="MigMix 1P" charset="-128"/>
              </a:rPr>
              <a:t>モデル</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２つの</a:t>
            </a:r>
            <a:r>
              <a:rPr lang="en-US" altLang="ja-JP" sz="2000" dirty="0">
                <a:latin typeface="MigMix 1P" charset="-128"/>
                <a:ea typeface="MigMix 1P" charset="-128"/>
                <a:cs typeface="MigMix 1P" charset="-128"/>
              </a:rPr>
              <a:t>state</a:t>
            </a:r>
            <a:r>
              <a:rPr lang="ja-JP" altLang="en-US" sz="2000" dirty="0">
                <a:latin typeface="MigMix 1P" charset="-128"/>
                <a:ea typeface="MigMix 1P" charset="-128"/>
                <a:cs typeface="MigMix 1P" charset="-128"/>
              </a:rPr>
              <a:t>間の質量流量を求める。</a:t>
            </a:r>
            <a:endParaRPr kumimoji="1" lang="ja-JP" altLang="en-US" sz="2000" dirty="0">
              <a:latin typeface="MigMix 1P" charset="-128"/>
              <a:ea typeface="MigMix 1P" charset="-128"/>
              <a:cs typeface="MigMix 1P" charset="-128"/>
            </a:endParaRPr>
          </a:p>
        </p:txBody>
      </p:sp>
      <p:cxnSp>
        <p:nvCxnSpPr>
          <p:cNvPr id="27" name="直線矢印コネクタ 26"/>
          <p:cNvCxnSpPr/>
          <p:nvPr/>
        </p:nvCxnSpPr>
        <p:spPr>
          <a:xfrm flipH="1" flipV="1">
            <a:off x="2988527" y="5087180"/>
            <a:ext cx="535260" cy="364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3531220" y="5087180"/>
            <a:ext cx="379141" cy="356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531220" y="4960799"/>
            <a:ext cx="1851102" cy="48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6886449" y="2194649"/>
            <a:ext cx="1945317" cy="1015663"/>
          </a:xfrm>
          <a:prstGeom prst="rect">
            <a:avLst/>
          </a:prstGeom>
        </p:spPr>
        <p:txBody>
          <a:bodyPr wrap="square">
            <a:spAutoFit/>
          </a:bodyPr>
          <a:lstStyle/>
          <a:p>
            <a:r>
              <a:rPr lang="en-US" altLang="ja-JP" sz="2000" b="1" dirty="0" err="1">
                <a:latin typeface="MigMix 1P" charset="-128"/>
                <a:ea typeface="MigMix 1P" charset="-128"/>
                <a:cs typeface="MigMix 1P" charset="-128"/>
              </a:rPr>
              <a:t>boundary_pT</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境界の</a:t>
            </a:r>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を規定する</a:t>
            </a:r>
            <a:endParaRPr lang="en-US" altLang="ja-JP" sz="2000" dirty="0">
              <a:latin typeface="MigMix 1P" charset="-128"/>
              <a:ea typeface="MigMix 1P" charset="-128"/>
              <a:cs typeface="MigMix 1P" charset="-128"/>
            </a:endParaRPr>
          </a:p>
        </p:txBody>
      </p:sp>
      <p:cxnSp>
        <p:nvCxnSpPr>
          <p:cNvPr id="34" name="直線矢印コネクタ 33"/>
          <p:cNvCxnSpPr/>
          <p:nvPr/>
        </p:nvCxnSpPr>
        <p:spPr>
          <a:xfrm flipH="1">
            <a:off x="7400692" y="3362914"/>
            <a:ext cx="88145" cy="247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689402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93</a:t>
            </a:fld>
            <a:endParaRPr lang="ja-JP" altLang="en-US" dirty="0"/>
          </a:p>
        </p:txBody>
      </p:sp>
      <p:sp>
        <p:nvSpPr>
          <p:cNvPr id="22" name="テキスト ボックス 21"/>
          <p:cNvSpPr txBox="1"/>
          <p:nvPr/>
        </p:nvSpPr>
        <p:spPr>
          <a:xfrm>
            <a:off x="628650" y="879545"/>
            <a:ext cx="7885350"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FluidExample3 </a:t>
            </a:r>
            <a:r>
              <a:rPr lang="ja-JP" altLang="en-US" sz="2000" dirty="0">
                <a:latin typeface="MigMix 1P" charset="-128"/>
                <a:ea typeface="MigMix 1P" charset="-128"/>
                <a:cs typeface="MigMix 1P" charset="-128"/>
              </a:rPr>
              <a:t>という名前の</a:t>
            </a:r>
            <a:r>
              <a:rPr lang="en-US" altLang="ja-JP" sz="2000" dirty="0">
                <a:latin typeface="MigMix 1P" charset="-128"/>
                <a:ea typeface="MigMix 1P" charset="-128"/>
                <a:cs typeface="MigMix 1P" charset="-128"/>
              </a:rPr>
              <a:t> package </a:t>
            </a:r>
            <a:r>
              <a:rPr lang="ja-JP" altLang="en-US" sz="2000" dirty="0">
                <a:latin typeface="MigMix 1P" charset="-128"/>
                <a:ea typeface="MigMix 1P" charset="-128"/>
                <a:cs typeface="MigMix 1P" charset="-128"/>
              </a:rPr>
              <a:t>を作成する。</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②</a:t>
            </a:r>
            <a:r>
              <a:rPr kumimoji="1" lang="en-US" altLang="ja-JP" sz="2000" dirty="0">
                <a:latin typeface="MigMix 1P" charset="-128"/>
                <a:ea typeface="MigMix 1P" charset="-128"/>
                <a:cs typeface="MigMix 1P" charset="-128"/>
              </a:rPr>
              <a:t> FluidExample2 </a:t>
            </a:r>
            <a:r>
              <a:rPr kumimoji="1" lang="ja-JP" altLang="en-US" sz="2000" dirty="0">
                <a:latin typeface="MigMix 1P" charset="-128"/>
                <a:ea typeface="MigMix 1P" charset="-128"/>
                <a:cs typeface="MigMix 1P" charset="-128"/>
              </a:rPr>
              <a:t>の</a:t>
            </a:r>
            <a:r>
              <a:rPr kumimoji="1" lang="en-US" altLang="ja-JP" sz="2000" dirty="0">
                <a:latin typeface="MigMix 1P" charset="-128"/>
                <a:ea typeface="MigMix 1P" charset="-128"/>
                <a:cs typeface="MigMix 1P" charset="-128"/>
              </a:rPr>
              <a:t> WaterVolume2 </a:t>
            </a:r>
            <a:r>
              <a:rPr kumimoji="1" lang="ja-JP" altLang="en-US" sz="2000" dirty="0">
                <a:latin typeface="MigMix 1P" charset="-128"/>
                <a:ea typeface="MigMix 1P" charset="-128"/>
                <a:cs typeface="MigMix 1P" charset="-128"/>
              </a:rPr>
              <a:t>を右クリックして複製を選択し、</a:t>
            </a:r>
            <a:r>
              <a:rPr kumimoji="1" lang="en-US" altLang="ja-JP" sz="2000" dirty="0">
                <a:latin typeface="MigMix 1P" charset="-128"/>
                <a:ea typeface="MigMix 1P" charset="-128"/>
                <a:cs typeface="MigMix 1P" charset="-128"/>
              </a:rPr>
              <a:t>FluidExample3</a:t>
            </a:r>
            <a:r>
              <a:rPr kumimoji="1" lang="ja-JP" altLang="en-US" sz="2000" dirty="0">
                <a:latin typeface="MigMix 1P" charset="-128"/>
                <a:ea typeface="MigMix 1P" charset="-128"/>
                <a:cs typeface="MigMix 1P" charset="-128"/>
              </a:rPr>
              <a:t>に</a:t>
            </a:r>
            <a:r>
              <a:rPr kumimoji="1" lang="en-US" altLang="ja-JP" sz="2000" dirty="0">
                <a:latin typeface="MigMix 1P" charset="-128"/>
                <a:ea typeface="MigMix 1P" charset="-128"/>
                <a:cs typeface="MigMix 1P" charset="-128"/>
              </a:rPr>
              <a:t>StaticPipeTest1</a:t>
            </a:r>
            <a:r>
              <a:rPr kumimoji="1" lang="ja-JP" altLang="en-US" sz="2000" dirty="0">
                <a:latin typeface="MigMix 1P" charset="-128"/>
                <a:ea typeface="MigMix 1P" charset="-128"/>
                <a:cs typeface="MigMix 1P" charset="-128"/>
              </a:rPr>
              <a:t>という名前でコピーする。</a:t>
            </a:r>
          </a:p>
        </p:txBody>
      </p:sp>
      <p:pic>
        <p:nvPicPr>
          <p:cNvPr id="17" name="図 16">
            <a:extLst>
              <a:ext uri="{FF2B5EF4-FFF2-40B4-BE49-F238E27FC236}">
                <a16:creationId xmlns:a16="http://schemas.microsoft.com/office/drawing/2014/main" id="{17806499-BB0F-4518-81F5-FE7904E00A3D}"/>
              </a:ext>
            </a:extLst>
          </p:cNvPr>
          <p:cNvPicPr>
            <a:picLocks noChangeAspect="1"/>
          </p:cNvPicPr>
          <p:nvPr/>
        </p:nvPicPr>
        <p:blipFill>
          <a:blip r:embed="rId2"/>
          <a:stretch>
            <a:fillRect/>
          </a:stretch>
        </p:blipFill>
        <p:spPr>
          <a:xfrm>
            <a:off x="1295516" y="2091587"/>
            <a:ext cx="3829050" cy="1238250"/>
          </a:xfrm>
          <a:prstGeom prst="rect">
            <a:avLst/>
          </a:prstGeom>
        </p:spPr>
      </p:pic>
      <p:sp>
        <p:nvSpPr>
          <p:cNvPr id="21" name="テキスト ボックス 20"/>
          <p:cNvSpPr txBox="1"/>
          <p:nvPr/>
        </p:nvSpPr>
        <p:spPr>
          <a:xfrm>
            <a:off x="528289" y="4845397"/>
            <a:ext cx="7885350"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③</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を複製して</a:t>
            </a:r>
            <a:r>
              <a:rPr lang="en-US" altLang="ja-JP" sz="2000" dirty="0">
                <a:latin typeface="MigMix 1P" charset="-128"/>
                <a:ea typeface="MigMix 1P" charset="-128"/>
                <a:cs typeface="MigMix 1P" charset="-128"/>
              </a:rPr>
              <a:t> volume1 </a:t>
            </a:r>
            <a:r>
              <a:rPr lang="ja-JP" altLang="en-US" sz="2000" dirty="0">
                <a:latin typeface="MigMix 1P" charset="-128"/>
                <a:ea typeface="MigMix 1P" charset="-128"/>
                <a:cs typeface="MigMix 1P" charset="-128"/>
              </a:rPr>
              <a:t>を作成する。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④</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次のスライドのように、</a:t>
            </a:r>
            <a:r>
              <a:rPr kumimoji="1" lang="en-US" altLang="ja-JP" sz="2000" dirty="0" err="1">
                <a:latin typeface="MigMix 1P" charset="-128"/>
                <a:ea typeface="MigMix 1P" charset="-128"/>
                <a:cs typeface="MigMix 1P" charset="-128"/>
              </a:rPr>
              <a:t>Fluid.Pipes.StaticPIpe</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を３個配置して接続する。</a:t>
            </a:r>
          </a:p>
        </p:txBody>
      </p:sp>
      <p:pic>
        <p:nvPicPr>
          <p:cNvPr id="9" name="図 8">
            <a:extLst>
              <a:ext uri="{FF2B5EF4-FFF2-40B4-BE49-F238E27FC236}">
                <a16:creationId xmlns:a16="http://schemas.microsoft.com/office/drawing/2014/main" id="{69AD8A10-47A2-41C1-964B-D85BA597E746}"/>
              </a:ext>
            </a:extLst>
          </p:cNvPr>
          <p:cNvPicPr>
            <a:picLocks noChangeAspect="1"/>
          </p:cNvPicPr>
          <p:nvPr/>
        </p:nvPicPr>
        <p:blipFill>
          <a:blip r:embed="rId3"/>
          <a:stretch>
            <a:fillRect/>
          </a:stretch>
        </p:blipFill>
        <p:spPr>
          <a:xfrm>
            <a:off x="5810620" y="2071104"/>
            <a:ext cx="1923966" cy="2889875"/>
          </a:xfrm>
          <a:prstGeom prst="rect">
            <a:avLst/>
          </a:prstGeom>
          <a:ln>
            <a:solidFill>
              <a:srgbClr val="0070C0"/>
            </a:solidFill>
          </a:ln>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36811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94</a:t>
            </a:fld>
            <a:endParaRPr lang="ja-JP" altLang="en-US"/>
          </a:p>
        </p:txBody>
      </p:sp>
      <p:pic>
        <p:nvPicPr>
          <p:cNvPr id="5" name="図 4">
            <a:extLst>
              <a:ext uri="{FF2B5EF4-FFF2-40B4-BE49-F238E27FC236}">
                <a16:creationId xmlns:a16="http://schemas.microsoft.com/office/drawing/2014/main" id="{7C0BDE55-DC94-4798-BF40-61925A382769}"/>
              </a:ext>
            </a:extLst>
          </p:cNvPr>
          <p:cNvPicPr>
            <a:picLocks noChangeAspect="1"/>
          </p:cNvPicPr>
          <p:nvPr/>
        </p:nvPicPr>
        <p:blipFill>
          <a:blip r:embed="rId2"/>
          <a:stretch>
            <a:fillRect/>
          </a:stretch>
        </p:blipFill>
        <p:spPr>
          <a:xfrm>
            <a:off x="625399" y="2345053"/>
            <a:ext cx="7631943" cy="3348369"/>
          </a:xfrm>
          <a:prstGeom prst="rect">
            <a:avLst/>
          </a:prstGeom>
        </p:spPr>
      </p:pic>
      <p:sp>
        <p:nvSpPr>
          <p:cNvPr id="6" name="テキスト ボックス 5"/>
          <p:cNvSpPr txBox="1"/>
          <p:nvPr/>
        </p:nvSpPr>
        <p:spPr>
          <a:xfrm>
            <a:off x="535196" y="819166"/>
            <a:ext cx="7865379" cy="1754326"/>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V=0.5 [m3]</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2</a:t>
            </a:r>
          </a:p>
          <a:p>
            <a:pPr marL="285750" indent="-285750">
              <a:buFont typeface="Arial" charset="0"/>
              <a:buChar char="•"/>
            </a:pPr>
            <a:r>
              <a:rPr kumimoji="1" lang="en-US" altLang="ja-JP" dirty="0" err="1">
                <a:latin typeface="MigMix 1P" charset="-128"/>
                <a:ea typeface="MigMix 1P" charset="-128"/>
                <a:cs typeface="MigMix 1P" charset="-128"/>
              </a:rPr>
              <a:t>use_portsData</a:t>
            </a:r>
            <a:r>
              <a:rPr kumimoji="1" lang="en-US" altLang="ja-JP" dirty="0">
                <a:latin typeface="MigMix 1P" charset="-128"/>
                <a:ea typeface="MigMix 1P" charset="-128"/>
                <a:cs typeface="MigMix 1P" charset="-128"/>
              </a:rPr>
              <a:t> = false</a:t>
            </a:r>
          </a:p>
          <a:p>
            <a:pPr marL="285750" indent="-285750">
              <a:buFont typeface="Arial" charset="0"/>
              <a:buChar char="•"/>
            </a:pPr>
            <a:r>
              <a:rPr lang="en-US" altLang="ja-JP" dirty="0" err="1">
                <a:latin typeface="MigMix 1P" charset="-128"/>
                <a:ea typeface="MigMix 1P" charset="-128"/>
                <a:cs typeface="MigMix 1P" charset="-128"/>
              </a:rPr>
              <a:t>portsData</a:t>
            </a:r>
            <a:r>
              <a:rPr lang="ja-JP" altLang="en-US" dirty="0">
                <a:latin typeface="MigMix 1P" charset="-128"/>
                <a:ea typeface="MigMix 1P" charset="-128"/>
                <a:cs typeface="MigMix 1P" charset="-128"/>
              </a:rPr>
              <a:t>なし</a:t>
            </a:r>
            <a:endParaRPr lang="en-US" altLang="ja-JP" dirty="0">
              <a:latin typeface="MigMix 1P" charset="-128"/>
              <a:ea typeface="MigMix 1P" charset="-128"/>
              <a:cs typeface="MigMix 1P" charset="-128"/>
            </a:endParaRPr>
          </a:p>
          <a:p>
            <a:pPr marL="285750" indent="-285750">
              <a:buFont typeface="Arial" charset="0"/>
              <a:buChar char="•"/>
            </a:pPr>
            <a:r>
              <a:rPr kumimoji="1" lang="en-US" altLang="ja-JP" dirty="0" err="1">
                <a:latin typeface="MigMix 1P" charset="-128"/>
                <a:ea typeface="MigMix 1P" charset="-128"/>
                <a:cs typeface="MigMix 1P" charset="-128"/>
              </a:rPr>
              <a:t>energyDynamics</a:t>
            </a:r>
            <a:r>
              <a:rPr kumimoji="1" lang="en-US" altLang="ja-JP" dirty="0">
                <a:latin typeface="MigMix 1P" charset="-128"/>
                <a:ea typeface="MigMix 1P" charset="-128"/>
                <a:cs typeface="MigMix 1P" charset="-128"/>
              </a:rPr>
              <a:t> = </a:t>
            </a:r>
            <a:r>
              <a:rPr kumimoji="1" lang="en-US" altLang="ja-JP" dirty="0" err="1">
                <a:latin typeface="MigMix 1P" charset="-128"/>
                <a:ea typeface="MigMix 1P" charset="-128"/>
                <a:cs typeface="MigMix 1P" charset="-128"/>
              </a:rPr>
              <a:t>FixedInitial</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use_T_start</a:t>
            </a:r>
            <a:r>
              <a:rPr kumimoji="1" lang="en-US" altLang="ja-JP" dirty="0">
                <a:latin typeface="MigMix 1P" charset="-128"/>
                <a:ea typeface="MigMix 1P" charset="-128"/>
                <a:cs typeface="MigMix 1P" charset="-128"/>
              </a:rPr>
              <a:t> = true, </a:t>
            </a:r>
            <a:r>
              <a:rPr kumimoji="1" lang="en-US" altLang="ja-JP" dirty="0" err="1">
                <a:latin typeface="MigMix 1P" charset="-128"/>
                <a:ea typeface="MigMix 1P" charset="-128"/>
                <a:cs typeface="MigMix 1P" charset="-128"/>
              </a:rPr>
              <a:t>T_start</a:t>
            </a:r>
            <a:r>
              <a:rPr kumimoji="1" lang="en-US" altLang="ja-JP" dirty="0">
                <a:latin typeface="MigMix 1P" charset="-128"/>
                <a:ea typeface="MigMix 1P" charset="-128"/>
                <a:cs typeface="MigMix 1P" charset="-128"/>
              </a:rPr>
              <a:t> = 280</a:t>
            </a:r>
          </a:p>
          <a:p>
            <a:pPr marL="285750" indent="-285750">
              <a:buFont typeface="Arial" charset="0"/>
              <a:buChar char="•"/>
            </a:pPr>
            <a:r>
              <a:rPr kumimoji="1" lang="en-US" altLang="ja-JP" dirty="0" err="1">
                <a:latin typeface="MigMix 1P" charset="-128"/>
                <a:ea typeface="MigMix 1P" charset="-128"/>
                <a:cs typeface="MigMix 1P" charset="-128"/>
              </a:rPr>
              <a:t>massDynamics</a:t>
            </a:r>
            <a:r>
              <a:rPr kumimoji="1" lang="en-US" altLang="ja-JP" dirty="0">
                <a:latin typeface="MigMix 1P" charset="-128"/>
                <a:ea typeface="MigMix 1P" charset="-128"/>
                <a:cs typeface="MigMix 1P" charset="-128"/>
              </a:rPr>
              <a:t> = </a:t>
            </a:r>
            <a:r>
              <a:rPr kumimoji="1" lang="en-US" altLang="ja-JP" dirty="0" err="1">
                <a:latin typeface="MigMix 1P" charset="-128"/>
                <a:ea typeface="MigMix 1P" charset="-128"/>
                <a:cs typeface="MigMix 1P" charset="-128"/>
              </a:rPr>
              <a:t>FixedInitial</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p_start</a:t>
            </a:r>
            <a:r>
              <a:rPr kumimoji="1" lang="en-US" altLang="ja-JP" dirty="0">
                <a:latin typeface="MigMix 1P" charset="-128"/>
                <a:ea typeface="MigMix 1P" charset="-128"/>
                <a:cs typeface="MigMix 1P" charset="-128"/>
              </a:rPr>
              <a:t> = 101325</a:t>
            </a:r>
            <a:endParaRPr kumimoji="1" lang="ja-JP" altLang="en-US" dirty="0">
              <a:latin typeface="MigMix 1P" charset="-128"/>
              <a:ea typeface="MigMix 1P" charset="-128"/>
              <a:cs typeface="MigMix 1P" charset="-128"/>
            </a:endParaRPr>
          </a:p>
        </p:txBody>
      </p:sp>
      <p:sp>
        <p:nvSpPr>
          <p:cNvPr id="7" name="テキスト ボックス 6"/>
          <p:cNvSpPr txBox="1"/>
          <p:nvPr/>
        </p:nvSpPr>
        <p:spPr>
          <a:xfrm>
            <a:off x="2767225" y="5973220"/>
            <a:ext cx="3070302" cy="646331"/>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length = 5 [m]</a:t>
            </a:r>
          </a:p>
          <a:p>
            <a:pPr marL="285750" indent="-285750">
              <a:buFont typeface="Arial" charset="0"/>
              <a:buChar char="•"/>
            </a:pPr>
            <a:r>
              <a:rPr lang="en-US" altLang="ja-JP" dirty="0">
                <a:latin typeface="MigMix 1P" charset="-128"/>
                <a:ea typeface="MigMix 1P" charset="-128"/>
                <a:cs typeface="MigMix 1P" charset="-128"/>
              </a:rPr>
              <a:t>diameter = 0.014 [m]</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508061" y="2758355"/>
            <a:ext cx="2247435" cy="923330"/>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p=701325 [Pa]</a:t>
            </a:r>
          </a:p>
          <a:p>
            <a:pPr marL="285750" indent="-285750">
              <a:buFont typeface="Arial" charset="0"/>
              <a:buChar char="•"/>
            </a:pPr>
            <a:r>
              <a:rPr lang="en-US" altLang="ja-JP" dirty="0">
                <a:latin typeface="MigMix 1P" charset="-128"/>
                <a:ea typeface="MigMix 1P" charset="-128"/>
                <a:cs typeface="MigMix 1P" charset="-128"/>
              </a:rPr>
              <a:t>T = 370 [K]</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1</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543772" y="5636866"/>
            <a:ext cx="2247435" cy="646331"/>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p=101325 [Pa]</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1</a:t>
            </a:r>
            <a:endParaRPr kumimoji="1" lang="ja-JP" altLang="en-US" dirty="0">
              <a:latin typeface="MigMix 1P" charset="-128"/>
              <a:ea typeface="MigMix 1P" charset="-128"/>
              <a:cs typeface="MigMix 1P" charset="-128"/>
            </a:endParaRPr>
          </a:p>
        </p:txBody>
      </p:sp>
      <p:cxnSp>
        <p:nvCxnSpPr>
          <p:cNvPr id="11" name="直線矢印コネクタ 10"/>
          <p:cNvCxnSpPr>
            <a:stCxn id="6" idx="2"/>
          </p:cNvCxnSpPr>
          <p:nvPr/>
        </p:nvCxnSpPr>
        <p:spPr>
          <a:xfrm flipH="1">
            <a:off x="3552277" y="2573492"/>
            <a:ext cx="915609" cy="531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2"/>
          </p:cNvCxnSpPr>
          <p:nvPr/>
        </p:nvCxnSpPr>
        <p:spPr>
          <a:xfrm>
            <a:off x="4467886" y="2573492"/>
            <a:ext cx="570434" cy="457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508427" y="427724"/>
            <a:ext cx="5055779" cy="369332"/>
          </a:xfrm>
          <a:prstGeom prst="rect">
            <a:avLst/>
          </a:prstGeom>
        </p:spPr>
        <p:txBody>
          <a:bodyPr wrap="square">
            <a:spAutoFit/>
          </a:bodyPr>
          <a:lstStyle/>
          <a:p>
            <a:r>
              <a:rPr lang="ja-JP" altLang="en-US" dirty="0">
                <a:latin typeface="MigMix 1P" charset="-128"/>
                <a:ea typeface="MigMix 1P" charset="-128"/>
                <a:cs typeface="MigMix 1P" charset="-128"/>
              </a:rPr>
              <a:t>⑤</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パラメータを設定する。</a:t>
            </a:r>
            <a:endParaRPr lang="ja-JP" altLang="en-US" dirty="0">
              <a:latin typeface="MigMix 1P" panose="020B0502020203020207" pitchFamily="34" charset="-128"/>
            </a:endParaRPr>
          </a:p>
        </p:txBody>
      </p:sp>
      <p:cxnSp>
        <p:nvCxnSpPr>
          <p:cNvPr id="19" name="直線矢印コネクタ 18"/>
          <p:cNvCxnSpPr>
            <a:stCxn id="7" idx="0"/>
          </p:cNvCxnSpPr>
          <p:nvPr/>
        </p:nvCxnSpPr>
        <p:spPr>
          <a:xfrm flipH="1" flipV="1">
            <a:off x="3036317" y="5428492"/>
            <a:ext cx="1266059" cy="5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7" idx="0"/>
          </p:cNvCxnSpPr>
          <p:nvPr/>
        </p:nvCxnSpPr>
        <p:spPr>
          <a:xfrm flipH="1" flipV="1">
            <a:off x="4240649" y="5428492"/>
            <a:ext cx="61727" cy="5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7" idx="0"/>
          </p:cNvCxnSpPr>
          <p:nvPr/>
        </p:nvCxnSpPr>
        <p:spPr>
          <a:xfrm flipV="1">
            <a:off x="4302376" y="5413624"/>
            <a:ext cx="1358195" cy="559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a:off x="1526721" y="3696336"/>
            <a:ext cx="89674" cy="310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9" idx="0"/>
          </p:cNvCxnSpPr>
          <p:nvPr/>
        </p:nvCxnSpPr>
        <p:spPr>
          <a:xfrm flipH="1" flipV="1">
            <a:off x="7511673" y="5264941"/>
            <a:ext cx="155817" cy="37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5497078" y="2704917"/>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(1)</a:t>
            </a:r>
            <a:endParaRPr kumimoji="1" lang="ja-JP" altLang="en-US" sz="2000" dirty="0">
              <a:latin typeface="MigMix 1P" charset="-128"/>
              <a:ea typeface="MigMix 1P" charset="-128"/>
              <a:cs typeface="MigMix 1P" charset="-128"/>
            </a:endParaRPr>
          </a:p>
        </p:txBody>
      </p:sp>
      <p:sp>
        <p:nvSpPr>
          <p:cNvPr id="30" name="テキスト ボックス 29"/>
          <p:cNvSpPr txBox="1"/>
          <p:nvPr/>
        </p:nvSpPr>
        <p:spPr>
          <a:xfrm>
            <a:off x="2747917" y="2962554"/>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(2)</a:t>
            </a:r>
            <a:endParaRPr kumimoji="1" lang="ja-JP" altLang="en-US" sz="2000" dirty="0">
              <a:latin typeface="MigMix 1P" charset="-128"/>
              <a:ea typeface="MigMix 1P" charset="-128"/>
              <a:cs typeface="MigMix 1P" charset="-128"/>
            </a:endParaRPr>
          </a:p>
        </p:txBody>
      </p:sp>
      <p:sp>
        <p:nvSpPr>
          <p:cNvPr id="31" name="テキスト ボックス 30"/>
          <p:cNvSpPr txBox="1"/>
          <p:nvPr/>
        </p:nvSpPr>
        <p:spPr>
          <a:xfrm>
            <a:off x="6550870" y="3948179"/>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(3)</a:t>
            </a:r>
            <a:endParaRPr kumimoji="1" lang="ja-JP" altLang="en-US" sz="2000" dirty="0">
              <a:latin typeface="MigMix 1P" charset="-128"/>
              <a:ea typeface="MigMix 1P" charset="-128"/>
              <a:cs typeface="MigMix 1P" charset="-128"/>
            </a:endParaRPr>
          </a:p>
        </p:txBody>
      </p:sp>
      <p:sp>
        <p:nvSpPr>
          <p:cNvPr id="32" name="テキスト ボックス 31"/>
          <p:cNvSpPr txBox="1"/>
          <p:nvPr/>
        </p:nvSpPr>
        <p:spPr>
          <a:xfrm>
            <a:off x="625399" y="3923994"/>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(4)</a:t>
            </a:r>
            <a:endParaRPr kumimoji="1" lang="ja-JP" altLang="en-US" sz="2000" dirty="0">
              <a:latin typeface="MigMix 1P" charset="-128"/>
              <a:ea typeface="MigMix 1P" charset="-128"/>
              <a:cs typeface="MigMix 1P" charset="-128"/>
            </a:endParaRPr>
          </a:p>
        </p:txBody>
      </p:sp>
      <p:sp>
        <p:nvSpPr>
          <p:cNvPr id="33" name="テキスト ボックス 32"/>
          <p:cNvSpPr txBox="1"/>
          <p:nvPr/>
        </p:nvSpPr>
        <p:spPr>
          <a:xfrm>
            <a:off x="4249614" y="2943148"/>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(5)</a:t>
            </a:r>
            <a:endParaRPr kumimoji="1" lang="ja-JP" altLang="en-US" sz="2000" dirty="0">
              <a:latin typeface="MigMix 1P" charset="-128"/>
              <a:ea typeface="MigMix 1P" charset="-128"/>
              <a:cs typeface="MigMix 1P" charset="-128"/>
            </a:endParaRPr>
          </a:p>
        </p:txBody>
      </p:sp>
      <p:sp>
        <p:nvSpPr>
          <p:cNvPr id="34" name="テキスト ボックス 33"/>
          <p:cNvSpPr txBox="1"/>
          <p:nvPr/>
        </p:nvSpPr>
        <p:spPr>
          <a:xfrm>
            <a:off x="2393264" y="4149912"/>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(6)</a:t>
            </a:r>
            <a:endParaRPr kumimoji="1" lang="ja-JP" altLang="en-US" sz="2000" dirty="0">
              <a:latin typeface="MigMix 1P" charset="-128"/>
              <a:ea typeface="MigMix 1P" charset="-128"/>
              <a:cs typeface="MigMix 1P" charset="-128"/>
            </a:endParaRPr>
          </a:p>
        </p:txBody>
      </p:sp>
      <p:sp>
        <p:nvSpPr>
          <p:cNvPr id="35" name="テキスト ボックス 34"/>
          <p:cNvSpPr txBox="1"/>
          <p:nvPr/>
        </p:nvSpPr>
        <p:spPr>
          <a:xfrm>
            <a:off x="4027312" y="4148234"/>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(7)</a:t>
            </a:r>
            <a:endParaRPr kumimoji="1" lang="ja-JP" altLang="en-US" sz="2000" dirty="0">
              <a:latin typeface="MigMix 1P" charset="-128"/>
              <a:ea typeface="MigMix 1P" charset="-128"/>
              <a:cs typeface="MigMix 1P" charset="-128"/>
            </a:endParaRPr>
          </a:p>
        </p:txBody>
      </p:sp>
      <p:sp>
        <p:nvSpPr>
          <p:cNvPr id="36" name="テキスト ボックス 35"/>
          <p:cNvSpPr txBox="1"/>
          <p:nvPr/>
        </p:nvSpPr>
        <p:spPr>
          <a:xfrm>
            <a:off x="5741941" y="4110058"/>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(8)</a:t>
            </a:r>
            <a:endParaRPr kumimoji="1" lang="ja-JP" altLang="en-US" sz="2000" dirty="0">
              <a:latin typeface="MigMix 1P" charset="-128"/>
              <a:ea typeface="MigMix 1P" charset="-128"/>
              <a:cs typeface="MigMix 1P" charset="-128"/>
            </a:endParaRPr>
          </a:p>
        </p:txBody>
      </p:sp>
    </p:spTree>
    <p:extLst>
      <p:ext uri="{BB962C8B-B14F-4D97-AF65-F5344CB8AC3E}">
        <p14:creationId xmlns:p14="http://schemas.microsoft.com/office/powerpoint/2010/main" val="1451935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95</a:t>
            </a:fld>
            <a:endParaRPr lang="ja-JP" altLang="en-US"/>
          </a:p>
        </p:txBody>
      </p:sp>
      <p:sp>
        <p:nvSpPr>
          <p:cNvPr id="15" name="正方形/長方形 14"/>
          <p:cNvSpPr/>
          <p:nvPr/>
        </p:nvSpPr>
        <p:spPr>
          <a:xfrm>
            <a:off x="605883" y="863745"/>
            <a:ext cx="7908117" cy="646331"/>
          </a:xfrm>
          <a:prstGeom prst="rect">
            <a:avLst/>
          </a:prstGeom>
        </p:spPr>
        <p:txBody>
          <a:bodyPr wrap="square">
            <a:spAutoFit/>
          </a:bodyPr>
          <a:lstStyle/>
          <a:p>
            <a:r>
              <a:rPr lang="ja-JP" altLang="en-US" dirty="0">
                <a:latin typeface="MigMix 1P" charset="-128"/>
                <a:ea typeface="MigMix 1P" charset="-128"/>
                <a:cs typeface="MigMix 1P" charset="-128"/>
              </a:rPr>
              <a:t>⑥</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テキストビューに切り替え、</a:t>
            </a:r>
            <a:r>
              <a:rPr lang="en-US" altLang="ja-JP" dirty="0">
                <a:latin typeface="MigMix 1P" charset="-128"/>
                <a:ea typeface="MigMix 1P" charset="-128"/>
                <a:cs typeface="MigMix 1P" charset="-128"/>
              </a:rPr>
              <a:t>FluidExample3 </a:t>
            </a:r>
            <a:r>
              <a:rPr lang="ja-JP" altLang="en-US" dirty="0">
                <a:latin typeface="MigMix 1P" charset="-128"/>
                <a:ea typeface="MigMix 1P" charset="-128"/>
                <a:cs typeface="MigMix 1P" charset="-128"/>
              </a:rPr>
              <a:t>の最初に</a:t>
            </a:r>
            <a:r>
              <a:rPr lang="en-US" altLang="ja-JP" dirty="0">
                <a:latin typeface="MigMix 1P" charset="-128"/>
                <a:ea typeface="MigMix 1P" charset="-128"/>
                <a:cs typeface="MigMix 1P" charset="-128"/>
              </a:rPr>
              <a:t> import </a:t>
            </a:r>
            <a:r>
              <a:rPr lang="ja-JP" altLang="en-US" dirty="0">
                <a:latin typeface="MigMix 1P" charset="-128"/>
                <a:ea typeface="MigMix 1P" charset="-128"/>
                <a:cs typeface="MigMix 1P" charset="-128"/>
              </a:rPr>
              <a:t>文を入れる。新しく配置した</a:t>
            </a:r>
            <a:r>
              <a:rPr lang="en-US" altLang="ja-JP" dirty="0">
                <a:latin typeface="MigMix 1P" charset="-128"/>
                <a:ea typeface="MigMix 1P" charset="-128"/>
                <a:cs typeface="MigMix 1P" charset="-128"/>
              </a:rPr>
              <a:t> volume1 </a:t>
            </a:r>
            <a:r>
              <a:rPr lang="ja-JP" altLang="en-US" dirty="0">
                <a:latin typeface="MigMix 1P" charset="-128"/>
                <a:ea typeface="MigMix 1P" charset="-128"/>
                <a:cs typeface="MigMix 1P" charset="-128"/>
              </a:rPr>
              <a:t>と</a:t>
            </a:r>
            <a:r>
              <a:rPr lang="en-US" altLang="ja-JP" dirty="0">
                <a:latin typeface="MigMix 1P" charset="-128"/>
                <a:ea typeface="MigMix 1P" charset="-128"/>
                <a:cs typeface="MigMix 1P" charset="-128"/>
              </a:rPr>
              <a:t>pipe1〜pipe3</a:t>
            </a:r>
            <a:r>
              <a:rPr lang="ja-JP" altLang="en-US" dirty="0">
                <a:latin typeface="MigMix 1P" charset="-128"/>
                <a:ea typeface="MigMix 1P" charset="-128"/>
                <a:cs typeface="MigMix 1P" charset="-128"/>
              </a:rPr>
              <a:t>の物性パッケージを設定する。</a:t>
            </a:r>
            <a:endParaRPr lang="ja-JP" altLang="en-US" dirty="0">
              <a:latin typeface="MigMix 1P" panose="020B0502020203020207" pitchFamily="34" charset="-128"/>
            </a:endParaRPr>
          </a:p>
        </p:txBody>
      </p:sp>
      <p:sp>
        <p:nvSpPr>
          <p:cNvPr id="5" name="Rectangle 1"/>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7" name="正方形/長方形 6"/>
          <p:cNvSpPr/>
          <p:nvPr/>
        </p:nvSpPr>
        <p:spPr>
          <a:xfrm>
            <a:off x="628650" y="1772341"/>
            <a:ext cx="7885349" cy="738664"/>
          </a:xfrm>
          <a:prstGeom prst="rect">
            <a:avLst/>
          </a:prstGeom>
          <a:ln>
            <a:solidFill>
              <a:srgbClr val="0070C0"/>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FluidExample3</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StaticPipeTest1</a:t>
            </a:r>
          </a:p>
        </p:txBody>
      </p:sp>
      <p:sp>
        <p:nvSpPr>
          <p:cNvPr id="8" name="Rectangle 3"/>
          <p:cNvSpPr>
            <a:spLocks noChangeArrowheads="1"/>
          </p:cNvSpPr>
          <p:nvPr/>
        </p:nvSpPr>
        <p:spPr bwMode="auto">
          <a:xfrm>
            <a:off x="152400" y="2425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10" name="正方形/長方形 9"/>
          <p:cNvSpPr/>
          <p:nvPr/>
        </p:nvSpPr>
        <p:spPr>
          <a:xfrm>
            <a:off x="628650" y="2850254"/>
            <a:ext cx="7885348" cy="1169551"/>
          </a:xfrm>
          <a:prstGeom prst="rect">
            <a:avLst/>
          </a:prstGeom>
          <a:ln>
            <a:solidFill>
              <a:srgbClr val="0070C0"/>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 </a:t>
            </a:r>
          </a:p>
          <a:p>
            <a:r>
              <a:rPr lang="en-US" altLang="ja-JP" sz="1400" b="1"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0.5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fluidLevel</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annotation</a:t>
            </a:r>
            <a:r>
              <a:rPr lang="mr-IN" altLang="ja-JP" sz="1400"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endParaRPr lang="ja-JP" altLang="en-US" sz="1400" dirty="0">
              <a:latin typeface="Migu 1M" charset="-128"/>
              <a:ea typeface="Migu 1M" charset="-128"/>
              <a:cs typeface="Migu 1M" charset="-128"/>
            </a:endParaRPr>
          </a:p>
        </p:txBody>
      </p:sp>
      <p:sp>
        <p:nvSpPr>
          <p:cNvPr id="11" name="正方形/長方形 10"/>
          <p:cNvSpPr/>
          <p:nvPr/>
        </p:nvSpPr>
        <p:spPr>
          <a:xfrm>
            <a:off x="605883" y="4302546"/>
            <a:ext cx="7885348" cy="1384995"/>
          </a:xfrm>
          <a:prstGeom prst="rect">
            <a:avLst/>
          </a:prstGeom>
          <a:ln>
            <a:solidFill>
              <a:srgbClr val="0070C0"/>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2" name="正方形/長方形 11"/>
          <p:cNvSpPr/>
          <p:nvPr/>
        </p:nvSpPr>
        <p:spPr>
          <a:xfrm>
            <a:off x="605883" y="5785616"/>
            <a:ext cx="7638630" cy="369332"/>
          </a:xfrm>
          <a:prstGeom prst="rect">
            <a:avLst/>
          </a:prstGeom>
        </p:spPr>
        <p:txBody>
          <a:bodyPr wrap="none">
            <a:spAutoFit/>
          </a:bodyPr>
          <a:lstStyle/>
          <a:p>
            <a:r>
              <a:rPr lang="ja-JP" altLang="en-US" dirty="0">
                <a:latin typeface="MigMix 1P" charset="-128"/>
                <a:ea typeface="MigMix 1P" charset="-128"/>
                <a:cs typeface="MigMix 1P" charset="-128"/>
              </a:rPr>
              <a:t>⑦</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保存、モデルチェックなどを行なってシミュレーションを実行する。</a:t>
            </a:r>
            <a:endParaRPr lang="ja-JP" altLang="en-US" dirty="0">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82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96</a:t>
            </a:fld>
            <a:endParaRPr lang="ja-JP" altLang="en-US" dirty="0"/>
          </a:p>
        </p:txBody>
      </p:sp>
      <p:pic>
        <p:nvPicPr>
          <p:cNvPr id="5" name="図 4"/>
          <p:cNvPicPr>
            <a:picLocks noChangeAspect="1"/>
          </p:cNvPicPr>
          <p:nvPr/>
        </p:nvPicPr>
        <p:blipFill>
          <a:blip r:embed="rId2"/>
          <a:stretch>
            <a:fillRect/>
          </a:stretch>
        </p:blipFill>
        <p:spPr>
          <a:xfrm>
            <a:off x="1080000" y="1260000"/>
            <a:ext cx="2987040" cy="2157984"/>
          </a:xfrm>
          <a:prstGeom prst="rect">
            <a:avLst/>
          </a:prstGeom>
        </p:spPr>
      </p:pic>
      <p:sp>
        <p:nvSpPr>
          <p:cNvPr id="6" name="テキスト ボックス 5"/>
          <p:cNvSpPr txBox="1"/>
          <p:nvPr/>
        </p:nvSpPr>
        <p:spPr>
          <a:xfrm>
            <a:off x="1235385" y="136128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3" name="テキスト ボックス 12"/>
          <p:cNvSpPr txBox="1"/>
          <p:nvPr/>
        </p:nvSpPr>
        <p:spPr>
          <a:xfrm>
            <a:off x="1235385" y="2703096"/>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sp>
        <p:nvSpPr>
          <p:cNvPr id="14" name="テキスト ボックス 13"/>
          <p:cNvSpPr txBox="1"/>
          <p:nvPr/>
        </p:nvSpPr>
        <p:spPr>
          <a:xfrm>
            <a:off x="1235384" y="174322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1235384" y="2203817"/>
            <a:ext cx="1450665"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volume1</a:t>
            </a:r>
            <a:endParaRPr kumimoji="1" lang="ja-JP" altLang="en-US" dirty="0">
              <a:solidFill>
                <a:srgbClr val="00B050"/>
              </a:solidFill>
              <a:latin typeface="MigMix 1P" charset="-128"/>
              <a:ea typeface="MigMix 1P" charset="-128"/>
              <a:cs typeface="MigMix 1P" charset="-128"/>
            </a:endParaRPr>
          </a:p>
        </p:txBody>
      </p:sp>
      <p:pic>
        <p:nvPicPr>
          <p:cNvPr id="7" name="図 6"/>
          <p:cNvPicPr>
            <a:picLocks noChangeAspect="1"/>
          </p:cNvPicPr>
          <p:nvPr/>
        </p:nvPicPr>
        <p:blipFill>
          <a:blip r:embed="rId3"/>
          <a:stretch>
            <a:fillRect/>
          </a:stretch>
        </p:blipFill>
        <p:spPr>
          <a:xfrm>
            <a:off x="1080000" y="4190239"/>
            <a:ext cx="2974848" cy="2166112"/>
          </a:xfrm>
          <a:prstGeom prst="rect">
            <a:avLst/>
          </a:prstGeom>
        </p:spPr>
      </p:pic>
      <p:pic>
        <p:nvPicPr>
          <p:cNvPr id="8" name="図 7"/>
          <p:cNvPicPr>
            <a:picLocks noChangeAspect="1"/>
          </p:cNvPicPr>
          <p:nvPr/>
        </p:nvPicPr>
        <p:blipFill>
          <a:blip r:embed="rId4"/>
          <a:stretch>
            <a:fillRect/>
          </a:stretch>
        </p:blipFill>
        <p:spPr>
          <a:xfrm>
            <a:off x="4584700" y="4190239"/>
            <a:ext cx="2991104" cy="2162048"/>
          </a:xfrm>
          <a:prstGeom prst="rect">
            <a:avLst/>
          </a:prstGeom>
        </p:spPr>
      </p:pic>
      <p:pic>
        <p:nvPicPr>
          <p:cNvPr id="9" name="図 8"/>
          <p:cNvPicPr>
            <a:picLocks noChangeAspect="1"/>
          </p:cNvPicPr>
          <p:nvPr/>
        </p:nvPicPr>
        <p:blipFill>
          <a:blip r:embed="rId5"/>
          <a:stretch>
            <a:fillRect/>
          </a:stretch>
        </p:blipFill>
        <p:spPr>
          <a:xfrm>
            <a:off x="4358869" y="1247808"/>
            <a:ext cx="3003296" cy="2170176"/>
          </a:xfrm>
          <a:prstGeom prst="rect">
            <a:avLst/>
          </a:prstGeom>
        </p:spPr>
      </p:pic>
      <p:sp>
        <p:nvSpPr>
          <p:cNvPr id="17" name="テキスト ボックス 16"/>
          <p:cNvSpPr txBox="1"/>
          <p:nvPr/>
        </p:nvSpPr>
        <p:spPr>
          <a:xfrm>
            <a:off x="5732617" y="161622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8" name="テキスト ボックス 17"/>
          <p:cNvSpPr txBox="1"/>
          <p:nvPr/>
        </p:nvSpPr>
        <p:spPr>
          <a:xfrm>
            <a:off x="5553734" y="192011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9" name="テキスト ボックス 18"/>
          <p:cNvSpPr txBox="1"/>
          <p:nvPr/>
        </p:nvSpPr>
        <p:spPr>
          <a:xfrm>
            <a:off x="5393334" y="2217712"/>
            <a:ext cx="1450665"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volume1</a:t>
            </a:r>
            <a:endParaRPr kumimoji="1" lang="ja-JP" altLang="en-US" dirty="0">
              <a:solidFill>
                <a:srgbClr val="00B050"/>
              </a:solidFill>
              <a:latin typeface="MigMix 1P" charset="-128"/>
              <a:ea typeface="MigMix 1P" charset="-128"/>
              <a:cs typeface="MigMix 1P" charset="-128"/>
            </a:endParaRPr>
          </a:p>
        </p:txBody>
      </p:sp>
      <p:sp>
        <p:nvSpPr>
          <p:cNvPr id="20" name="テキスト ボックス 19"/>
          <p:cNvSpPr txBox="1"/>
          <p:nvPr/>
        </p:nvSpPr>
        <p:spPr>
          <a:xfrm>
            <a:off x="5834670" y="2573149"/>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cxnSp>
        <p:nvCxnSpPr>
          <p:cNvPr id="22" name="直線矢印コネクタ 21"/>
          <p:cNvCxnSpPr>
            <a:stCxn id="17" idx="1"/>
          </p:cNvCxnSpPr>
          <p:nvPr/>
        </p:nvCxnSpPr>
        <p:spPr>
          <a:xfrm flipH="1" flipV="1">
            <a:off x="5232934" y="1536307"/>
            <a:ext cx="499683" cy="264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flipV="1">
            <a:off x="5086600" y="1826669"/>
            <a:ext cx="467135" cy="278113"/>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5115140" y="2213648"/>
            <a:ext cx="237995" cy="1744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1346685" y="4755173"/>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9" name="テキスト ボックス 28"/>
          <p:cNvSpPr txBox="1"/>
          <p:nvPr/>
        </p:nvSpPr>
        <p:spPr>
          <a:xfrm>
            <a:off x="2153950" y="4768924"/>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30" name="テキスト ボックス 29"/>
          <p:cNvSpPr txBox="1"/>
          <p:nvPr/>
        </p:nvSpPr>
        <p:spPr>
          <a:xfrm>
            <a:off x="3084041" y="4759792"/>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sp>
        <p:nvSpPr>
          <p:cNvPr id="31" name="テキスト ボックス 30"/>
          <p:cNvSpPr txBox="1"/>
          <p:nvPr/>
        </p:nvSpPr>
        <p:spPr>
          <a:xfrm>
            <a:off x="5171875" y="5561155"/>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32" name="テキスト ボックス 31"/>
          <p:cNvSpPr txBox="1"/>
          <p:nvPr/>
        </p:nvSpPr>
        <p:spPr>
          <a:xfrm>
            <a:off x="5263735" y="4565663"/>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33" name="テキスト ボックス 32"/>
          <p:cNvSpPr txBox="1"/>
          <p:nvPr/>
        </p:nvSpPr>
        <p:spPr>
          <a:xfrm>
            <a:off x="5809783" y="4779253"/>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cxnSp>
        <p:nvCxnSpPr>
          <p:cNvPr id="34" name="直線矢印コネクタ 33"/>
          <p:cNvCxnSpPr/>
          <p:nvPr/>
        </p:nvCxnSpPr>
        <p:spPr>
          <a:xfrm flipH="1">
            <a:off x="5626063" y="4992395"/>
            <a:ext cx="237996" cy="15619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5022831" y="4759793"/>
            <a:ext cx="264283" cy="511470"/>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flipV="1">
            <a:off x="5086600" y="5630779"/>
            <a:ext cx="140314" cy="1175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2153950" y="3390707"/>
            <a:ext cx="697627" cy="400110"/>
          </a:xfrm>
          <a:prstGeom prst="rect">
            <a:avLst/>
          </a:prstGeom>
        </p:spPr>
        <p:txBody>
          <a:bodyPr wrap="none">
            <a:spAutoFit/>
          </a:bodyPr>
          <a:lstStyle/>
          <a:p>
            <a:r>
              <a:rPr lang="ja-JP" altLang="en-US" sz="2000" dirty="0">
                <a:latin typeface="MigMix 1P" charset="-128"/>
                <a:ea typeface="MigMix 1P" charset="-128"/>
                <a:cs typeface="MigMix 1P" charset="-128"/>
              </a:rPr>
              <a:t>圧力</a:t>
            </a:r>
            <a:endParaRPr lang="ja-JP" altLang="en-US" sz="2000" dirty="0">
              <a:latin typeface="MigMix 1P" panose="020B0502020203020207" pitchFamily="34" charset="-128"/>
            </a:endParaRPr>
          </a:p>
        </p:txBody>
      </p:sp>
      <p:sp>
        <p:nvSpPr>
          <p:cNvPr id="41" name="正方形/長方形 40"/>
          <p:cNvSpPr/>
          <p:nvPr/>
        </p:nvSpPr>
        <p:spPr>
          <a:xfrm>
            <a:off x="5581439" y="3385599"/>
            <a:ext cx="697627" cy="400110"/>
          </a:xfrm>
          <a:prstGeom prst="rect">
            <a:avLst/>
          </a:prstGeom>
        </p:spPr>
        <p:txBody>
          <a:bodyPr wrap="none">
            <a:spAutoFit/>
          </a:bodyPr>
          <a:lstStyle/>
          <a:p>
            <a:r>
              <a:rPr lang="ja-JP" altLang="en-US" sz="2000">
                <a:latin typeface="MigMix 1P" charset="-128"/>
                <a:ea typeface="MigMix 1P" charset="-128"/>
                <a:cs typeface="MigMix 1P" charset="-128"/>
              </a:rPr>
              <a:t>温度</a:t>
            </a:r>
            <a:endParaRPr lang="ja-JP" altLang="en-US" sz="2000" dirty="0">
              <a:latin typeface="MigMix 1P" panose="020B0502020203020207" pitchFamily="34" charset="-128"/>
            </a:endParaRPr>
          </a:p>
        </p:txBody>
      </p:sp>
      <p:sp>
        <p:nvSpPr>
          <p:cNvPr id="42" name="正方形/長方形 41"/>
          <p:cNvSpPr/>
          <p:nvPr/>
        </p:nvSpPr>
        <p:spPr>
          <a:xfrm>
            <a:off x="2080755" y="5716941"/>
            <a:ext cx="1210588" cy="400110"/>
          </a:xfrm>
          <a:prstGeom prst="rect">
            <a:avLst/>
          </a:prstGeom>
        </p:spPr>
        <p:txBody>
          <a:bodyPr wrap="none">
            <a:spAutoFit/>
          </a:bodyPr>
          <a:lstStyle/>
          <a:p>
            <a:r>
              <a:rPr lang="ja-JP" altLang="en-US" sz="2000">
                <a:latin typeface="MigMix 1P" charset="-128"/>
                <a:ea typeface="MigMix 1P" charset="-128"/>
                <a:cs typeface="MigMix 1P" charset="-128"/>
              </a:rPr>
              <a:t>質量流量</a:t>
            </a:r>
            <a:endParaRPr lang="ja-JP" altLang="en-US" sz="2000" dirty="0">
              <a:latin typeface="MigMix 1P" panose="020B0502020203020207" pitchFamily="34" charset="-128"/>
            </a:endParaRPr>
          </a:p>
        </p:txBody>
      </p:sp>
      <p:sp>
        <p:nvSpPr>
          <p:cNvPr id="43" name="正方形/長方形 42"/>
          <p:cNvSpPr/>
          <p:nvPr/>
        </p:nvSpPr>
        <p:spPr>
          <a:xfrm>
            <a:off x="6151577" y="5458592"/>
            <a:ext cx="1210588" cy="707886"/>
          </a:xfrm>
          <a:prstGeom prst="rect">
            <a:avLst/>
          </a:prstGeom>
        </p:spPr>
        <p:txBody>
          <a:bodyPr wrap="none">
            <a:spAutoFit/>
          </a:bodyPr>
          <a:lstStyle/>
          <a:p>
            <a:r>
              <a:rPr lang="ja-JP" altLang="en-US" sz="2000" dirty="0">
                <a:latin typeface="MigMix 1P" charset="-128"/>
                <a:ea typeface="MigMix 1P" charset="-128"/>
                <a:cs typeface="MigMix 1P" charset="-128"/>
              </a:rPr>
              <a:t>質量流量</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（拡大）</a:t>
            </a:r>
            <a:endParaRPr lang="ja-JP" altLang="en-US" sz="2000" dirty="0">
              <a:latin typeface="MigMix 1P" panose="020B0502020203020207" pitchFamily="34" charset="-128"/>
            </a:endParaRP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7653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10D58867-56D0-4D71-884D-E6B23DB95A16}"/>
              </a:ext>
            </a:extLst>
          </p:cNvPr>
          <p:cNvPicPr>
            <a:picLocks noChangeAspect="1"/>
          </p:cNvPicPr>
          <p:nvPr/>
        </p:nvPicPr>
        <p:blipFill>
          <a:blip r:embed="rId2"/>
          <a:stretch>
            <a:fillRect/>
          </a:stretch>
        </p:blipFill>
        <p:spPr>
          <a:xfrm>
            <a:off x="824587" y="2082597"/>
            <a:ext cx="7496175" cy="3267075"/>
          </a:xfrm>
          <a:prstGeom prst="rect">
            <a:avLst/>
          </a:prstGeom>
        </p:spPr>
      </p:pic>
      <p:sp>
        <p:nvSpPr>
          <p:cNvPr id="2" name="タイトル 1"/>
          <p:cNvSpPr>
            <a:spLocks noGrp="1"/>
          </p:cNvSpPr>
          <p:nvPr>
            <p:ph type="title"/>
          </p:nvPr>
        </p:nvSpPr>
        <p:spPr/>
        <p:txBody>
          <a:bodyPr>
            <a:normAutofit/>
          </a:bodyPr>
          <a:lstStyle/>
          <a:p>
            <a:r>
              <a:rPr lang="en-US" altLang="ja-JP" dirty="0"/>
              <a:t>StaticPipeTest2</a:t>
            </a:r>
            <a:br>
              <a:rPr lang="en-US" altLang="ja-JP" dirty="0"/>
            </a:br>
            <a:r>
              <a:rPr lang="en-US" altLang="ja-JP" sz="2700" dirty="0"/>
              <a:t>flow </a:t>
            </a:r>
            <a:r>
              <a:rPr lang="ja-JP" altLang="en-US" sz="2700" dirty="0"/>
              <a:t>モデルを直接接続する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97</a:t>
            </a:fld>
            <a:endParaRPr lang="ja-JP" altLang="en-US" dirty="0"/>
          </a:p>
        </p:txBody>
      </p:sp>
      <p:sp>
        <p:nvSpPr>
          <p:cNvPr id="25" name="テキスト ボックス 24"/>
          <p:cNvSpPr txBox="1"/>
          <p:nvPr/>
        </p:nvSpPr>
        <p:spPr>
          <a:xfrm>
            <a:off x="628650" y="1440000"/>
            <a:ext cx="8388970" cy="707886"/>
          </a:xfrm>
          <a:prstGeom prst="rect">
            <a:avLst/>
          </a:prstGeom>
          <a:noFill/>
        </p:spPr>
        <p:txBody>
          <a:bodyPr wrap="square" rtlCol="0">
            <a:spAutoFit/>
          </a:bodyPr>
          <a:lstStyle/>
          <a:p>
            <a:pPr marL="342900" indent="-342900">
              <a:buFont typeface="Arial" charset="0"/>
              <a:buChar char="•"/>
            </a:pPr>
            <a:r>
              <a:rPr kumimoji="1" lang="en-US" altLang="ja-JP" sz="2000" dirty="0">
                <a:latin typeface="MigMix 1P" charset="-128"/>
                <a:ea typeface="MigMix 1P" charset="-128"/>
                <a:cs typeface="MigMix 1P" charset="-128"/>
              </a:rPr>
              <a:t>volume1 </a:t>
            </a:r>
            <a:r>
              <a:rPr kumimoji="1" lang="ja-JP" altLang="en-US" sz="2000" dirty="0">
                <a:latin typeface="MigMix 1P" charset="-128"/>
                <a:ea typeface="MigMix 1P" charset="-128"/>
                <a:cs typeface="MigMix 1P" charset="-128"/>
              </a:rPr>
              <a:t>を削除して</a:t>
            </a:r>
            <a:r>
              <a:rPr kumimoji="1" lang="en-US" altLang="ja-JP" sz="2000" dirty="0">
                <a:latin typeface="MigMix 1P" charset="-128"/>
                <a:ea typeface="MigMix 1P" charset="-128"/>
                <a:cs typeface="MigMix 1P" charset="-128"/>
              </a:rPr>
              <a:t> pipe2 </a:t>
            </a:r>
            <a:r>
              <a:rPr kumimoji="1" lang="ja-JP" altLang="en-US" sz="2000" dirty="0">
                <a:latin typeface="MigMix 1P" charset="-128"/>
                <a:ea typeface="MigMix 1P" charset="-128"/>
                <a:cs typeface="MigMix 1P" charset="-128"/>
              </a:rPr>
              <a:t>と</a:t>
            </a:r>
            <a:r>
              <a:rPr kumimoji="1" lang="en-US" altLang="ja-JP" sz="2000" dirty="0">
                <a:latin typeface="MigMix 1P" charset="-128"/>
                <a:ea typeface="MigMix 1P" charset="-128"/>
                <a:cs typeface="MigMix 1P" charset="-128"/>
              </a:rPr>
              <a:t> pipe3 </a:t>
            </a:r>
            <a:r>
              <a:rPr kumimoji="1" lang="ja-JP" altLang="en-US" sz="2000" dirty="0">
                <a:latin typeface="MigMix 1P" charset="-128"/>
                <a:ea typeface="MigMix 1P" charset="-128"/>
                <a:cs typeface="MigMix 1P" charset="-128"/>
              </a:rPr>
              <a:t>を直接接続する。</a:t>
            </a:r>
            <a:endParaRPr kumimoji="1" lang="en-US" altLang="ja-JP" sz="2000" dirty="0">
              <a:latin typeface="MigMix 1P" charset="-128"/>
              <a:ea typeface="MigMix 1P" charset="-128"/>
              <a:cs typeface="MigMix 1P" charset="-128"/>
            </a:endParaRPr>
          </a:p>
          <a:p>
            <a:pPr marL="342900" indent="-342900">
              <a:buFont typeface="Arial" charset="0"/>
              <a:buChar char="•"/>
            </a:pPr>
            <a:r>
              <a:rPr kumimoji="1" lang="en-US" altLang="ja-JP" sz="2000" dirty="0" err="1">
                <a:latin typeface="MigMix 1P" charset="-128"/>
                <a:ea typeface="MigMix 1P" charset="-128"/>
                <a:cs typeface="MigMix 1P" charset="-128"/>
              </a:rPr>
              <a:t>hotWater</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Boundary_pT</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から</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MassFlowSource_T</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に置き換える。</a:t>
            </a:r>
          </a:p>
        </p:txBody>
      </p:sp>
      <p:sp>
        <p:nvSpPr>
          <p:cNvPr id="5" name="テキスト ボックス 4"/>
          <p:cNvSpPr txBox="1"/>
          <p:nvPr/>
        </p:nvSpPr>
        <p:spPr>
          <a:xfrm>
            <a:off x="765717" y="5226205"/>
            <a:ext cx="3040566" cy="1015663"/>
          </a:xfrm>
          <a:prstGeom prst="rect">
            <a:avLst/>
          </a:prstGeom>
          <a:noFill/>
          <a:ln>
            <a:solidFill>
              <a:schemeClr val="accent1">
                <a:shade val="50000"/>
              </a:schemeClr>
            </a:solidFill>
          </a:ln>
        </p:spPr>
        <p:txBody>
          <a:bodyPr wrap="square" rtlCol="0">
            <a:spAutoFit/>
          </a:bodyPr>
          <a:lstStyle/>
          <a:p>
            <a:r>
              <a:rPr kumimoji="1" lang="en-US" altLang="ja-JP" sz="2000" dirty="0" err="1">
                <a:latin typeface="MigMix 1P" charset="-128"/>
                <a:ea typeface="MigMix 1P" charset="-128"/>
                <a:cs typeface="MigMix 1P" charset="-128"/>
              </a:rPr>
              <a:t>m_flow</a:t>
            </a:r>
            <a:r>
              <a:rPr kumimoji="1" lang="en-US" altLang="ja-JP" sz="2000" dirty="0">
                <a:latin typeface="MigMix 1P" charset="-128"/>
                <a:ea typeface="MigMix 1P" charset="-128"/>
                <a:cs typeface="MigMix 1P" charset="-128"/>
              </a:rPr>
              <a:t> = 1.045 [kg/s]</a:t>
            </a:r>
          </a:p>
          <a:p>
            <a:r>
              <a:rPr lang="en-US" altLang="ja-JP" sz="2000" dirty="0">
                <a:latin typeface="MigMix 1P" charset="-128"/>
                <a:ea typeface="MigMix 1P" charset="-128"/>
                <a:cs typeface="MigMix 1P" charset="-128"/>
              </a:rPr>
              <a:t>T = 370 [K]</a:t>
            </a:r>
          </a:p>
          <a:p>
            <a:r>
              <a:rPr kumimoji="1" lang="en-US" altLang="ja-JP" sz="2000" dirty="0" err="1">
                <a:latin typeface="MigMix 1P" charset="-128"/>
                <a:ea typeface="MigMix 1P" charset="-128"/>
                <a:cs typeface="MigMix 1P" charset="-128"/>
              </a:rPr>
              <a:t>nPorts</a:t>
            </a:r>
            <a:r>
              <a:rPr kumimoji="1" lang="en-US" altLang="ja-JP" sz="2000" dirty="0">
                <a:latin typeface="MigMix 1P" charset="-128"/>
                <a:ea typeface="MigMix 1P" charset="-128"/>
                <a:cs typeface="MigMix 1P" charset="-128"/>
              </a:rPr>
              <a:t> = 1</a:t>
            </a:r>
            <a:endParaRPr kumimoji="1" lang="ja-JP" altLang="en-US" sz="2000" dirty="0">
              <a:latin typeface="MigMix 1P" charset="-128"/>
              <a:ea typeface="MigMix 1P" charset="-128"/>
              <a:cs typeface="MigMix 1P" charset="-128"/>
            </a:endParaRPr>
          </a:p>
        </p:txBody>
      </p:sp>
      <p:cxnSp>
        <p:nvCxnSpPr>
          <p:cNvPr id="7" name="直線矢印コネクタ 6"/>
          <p:cNvCxnSpPr/>
          <p:nvPr/>
        </p:nvCxnSpPr>
        <p:spPr>
          <a:xfrm flipH="1" flipV="1">
            <a:off x="1583473" y="4765288"/>
            <a:ext cx="104078" cy="46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2133600" y="3389971"/>
            <a:ext cx="66907" cy="94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193073" y="3397405"/>
            <a:ext cx="282498" cy="9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42190" y="2262369"/>
            <a:ext cx="2786643" cy="1477328"/>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ja-JP" altLang="en-US" dirty="0">
                <a:solidFill>
                  <a:srgbClr val="0070C0"/>
                </a:solidFill>
                <a:latin typeface="MigMix 1P" charset="-128"/>
                <a:ea typeface="MigMix 1P" charset="-128"/>
                <a:cs typeface="MigMix 1P" charset="-128"/>
              </a:rPr>
              <a:t>の圧力は、</a:t>
            </a:r>
            <a:endParaRPr kumimoji="1" lang="en-US" altLang="ja-JP" dirty="0">
              <a:solidFill>
                <a:srgbClr val="0070C0"/>
              </a:solidFill>
              <a:latin typeface="MigMix 1P" charset="-128"/>
              <a:ea typeface="MigMix 1P" charset="-128"/>
              <a:cs typeface="MigMix 1P" charset="-128"/>
            </a:endParaRPr>
          </a:p>
          <a:p>
            <a:r>
              <a:rPr kumimoji="1" lang="en-US" altLang="ja-JP" dirty="0" err="1">
                <a:solidFill>
                  <a:srgbClr val="0070C0"/>
                </a:solidFill>
                <a:latin typeface="MigMix 1P" charset="-128"/>
                <a:ea typeface="MigMix 1P" charset="-128"/>
                <a:cs typeface="MigMix 1P" charset="-128"/>
              </a:rPr>
              <a:t>hotWater</a:t>
            </a:r>
            <a:r>
              <a:rPr kumimoji="1" lang="ja-JP" altLang="en-US" dirty="0">
                <a:solidFill>
                  <a:srgbClr val="0070C0"/>
                </a:solidFill>
                <a:latin typeface="MigMix 1P" charset="-128"/>
                <a:ea typeface="MigMix 1P" charset="-128"/>
                <a:cs typeface="MigMix 1P" charset="-128"/>
              </a:rPr>
              <a:t>の質量流量と</a:t>
            </a:r>
            <a:r>
              <a:rPr kumimoji="1" lang="en-US" altLang="ja-JP" dirty="0">
                <a:solidFill>
                  <a:srgbClr val="0070C0"/>
                </a:solidFill>
                <a:latin typeface="MigMix 1P" charset="-128"/>
                <a:ea typeface="MigMix 1P" charset="-128"/>
                <a:cs typeface="MigMix 1P" charset="-128"/>
              </a:rPr>
              <a:t>pipe1</a:t>
            </a:r>
            <a:r>
              <a:rPr kumimoji="1" lang="ja-JP" altLang="en-US" dirty="0">
                <a:solidFill>
                  <a:srgbClr val="0070C0"/>
                </a:solidFill>
                <a:latin typeface="MigMix 1P" charset="-128"/>
                <a:ea typeface="MigMix 1P" charset="-128"/>
                <a:cs typeface="MigMix 1P" charset="-128"/>
              </a:rPr>
              <a:t>の圧力損失の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関係を表す</a:t>
            </a:r>
            <a:r>
              <a:rPr kumimoji="1" lang="ja-JP" altLang="en-US" dirty="0">
                <a:solidFill>
                  <a:srgbClr val="FF0000"/>
                </a:solidFill>
                <a:latin typeface="MigMix 1P" charset="-128"/>
                <a:ea typeface="MigMix 1P" charset="-128"/>
                <a:cs typeface="MigMix 1P" charset="-128"/>
              </a:rPr>
              <a:t>非線形方程式</a:t>
            </a:r>
            <a:endParaRPr lang="en-US" altLang="ja-JP" dirty="0">
              <a:solidFill>
                <a:srgbClr val="FF000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によって決まる。</a:t>
            </a:r>
          </a:p>
        </p:txBody>
      </p:sp>
      <p:cxnSp>
        <p:nvCxnSpPr>
          <p:cNvPr id="15" name="直線矢印コネクタ 14"/>
          <p:cNvCxnSpPr/>
          <p:nvPr/>
        </p:nvCxnSpPr>
        <p:spPr>
          <a:xfrm flipH="1" flipV="1">
            <a:off x="4899103" y="4423317"/>
            <a:ext cx="393406" cy="57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5292509" y="4423317"/>
            <a:ext cx="335140" cy="572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4464076" y="5089132"/>
            <a:ext cx="3778049" cy="1200329"/>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ja-JP" altLang="en-US" dirty="0">
                <a:solidFill>
                  <a:srgbClr val="0070C0"/>
                </a:solidFill>
                <a:latin typeface="MigMix 1P" charset="-128"/>
                <a:ea typeface="MigMix 1P" charset="-128"/>
                <a:cs typeface="MigMix 1P" charset="-128"/>
              </a:rPr>
              <a:t>の圧力と流量は、</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pipe1</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pipe2</a:t>
            </a:r>
            <a:r>
              <a:rPr kumimoji="1" lang="ja-JP" altLang="en-US" dirty="0">
                <a:solidFill>
                  <a:srgbClr val="0070C0"/>
                </a:solidFill>
                <a:latin typeface="MigMix 1P" charset="-128"/>
                <a:ea typeface="MigMix 1P" charset="-128"/>
                <a:cs typeface="MigMix 1P" charset="-128"/>
              </a:rPr>
              <a:t>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質量流量と圧力損失の関係を表す</a:t>
            </a:r>
            <a:r>
              <a:rPr kumimoji="1" lang="ja-JP" altLang="en-US" dirty="0">
                <a:solidFill>
                  <a:srgbClr val="FF0000"/>
                </a:solidFill>
                <a:latin typeface="MigMix 1P" charset="-128"/>
                <a:ea typeface="MigMix 1P" charset="-128"/>
                <a:cs typeface="MigMix 1P" charset="-128"/>
              </a:rPr>
              <a:t>連立非線形方程式</a:t>
            </a:r>
            <a:r>
              <a:rPr kumimoji="1" lang="ja-JP" altLang="en-US" dirty="0">
                <a:solidFill>
                  <a:srgbClr val="0070C0"/>
                </a:solidFill>
                <a:latin typeface="MigMix 1P" charset="-128"/>
                <a:ea typeface="MigMix 1P" charset="-128"/>
                <a:cs typeface="MigMix 1P" charset="-128"/>
              </a:rPr>
              <a:t>によって決まる。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8" name="テキスト ボックス 7"/>
          <p:cNvSpPr txBox="1"/>
          <p:nvPr/>
        </p:nvSpPr>
        <p:spPr>
          <a:xfrm>
            <a:off x="7074459" y="2354702"/>
            <a:ext cx="1943161" cy="646331"/>
          </a:xfrm>
          <a:prstGeom prst="rect">
            <a:avLst/>
          </a:prstGeom>
          <a:noFill/>
        </p:spPr>
        <p:txBody>
          <a:bodyPr wrap="none" rtlCol="0">
            <a:spAutoFit/>
          </a:bodyPr>
          <a:lstStyle/>
          <a:p>
            <a:r>
              <a:rPr kumimoji="1" lang="ja-JP" altLang="en-US">
                <a:solidFill>
                  <a:srgbClr val="FF0000"/>
                </a:solidFill>
                <a:latin typeface="MigMix 1P" charset="-128"/>
                <a:ea typeface="MigMix 1P" charset="-128"/>
                <a:cs typeface="MigMix 1P" charset="-128"/>
              </a:rPr>
              <a:t>非線形方程式</a:t>
            </a:r>
            <a:r>
              <a:rPr kumimoji="1" lang="ja-JP" altLang="en-US" dirty="0">
                <a:solidFill>
                  <a:srgbClr val="0070C0"/>
                </a:solidFill>
                <a:latin typeface="MigMix 1P" charset="-128"/>
                <a:ea typeface="MigMix 1P" charset="-128"/>
                <a:cs typeface="MigMix 1P" charset="-128"/>
              </a:rPr>
              <a:t>の</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内容は付録</a:t>
            </a:r>
            <a:r>
              <a:rPr lang="en-US" altLang="ja-JP" dirty="0">
                <a:solidFill>
                  <a:srgbClr val="0070C0"/>
                </a:solidFill>
                <a:latin typeface="MigMix 1P" charset="-128"/>
                <a:ea typeface="MigMix 1P" charset="-128"/>
                <a:cs typeface="MigMix 1P" charset="-128"/>
              </a:rPr>
              <a:t>1</a:t>
            </a:r>
            <a:r>
              <a:rPr lang="ja-JP" altLang="en-US" dirty="0">
                <a:solidFill>
                  <a:srgbClr val="0070C0"/>
                </a:solidFill>
                <a:latin typeface="MigMix 1P" charset="-128"/>
                <a:ea typeface="MigMix 1P" charset="-128"/>
                <a:cs typeface="MigMix 1P" charset="-128"/>
              </a:rPr>
              <a:t>参照</a:t>
            </a:r>
            <a:endParaRPr kumimoji="1" lang="ja-JP" altLang="en-US" dirty="0">
              <a:solidFill>
                <a:srgbClr val="0070C0"/>
              </a:solidFill>
              <a:latin typeface="MigMix 1P" charset="-128"/>
              <a:ea typeface="MigMix 1P" charset="-128"/>
              <a:cs typeface="MigMix 1P" charset="-128"/>
            </a:endParaRPr>
          </a:p>
        </p:txBody>
      </p:sp>
    </p:spTree>
    <p:extLst>
      <p:ext uri="{BB962C8B-B14F-4D97-AF65-F5344CB8AC3E}">
        <p14:creationId xmlns:p14="http://schemas.microsoft.com/office/powerpoint/2010/main" val="7291298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StaticPipeTest2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98</a:t>
            </a:fld>
            <a:endParaRPr lang="ja-JP" altLang="en-US"/>
          </a:p>
        </p:txBody>
      </p:sp>
      <p:pic>
        <p:nvPicPr>
          <p:cNvPr id="5" name="図 4"/>
          <p:cNvPicPr>
            <a:picLocks noChangeAspect="1"/>
          </p:cNvPicPr>
          <p:nvPr/>
        </p:nvPicPr>
        <p:blipFill>
          <a:blip r:embed="rId2"/>
          <a:stretch>
            <a:fillRect/>
          </a:stretch>
        </p:blipFill>
        <p:spPr>
          <a:xfrm>
            <a:off x="1080000" y="1260000"/>
            <a:ext cx="3007360" cy="2162048"/>
          </a:xfrm>
          <a:prstGeom prst="rect">
            <a:avLst/>
          </a:prstGeom>
        </p:spPr>
      </p:pic>
      <p:sp>
        <p:nvSpPr>
          <p:cNvPr id="6" name="テキスト ボックス 5"/>
          <p:cNvSpPr txBox="1"/>
          <p:nvPr/>
        </p:nvSpPr>
        <p:spPr>
          <a:xfrm>
            <a:off x="1235385" y="136128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7" name="テキスト ボックス 6"/>
          <p:cNvSpPr txBox="1"/>
          <p:nvPr/>
        </p:nvSpPr>
        <p:spPr>
          <a:xfrm>
            <a:off x="1235384" y="2874353"/>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sp>
        <p:nvSpPr>
          <p:cNvPr id="8" name="テキスト ボックス 7"/>
          <p:cNvSpPr txBox="1"/>
          <p:nvPr/>
        </p:nvSpPr>
        <p:spPr>
          <a:xfrm>
            <a:off x="1235384" y="174322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9" name="テキスト ボックス 8"/>
          <p:cNvSpPr txBox="1"/>
          <p:nvPr/>
        </p:nvSpPr>
        <p:spPr>
          <a:xfrm>
            <a:off x="1235384" y="2307021"/>
            <a:ext cx="1865326" cy="369332"/>
          </a:xfrm>
          <a:prstGeom prst="rect">
            <a:avLst/>
          </a:prstGeom>
          <a:noFill/>
        </p:spPr>
        <p:txBody>
          <a:bodyPr wrap="square" rtlCol="0">
            <a:spAutoFit/>
          </a:bodyPr>
          <a:lstStyle/>
          <a:p>
            <a:r>
              <a:rPr kumimoji="1" lang="en-US" altLang="ja-JP">
                <a:solidFill>
                  <a:srgbClr val="00B050"/>
                </a:solidFill>
                <a:latin typeface="MigMix 1P" charset="-128"/>
                <a:ea typeface="MigMix 1P" charset="-128"/>
                <a:cs typeface="MigMix 1P" charset="-128"/>
              </a:rPr>
              <a:t>pipe2.port_b.p</a:t>
            </a:r>
            <a:endParaRPr kumimoji="1" lang="ja-JP" altLang="en-US" dirty="0">
              <a:solidFill>
                <a:srgbClr val="00B050"/>
              </a:solidFill>
              <a:latin typeface="MigMix 1P" charset="-128"/>
              <a:ea typeface="MigMix 1P" charset="-128"/>
              <a:cs typeface="MigMix 1P" charset="-128"/>
            </a:endParaRPr>
          </a:p>
        </p:txBody>
      </p:sp>
      <p:sp>
        <p:nvSpPr>
          <p:cNvPr id="10" name="正方形/長方形 9"/>
          <p:cNvSpPr/>
          <p:nvPr/>
        </p:nvSpPr>
        <p:spPr>
          <a:xfrm>
            <a:off x="2153950" y="3390707"/>
            <a:ext cx="697627" cy="400110"/>
          </a:xfrm>
          <a:prstGeom prst="rect">
            <a:avLst/>
          </a:prstGeom>
        </p:spPr>
        <p:txBody>
          <a:bodyPr wrap="none">
            <a:spAutoFit/>
          </a:bodyPr>
          <a:lstStyle/>
          <a:p>
            <a:r>
              <a:rPr lang="ja-JP" altLang="en-US" sz="2000" dirty="0">
                <a:latin typeface="MigMix 1P" charset="-128"/>
                <a:ea typeface="MigMix 1P" charset="-128"/>
                <a:cs typeface="MigMix 1P" charset="-128"/>
              </a:rPr>
              <a:t>圧力</a:t>
            </a:r>
            <a:endParaRPr lang="ja-JP" altLang="en-US" sz="2000" dirty="0">
              <a:latin typeface="MigMix 1P" panose="020B0502020203020207" pitchFamily="34" charset="-128"/>
            </a:endParaRPr>
          </a:p>
        </p:txBody>
      </p:sp>
      <p:pic>
        <p:nvPicPr>
          <p:cNvPr id="11" name="図 10"/>
          <p:cNvPicPr>
            <a:picLocks noChangeAspect="1"/>
          </p:cNvPicPr>
          <p:nvPr/>
        </p:nvPicPr>
        <p:blipFill>
          <a:blip r:embed="rId3"/>
          <a:stretch>
            <a:fillRect/>
          </a:stretch>
        </p:blipFill>
        <p:spPr>
          <a:xfrm>
            <a:off x="4572000" y="1260000"/>
            <a:ext cx="2982976" cy="2157984"/>
          </a:xfrm>
          <a:prstGeom prst="rect">
            <a:avLst/>
          </a:prstGeom>
        </p:spPr>
      </p:pic>
      <p:sp>
        <p:nvSpPr>
          <p:cNvPr id="12" name="テキスト ボックス 11"/>
          <p:cNvSpPr txBox="1"/>
          <p:nvPr/>
        </p:nvSpPr>
        <p:spPr>
          <a:xfrm>
            <a:off x="5732617" y="161622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3" name="テキスト ボックス 12"/>
          <p:cNvSpPr txBox="1"/>
          <p:nvPr/>
        </p:nvSpPr>
        <p:spPr>
          <a:xfrm>
            <a:off x="5676880" y="2032680"/>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5834670" y="2573149"/>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cxnSp>
        <p:nvCxnSpPr>
          <p:cNvPr id="16" name="直線矢印コネクタ 15"/>
          <p:cNvCxnSpPr/>
          <p:nvPr/>
        </p:nvCxnSpPr>
        <p:spPr>
          <a:xfrm flipH="1" flipV="1">
            <a:off x="5232934" y="1536307"/>
            <a:ext cx="499683" cy="264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5209745" y="1886148"/>
            <a:ext cx="467135" cy="278113"/>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5581439" y="3385599"/>
            <a:ext cx="697627" cy="400110"/>
          </a:xfrm>
          <a:prstGeom prst="rect">
            <a:avLst/>
          </a:prstGeom>
        </p:spPr>
        <p:txBody>
          <a:bodyPr wrap="none">
            <a:spAutoFit/>
          </a:bodyPr>
          <a:lstStyle/>
          <a:p>
            <a:r>
              <a:rPr lang="ja-JP" altLang="en-US" sz="2000">
                <a:latin typeface="MigMix 1P" charset="-128"/>
                <a:ea typeface="MigMix 1P" charset="-128"/>
                <a:cs typeface="MigMix 1P" charset="-128"/>
              </a:rPr>
              <a:t>温度</a:t>
            </a:r>
            <a:endParaRPr lang="ja-JP" altLang="en-US" sz="2000" dirty="0">
              <a:latin typeface="MigMix 1P" panose="020B0502020203020207" pitchFamily="34" charset="-128"/>
            </a:endParaRPr>
          </a:p>
        </p:txBody>
      </p:sp>
      <p:pic>
        <p:nvPicPr>
          <p:cNvPr id="20" name="図 19"/>
          <p:cNvPicPr>
            <a:picLocks noChangeAspect="1"/>
          </p:cNvPicPr>
          <p:nvPr/>
        </p:nvPicPr>
        <p:blipFill>
          <a:blip r:embed="rId4"/>
          <a:stretch>
            <a:fillRect/>
          </a:stretch>
        </p:blipFill>
        <p:spPr>
          <a:xfrm>
            <a:off x="1092246" y="4136402"/>
            <a:ext cx="3019552" cy="2170176"/>
          </a:xfrm>
          <a:prstGeom prst="rect">
            <a:avLst/>
          </a:prstGeom>
        </p:spPr>
      </p:pic>
      <p:pic>
        <p:nvPicPr>
          <p:cNvPr id="21" name="図 20"/>
          <p:cNvPicPr>
            <a:picLocks noChangeAspect="1"/>
          </p:cNvPicPr>
          <p:nvPr/>
        </p:nvPicPr>
        <p:blipFill>
          <a:blip r:embed="rId5"/>
          <a:stretch>
            <a:fillRect/>
          </a:stretch>
        </p:blipFill>
        <p:spPr>
          <a:xfrm>
            <a:off x="4541934" y="4133483"/>
            <a:ext cx="2987040" cy="2153920"/>
          </a:xfrm>
          <a:prstGeom prst="rect">
            <a:avLst/>
          </a:prstGeom>
        </p:spPr>
      </p:pic>
      <p:sp>
        <p:nvSpPr>
          <p:cNvPr id="22" name="テキスト ボックス 21"/>
          <p:cNvSpPr txBox="1"/>
          <p:nvPr/>
        </p:nvSpPr>
        <p:spPr>
          <a:xfrm>
            <a:off x="1346685" y="4755173"/>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3" name="テキスト ボックス 22"/>
          <p:cNvSpPr txBox="1"/>
          <p:nvPr/>
        </p:nvSpPr>
        <p:spPr>
          <a:xfrm>
            <a:off x="2153950" y="4768924"/>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24" name="テキスト ボックス 23"/>
          <p:cNvSpPr txBox="1"/>
          <p:nvPr/>
        </p:nvSpPr>
        <p:spPr>
          <a:xfrm>
            <a:off x="3084041" y="4759792"/>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sp>
        <p:nvSpPr>
          <p:cNvPr id="25" name="テキスト ボックス 24"/>
          <p:cNvSpPr txBox="1"/>
          <p:nvPr/>
        </p:nvSpPr>
        <p:spPr>
          <a:xfrm>
            <a:off x="5259899" y="5347609"/>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6" name="テキスト ボックス 25"/>
          <p:cNvSpPr txBox="1"/>
          <p:nvPr/>
        </p:nvSpPr>
        <p:spPr>
          <a:xfrm>
            <a:off x="5253915" y="4603486"/>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27" name="テキスト ボックス 26"/>
          <p:cNvSpPr txBox="1"/>
          <p:nvPr/>
        </p:nvSpPr>
        <p:spPr>
          <a:xfrm>
            <a:off x="5809783" y="4779253"/>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cxnSp>
        <p:nvCxnSpPr>
          <p:cNvPr id="28" name="直線矢印コネクタ 27"/>
          <p:cNvCxnSpPr/>
          <p:nvPr/>
        </p:nvCxnSpPr>
        <p:spPr>
          <a:xfrm flipH="1">
            <a:off x="5508667" y="5054253"/>
            <a:ext cx="237996" cy="15619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6" idx="1"/>
          </p:cNvCxnSpPr>
          <p:nvPr/>
        </p:nvCxnSpPr>
        <p:spPr>
          <a:xfrm flipH="1">
            <a:off x="5090973" y="4788152"/>
            <a:ext cx="162942" cy="219852"/>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flipV="1">
            <a:off x="5139588" y="5399809"/>
            <a:ext cx="140314" cy="1175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080755" y="5716941"/>
            <a:ext cx="1210588" cy="400110"/>
          </a:xfrm>
          <a:prstGeom prst="rect">
            <a:avLst/>
          </a:prstGeom>
        </p:spPr>
        <p:txBody>
          <a:bodyPr wrap="none">
            <a:spAutoFit/>
          </a:bodyPr>
          <a:lstStyle/>
          <a:p>
            <a:r>
              <a:rPr lang="ja-JP" altLang="en-US" sz="2000">
                <a:latin typeface="MigMix 1P" charset="-128"/>
                <a:ea typeface="MigMix 1P" charset="-128"/>
                <a:cs typeface="MigMix 1P" charset="-128"/>
              </a:rPr>
              <a:t>質量流量</a:t>
            </a:r>
            <a:endParaRPr lang="ja-JP" altLang="en-US" sz="2000" dirty="0">
              <a:latin typeface="MigMix 1P" panose="020B0502020203020207" pitchFamily="34" charset="-128"/>
            </a:endParaRPr>
          </a:p>
        </p:txBody>
      </p:sp>
      <p:sp>
        <p:nvSpPr>
          <p:cNvPr id="32" name="正方形/長方形 31"/>
          <p:cNvSpPr/>
          <p:nvPr/>
        </p:nvSpPr>
        <p:spPr>
          <a:xfrm>
            <a:off x="6151577" y="5458592"/>
            <a:ext cx="1210588" cy="707886"/>
          </a:xfrm>
          <a:prstGeom prst="rect">
            <a:avLst/>
          </a:prstGeom>
        </p:spPr>
        <p:txBody>
          <a:bodyPr wrap="none">
            <a:spAutoFit/>
          </a:bodyPr>
          <a:lstStyle/>
          <a:p>
            <a:r>
              <a:rPr lang="ja-JP" altLang="en-US" sz="2000" dirty="0">
                <a:latin typeface="MigMix 1P" charset="-128"/>
                <a:ea typeface="MigMix 1P" charset="-128"/>
                <a:cs typeface="MigMix 1P" charset="-128"/>
              </a:rPr>
              <a:t>質量流量</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（拡大）</a:t>
            </a:r>
            <a:endParaRPr lang="ja-JP" altLang="en-US" sz="2000" dirty="0">
              <a:latin typeface="MigMix 1P" panose="020B0502020203020207" pitchFamily="34" charset="-128"/>
            </a:endParaRPr>
          </a:p>
        </p:txBody>
      </p:sp>
      <p:sp>
        <p:nvSpPr>
          <p:cNvPr id="14" name="フッター プレースホルダー 1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346320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rmAutofit/>
          </a:bodyPr>
          <a:lstStyle/>
          <a:p>
            <a:r>
              <a:rPr kumimoji="1" lang="en-US" altLang="ja-JP" dirty="0"/>
              <a:t>FluidExample4</a:t>
            </a:r>
            <a:br>
              <a:rPr kumimoji="1" lang="en-US" altLang="ja-JP" dirty="0"/>
            </a:br>
            <a:r>
              <a:rPr lang="en-US" altLang="ja-JP" sz="2700" dirty="0" err="1"/>
              <a:t>DinamicPipe</a:t>
            </a:r>
            <a:endParaRPr kumimoji="1" lang="ja-JP" altLang="en-US" sz="2700" dirty="0"/>
          </a:p>
        </p:txBody>
      </p:sp>
      <p:pic>
        <p:nvPicPr>
          <p:cNvPr id="9" name="図 8"/>
          <p:cNvPicPr>
            <a:picLocks noChangeAspect="1"/>
          </p:cNvPicPr>
          <p:nvPr/>
        </p:nvPicPr>
        <p:blipFill>
          <a:blip r:embed="rId3"/>
          <a:stretch>
            <a:fillRect/>
          </a:stretch>
        </p:blipFill>
        <p:spPr>
          <a:xfrm>
            <a:off x="353261" y="1619326"/>
            <a:ext cx="8438828" cy="3952856"/>
          </a:xfrm>
          <a:prstGeom prst="rect">
            <a:avLst/>
          </a:prstGeom>
        </p:spPr>
      </p:pic>
      <p:sp>
        <p:nvSpPr>
          <p:cNvPr id="10" name="テキスト ボックス 9"/>
          <p:cNvSpPr txBox="1"/>
          <p:nvPr/>
        </p:nvSpPr>
        <p:spPr>
          <a:xfrm>
            <a:off x="352586" y="5538817"/>
            <a:ext cx="3882530" cy="923330"/>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複数の</a:t>
            </a:r>
            <a:r>
              <a:rPr lang="en-US" altLang="ja-JP" dirty="0">
                <a:solidFill>
                  <a:srgbClr val="0070C0"/>
                </a:solidFill>
                <a:latin typeface="Migu 1M" charset="-128"/>
                <a:ea typeface="Migu 1M" charset="-128"/>
                <a:cs typeface="Migu 1M" charset="-128"/>
              </a:rPr>
              <a:t>Volume</a:t>
            </a:r>
            <a:r>
              <a:rPr lang="ja-JP" altLang="en-US" dirty="0">
                <a:solidFill>
                  <a:srgbClr val="0070C0"/>
                </a:solidFill>
                <a:latin typeface="Migu 1M" charset="-128"/>
                <a:ea typeface="Migu 1M" charset="-128"/>
                <a:cs typeface="Migu 1M" charset="-128"/>
              </a:rPr>
              <a:t>モデル</a:t>
            </a:r>
            <a:endParaRPr lang="en-US" altLang="ja-JP" dirty="0">
              <a:solidFill>
                <a:srgbClr val="0070C0"/>
              </a:solidFill>
              <a:latin typeface="Migu 1M" charset="-128"/>
              <a:ea typeface="Migu 1M" charset="-128"/>
              <a:cs typeface="Migu 1M" charset="-128"/>
            </a:endParaRPr>
          </a:p>
          <a:p>
            <a:r>
              <a:rPr kumimoji="1" lang="en-US" altLang="ja-JP" dirty="0">
                <a:solidFill>
                  <a:srgbClr val="0070C0"/>
                </a:solidFill>
                <a:latin typeface="Migu 1M" charset="-128"/>
                <a:ea typeface="Migu 1M" charset="-128"/>
                <a:cs typeface="Migu 1M" charset="-128"/>
              </a:rPr>
              <a:t>(</a:t>
            </a:r>
            <a:r>
              <a:rPr kumimoji="1" lang="ja-JP" altLang="en-US" dirty="0">
                <a:solidFill>
                  <a:srgbClr val="0070C0"/>
                </a:solidFill>
                <a:latin typeface="Migu 1M" charset="-128"/>
                <a:ea typeface="Migu 1M" charset="-128"/>
                <a:cs typeface="Migu 1M" charset="-128"/>
              </a:rPr>
              <a:t>質量保存式、</a:t>
            </a:r>
            <a:endParaRPr kumimoji="1" lang="en-US" altLang="ja-JP" dirty="0">
              <a:solidFill>
                <a:srgbClr val="0070C0"/>
              </a:solidFill>
              <a:latin typeface="Migu 1M" charset="-128"/>
              <a:ea typeface="Migu 1M" charset="-128"/>
              <a:cs typeface="Migu 1M" charset="-128"/>
            </a:endParaRPr>
          </a:p>
          <a:p>
            <a:r>
              <a:rPr lang="en-US" altLang="ja-JP" dirty="0">
                <a:solidFill>
                  <a:srgbClr val="0070C0"/>
                </a:solidFill>
                <a:latin typeface="Migu 1M" charset="-128"/>
                <a:ea typeface="Migu 1M" charset="-128"/>
                <a:cs typeface="Migu 1M" charset="-128"/>
              </a:rPr>
              <a:t> </a:t>
            </a:r>
            <a:r>
              <a:rPr kumimoji="1" lang="ja-JP" altLang="en-US" dirty="0">
                <a:solidFill>
                  <a:srgbClr val="0070C0"/>
                </a:solidFill>
                <a:latin typeface="Migu 1M" charset="-128"/>
                <a:ea typeface="Migu 1M" charset="-128"/>
                <a:cs typeface="Migu 1M" charset="-128"/>
              </a:rPr>
              <a:t>エネルギー保存式</a:t>
            </a:r>
            <a:r>
              <a:rPr kumimoji="1" lang="en-US" altLang="ja-JP" dirty="0">
                <a:latin typeface="Migu 1M" charset="-128"/>
                <a:ea typeface="Migu 1M" charset="-128"/>
                <a:cs typeface="Migu 1M" charset="-128"/>
              </a:rPr>
              <a:t>)</a:t>
            </a:r>
            <a:endParaRPr kumimoji="1" lang="ja-JP" altLang="en-US" dirty="0">
              <a:latin typeface="Migu 1M" charset="-128"/>
              <a:ea typeface="Migu 1M" charset="-128"/>
              <a:cs typeface="Migu 1M" charset="-128"/>
            </a:endParaRPr>
          </a:p>
        </p:txBody>
      </p:sp>
      <p:sp>
        <p:nvSpPr>
          <p:cNvPr id="11" name="テキスト ボックス 10"/>
          <p:cNvSpPr txBox="1"/>
          <p:nvPr/>
        </p:nvSpPr>
        <p:spPr>
          <a:xfrm>
            <a:off x="2624204" y="5519717"/>
            <a:ext cx="3165974" cy="923330"/>
          </a:xfrm>
          <a:prstGeom prst="rect">
            <a:avLst/>
          </a:prstGeom>
          <a:noFill/>
        </p:spPr>
        <p:txBody>
          <a:bodyPr wrap="square" rtlCol="0">
            <a:spAutoFit/>
          </a:bodyPr>
          <a:lstStyle/>
          <a:p>
            <a:r>
              <a:rPr lang="en-US" altLang="ja-JP" dirty="0">
                <a:solidFill>
                  <a:srgbClr val="0070C0"/>
                </a:solidFill>
                <a:latin typeface="Migu 1M" charset="-128"/>
                <a:ea typeface="Migu 1M" charset="-128"/>
                <a:cs typeface="Migu 1M" charset="-128"/>
              </a:rPr>
              <a:t>Volume</a:t>
            </a:r>
            <a:r>
              <a:rPr lang="ja-JP" altLang="en-US" dirty="0">
                <a:solidFill>
                  <a:srgbClr val="0070C0"/>
                </a:solidFill>
                <a:latin typeface="Migu 1M" charset="-128"/>
                <a:ea typeface="Migu 1M" charset="-128"/>
                <a:cs typeface="Migu 1M" charset="-128"/>
              </a:rPr>
              <a:t>モデルと</a:t>
            </a:r>
            <a:r>
              <a:rPr lang="en-US" altLang="ja-JP" dirty="0">
                <a:solidFill>
                  <a:srgbClr val="0070C0"/>
                </a:solidFill>
                <a:latin typeface="Migu 1M" charset="-128"/>
                <a:ea typeface="Migu 1M" charset="-128"/>
                <a:cs typeface="Migu 1M" charset="-128"/>
              </a:rPr>
              <a:t>Flow</a:t>
            </a:r>
            <a:r>
              <a:rPr lang="ja-JP" altLang="en-US" dirty="0">
                <a:solidFill>
                  <a:srgbClr val="0070C0"/>
                </a:solidFill>
                <a:latin typeface="Migu 1M" charset="-128"/>
                <a:ea typeface="Migu 1M" charset="-128"/>
                <a:cs typeface="Migu 1M" charset="-128"/>
              </a:rPr>
              <a:t>モデルのモデル構造</a:t>
            </a:r>
            <a:endParaRPr lang="en-US" altLang="ja-JP" dirty="0">
              <a:solidFill>
                <a:srgbClr val="0070C0"/>
              </a:solidFill>
              <a:latin typeface="Migu 1M" charset="-128"/>
              <a:ea typeface="Migu 1M" charset="-128"/>
              <a:cs typeface="Migu 1M" charset="-128"/>
            </a:endParaRPr>
          </a:p>
          <a:p>
            <a:r>
              <a:rPr kumimoji="1" lang="en-US" altLang="ja-JP" dirty="0">
                <a:solidFill>
                  <a:srgbClr val="0070C0"/>
                </a:solidFill>
                <a:latin typeface="Migu 1M" charset="-128"/>
                <a:ea typeface="Migu 1M" charset="-128"/>
                <a:cs typeface="Migu 1M" charset="-128"/>
              </a:rPr>
              <a:t>(</a:t>
            </a:r>
            <a:r>
              <a:rPr kumimoji="1" lang="ja-JP" altLang="en-US" dirty="0">
                <a:solidFill>
                  <a:srgbClr val="0070C0"/>
                </a:solidFill>
                <a:latin typeface="Migu 1M" charset="-128"/>
                <a:ea typeface="Migu 1M" charset="-128"/>
                <a:cs typeface="Migu 1M" charset="-128"/>
              </a:rPr>
              <a:t>運動量、質量保存式の実装</a:t>
            </a:r>
            <a:r>
              <a:rPr kumimoji="1" lang="en-US" altLang="ja-JP" dirty="0">
                <a:solidFill>
                  <a:srgbClr val="0070C0"/>
                </a:solidFill>
                <a:latin typeface="Migu 1M" charset="-128"/>
                <a:ea typeface="Migu 1M" charset="-128"/>
                <a:cs typeface="Migu 1M" charset="-128"/>
              </a:rPr>
              <a:t>)</a:t>
            </a:r>
            <a:endParaRPr kumimoji="1" lang="ja-JP" altLang="en-US" dirty="0">
              <a:latin typeface="Migu 1M" charset="-128"/>
              <a:ea typeface="Migu 1M" charset="-128"/>
              <a:cs typeface="Migu 1M" charset="-128"/>
            </a:endParaRPr>
          </a:p>
        </p:txBody>
      </p:sp>
      <p:sp>
        <p:nvSpPr>
          <p:cNvPr id="12" name="テキスト ボックス 11"/>
          <p:cNvSpPr txBox="1"/>
          <p:nvPr/>
        </p:nvSpPr>
        <p:spPr>
          <a:xfrm>
            <a:off x="5746766" y="5512359"/>
            <a:ext cx="3243821" cy="923330"/>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パイプの形状パラメータと</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モデルパラメータの対応付け</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伝熱モデルの追加</a:t>
            </a:r>
            <a:endParaRPr kumimoji="1" lang="ja-JP" altLang="en-US" dirty="0">
              <a:latin typeface="Migu 1M" charset="-128"/>
              <a:ea typeface="Migu 1M" charset="-128"/>
              <a:cs typeface="Migu 1M" charset="-128"/>
            </a:endParaRPr>
          </a:p>
        </p:txBody>
      </p:sp>
      <p:sp>
        <p:nvSpPr>
          <p:cNvPr id="13" name="正方形/長方形 12"/>
          <p:cNvSpPr/>
          <p:nvPr/>
        </p:nvSpPr>
        <p:spPr>
          <a:xfrm>
            <a:off x="5594888" y="2066559"/>
            <a:ext cx="3324387" cy="262696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テキスト ボックス 13"/>
          <p:cNvSpPr txBox="1"/>
          <p:nvPr/>
        </p:nvSpPr>
        <p:spPr>
          <a:xfrm>
            <a:off x="6763794" y="1381849"/>
            <a:ext cx="2155481" cy="646331"/>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単純なパイプの</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形状パラメータ</a:t>
            </a:r>
            <a:endParaRPr kumimoji="1" lang="ja-JP" altLang="en-US" dirty="0">
              <a:latin typeface="Migu 1M" charset="-128"/>
              <a:ea typeface="Migu 1M" charset="-128"/>
              <a:cs typeface="Migu 1M" charset="-128"/>
            </a:endParaRPr>
          </a:p>
        </p:txBody>
      </p:sp>
      <p:sp>
        <p:nvSpPr>
          <p:cNvPr id="15" name="テキスト ボックス 14"/>
          <p:cNvSpPr txBox="1"/>
          <p:nvPr/>
        </p:nvSpPr>
        <p:spPr>
          <a:xfrm>
            <a:off x="6345800" y="480015"/>
            <a:ext cx="2518474" cy="646331"/>
          </a:xfrm>
          <a:prstGeom prst="rect">
            <a:avLst/>
          </a:prstGeom>
          <a:noFill/>
        </p:spPr>
        <p:txBody>
          <a:bodyPr wrap="square" rtlCol="0">
            <a:spAutoFit/>
          </a:bodyPr>
          <a:lstStyle/>
          <a:p>
            <a:r>
              <a:rPr kumimoji="1" lang="ja-JP" altLang="en-US" dirty="0">
                <a:solidFill>
                  <a:srgbClr val="0432FF"/>
                </a:solidFill>
                <a:latin typeface="Migu 1M" charset="-128"/>
                <a:ea typeface="Migu 1M" charset="-128"/>
                <a:cs typeface="Migu 1M" charset="-128"/>
              </a:rPr>
              <a:t>必須入力パラメータ</a:t>
            </a:r>
            <a:endParaRPr kumimoji="1" lang="en-US" altLang="ja-JP" dirty="0">
              <a:solidFill>
                <a:srgbClr val="0432FF"/>
              </a:solidFill>
              <a:latin typeface="Migu 1M" charset="-128"/>
              <a:ea typeface="Migu 1M" charset="-128"/>
              <a:cs typeface="Migu 1M" charset="-128"/>
            </a:endParaRPr>
          </a:p>
          <a:p>
            <a:r>
              <a:rPr lang="ja-JP" altLang="en-US" dirty="0">
                <a:solidFill>
                  <a:srgbClr val="FF40FF"/>
                </a:solidFill>
                <a:latin typeface="Migu 1M" charset="-128"/>
                <a:ea typeface="Migu 1M" charset="-128"/>
                <a:cs typeface="Migu 1M" charset="-128"/>
              </a:rPr>
              <a:t>選択入力パラメータ</a:t>
            </a:r>
            <a:endParaRPr kumimoji="1" lang="ja-JP" altLang="en-US" dirty="0">
              <a:solidFill>
                <a:srgbClr val="FF40FF"/>
              </a:solidFill>
              <a:latin typeface="Migu 1M" charset="-128"/>
              <a:ea typeface="Migu 1M" charset="-128"/>
              <a:cs typeface="Migu 1M" charset="-128"/>
            </a:endParaRPr>
          </a:p>
        </p:txBody>
      </p:sp>
      <p:pic>
        <p:nvPicPr>
          <p:cNvPr id="17" name="図 16"/>
          <p:cNvPicPr>
            <a:picLocks noChangeAspect="1"/>
          </p:cNvPicPr>
          <p:nvPr/>
        </p:nvPicPr>
        <p:blipFill>
          <a:blip r:embed="rId4"/>
          <a:stretch>
            <a:fillRect/>
          </a:stretch>
        </p:blipFill>
        <p:spPr>
          <a:xfrm>
            <a:off x="4849168" y="336559"/>
            <a:ext cx="810381" cy="813404"/>
          </a:xfrm>
          <a:prstGeom prst="rect">
            <a:avLst/>
          </a:prstGeom>
        </p:spPr>
      </p:pic>
      <p:sp>
        <p:nvSpPr>
          <p:cNvPr id="18" name="日付プレースホルダー 17"/>
          <p:cNvSpPr>
            <a:spLocks noGrp="1"/>
          </p:cNvSpPr>
          <p:nvPr>
            <p:ph type="dt" sz="half" idx="10"/>
          </p:nvPr>
        </p:nvSpPr>
        <p:spPr/>
        <p:txBody>
          <a:bodyPr/>
          <a:lstStyle/>
          <a:p>
            <a:r>
              <a:rPr lang="en-US" altLang="ja-JP"/>
              <a:t>2017/12/07</a:t>
            </a:r>
            <a:endParaRPr lang="ja-JP" altLang="en-US"/>
          </a:p>
        </p:txBody>
      </p:sp>
      <p:sp>
        <p:nvSpPr>
          <p:cNvPr id="19" name="スライド番号プレースホルダー 18"/>
          <p:cNvSpPr>
            <a:spLocks noGrp="1"/>
          </p:cNvSpPr>
          <p:nvPr>
            <p:ph type="sldNum" sz="quarter" idx="12"/>
          </p:nvPr>
        </p:nvSpPr>
        <p:spPr/>
        <p:txBody>
          <a:bodyPr/>
          <a:lstStyle/>
          <a:p>
            <a:fld id="{522546E2-FFC9-E74A-B833-4B01CD764E6B}" type="slidenum">
              <a:rPr lang="ja-JP" altLang="en-US" smtClean="0"/>
              <a:pPr/>
              <a:t>99</a:t>
            </a:fld>
            <a:endParaRPr lang="ja-JP" altLang="en-US" dirty="0"/>
          </a:p>
        </p:txBody>
      </p:sp>
      <p:sp>
        <p:nvSpPr>
          <p:cNvPr id="20" name="正方形/長方形 19"/>
          <p:cNvSpPr/>
          <p:nvPr/>
        </p:nvSpPr>
        <p:spPr>
          <a:xfrm>
            <a:off x="628650" y="1286577"/>
            <a:ext cx="2492990" cy="369332"/>
          </a:xfrm>
          <a:prstGeom prst="rect">
            <a:avLst/>
          </a:prstGeom>
        </p:spPr>
        <p:txBody>
          <a:bodyPr wrap="none">
            <a:spAutoFit/>
          </a:bodyPr>
          <a:lstStyle/>
          <a:p>
            <a:r>
              <a:rPr lang="en-US" altLang="ja-JP" dirty="0" err="1">
                <a:solidFill>
                  <a:srgbClr val="0070C0"/>
                </a:solidFill>
                <a:latin typeface="Migu 1M" charset="-128"/>
                <a:ea typeface="Migu 1M" charset="-128"/>
                <a:cs typeface="Migu 1M" charset="-128"/>
              </a:rPr>
              <a:t>DynaicPipe</a:t>
            </a:r>
            <a:r>
              <a:rPr lang="ja-JP" altLang="en-US" dirty="0">
                <a:solidFill>
                  <a:srgbClr val="0070C0"/>
                </a:solidFill>
                <a:latin typeface="Migu 1M" charset="-128"/>
                <a:ea typeface="Migu 1M" charset="-128"/>
                <a:cs typeface="Migu 1M" charset="-128"/>
              </a:rPr>
              <a:t>の継承関係</a:t>
            </a:r>
            <a:endParaRPr lang="ja-JP" altLang="en-US" dirty="0">
              <a:solidFill>
                <a:srgbClr val="0070C0"/>
              </a:solidFill>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85675856"/>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講習会" id="{F106ED0A-09C6-3A44-817A-E0EA50BA254B}" vid="{ECB7F9CD-296F-BC44-A0AE-11868C234539}"/>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講習会</Template>
  <TotalTime>34198</TotalTime>
  <Words>13157</Words>
  <Application>Microsoft Macintosh PowerPoint</Application>
  <PresentationFormat>画面に合わせる (4:3)</PresentationFormat>
  <Paragraphs>2367</Paragraphs>
  <Slides>131</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131</vt:i4>
      </vt:variant>
    </vt:vector>
  </HeadingPairs>
  <TitlesOfParts>
    <vt:vector size="137" baseType="lpstr">
      <vt:lpstr>Cambria Math</vt:lpstr>
      <vt:lpstr>Arial</vt:lpstr>
      <vt:lpstr>Arial Unicode MS</vt:lpstr>
      <vt:lpstr>MigMix 1P</vt:lpstr>
      <vt:lpstr>Migu 1M</vt:lpstr>
      <vt:lpstr>ホワイト</vt:lpstr>
      <vt:lpstr>OpenModelica講習中級 Modelica.Fluidライブラリ解説</vt:lpstr>
      <vt:lpstr>3. Modelica.Fluid ライブラリ</vt:lpstr>
      <vt:lpstr>Modelica.Fluid ライブラリ</vt:lpstr>
      <vt:lpstr>Examples</vt:lpstr>
      <vt:lpstr>Examples</vt:lpstr>
      <vt:lpstr>FluidExample1 FluidPort: 1次元流体モデルのコネクタ</vt:lpstr>
      <vt:lpstr>FluidPort</vt:lpstr>
      <vt:lpstr>FluidPort</vt:lpstr>
      <vt:lpstr>FluidPort</vt:lpstr>
      <vt:lpstr>FluidPort</vt:lpstr>
      <vt:lpstr>FluidPort</vt:lpstr>
      <vt:lpstr>FluidPort</vt:lpstr>
      <vt:lpstr>WaterMix1 熱湯と冷水を混ぜる</vt:lpstr>
      <vt:lpstr>WaterMix1</vt:lpstr>
      <vt:lpstr>WaterMix1</vt:lpstr>
      <vt:lpstr>WaterMix1</vt:lpstr>
      <vt:lpstr>WaterMix1</vt:lpstr>
      <vt:lpstr>WaterMix1</vt:lpstr>
      <vt:lpstr>WaterMix1</vt:lpstr>
      <vt:lpstr>WaterMix1</vt:lpstr>
      <vt:lpstr>WaterMix1</vt:lpstr>
      <vt:lpstr>WaterMix1</vt:lpstr>
      <vt:lpstr>WaterMix1</vt:lpstr>
      <vt:lpstr>WaterMix1</vt:lpstr>
      <vt:lpstr>WaterMix1</vt:lpstr>
      <vt:lpstr>WaterMix1</vt:lpstr>
      <vt:lpstr>TraceSubstanceMix1 塩素濃度の異なる水を混ぜる</vt:lpstr>
      <vt:lpstr>TraceSubstanceMix1</vt:lpstr>
      <vt:lpstr>TraceSubstanceMix1</vt:lpstr>
      <vt:lpstr>TraceSubstanceMix1</vt:lpstr>
      <vt:lpstr>TraceSubstanceMix1</vt:lpstr>
      <vt:lpstr>TraceSubstanceMix1</vt:lpstr>
      <vt:lpstr>GasMix1 メタンガスと空気を混ぜる</vt:lpstr>
      <vt:lpstr>GasMix1</vt:lpstr>
      <vt:lpstr>GasMix1</vt:lpstr>
      <vt:lpstr>GasMix1</vt:lpstr>
      <vt:lpstr>GasMix1</vt:lpstr>
      <vt:lpstr>GasMix1</vt:lpstr>
      <vt:lpstr>GasMix1</vt:lpstr>
      <vt:lpstr>GasMix1</vt:lpstr>
      <vt:lpstr>GasMix1</vt:lpstr>
      <vt:lpstr>FluidExample2 volume モデル</vt:lpstr>
      <vt:lpstr>volume モデル</vt:lpstr>
      <vt:lpstr>volume モデル</vt:lpstr>
      <vt:lpstr>volume モデル</vt:lpstr>
      <vt:lpstr>volume モデル</vt:lpstr>
      <vt:lpstr>volume モデル</vt:lpstr>
      <vt:lpstr>volume モデル</vt:lpstr>
      <vt:lpstr>volume モデル</vt:lpstr>
      <vt:lpstr>HotRoom1 部屋の冷たい空気を温かい空気に入れ替える</vt:lpstr>
      <vt:lpstr>HotRoom1</vt:lpstr>
      <vt:lpstr>HotRoom1</vt:lpstr>
      <vt:lpstr>HotRoom1</vt:lpstr>
      <vt:lpstr>HotRoom1</vt:lpstr>
      <vt:lpstr>HotRoom1</vt:lpstr>
      <vt:lpstr>HotRoom1</vt:lpstr>
      <vt:lpstr>HotRoom1</vt:lpstr>
      <vt:lpstr>HotRoom1</vt:lpstr>
      <vt:lpstr>HotRoom1</vt:lpstr>
      <vt:lpstr>HotRoom1</vt:lpstr>
      <vt:lpstr>HotRoom1</vt:lpstr>
      <vt:lpstr>HotRoom1</vt:lpstr>
      <vt:lpstr>HotRoom1</vt:lpstr>
      <vt:lpstr>HotRoom2 部屋を2つに分割する</vt:lpstr>
      <vt:lpstr>HotRoom2</vt:lpstr>
      <vt:lpstr>HotRoom2</vt:lpstr>
      <vt:lpstr>HotRoom2</vt:lpstr>
      <vt:lpstr>HotRoom2</vt:lpstr>
      <vt:lpstr>HotRoom2</vt:lpstr>
      <vt:lpstr>HotRoom2</vt:lpstr>
      <vt:lpstr>WaterVolume1 容器の冷水を熱湯と入れ替える</vt:lpstr>
      <vt:lpstr>WaterVolume1</vt:lpstr>
      <vt:lpstr>WaterVolume1</vt:lpstr>
      <vt:lpstr>WaterVolume1</vt:lpstr>
      <vt:lpstr>WaterVolume1</vt:lpstr>
      <vt:lpstr>WaterVolume1</vt:lpstr>
      <vt:lpstr>WaterVolume1</vt:lpstr>
      <vt:lpstr>WaterVolume1</vt:lpstr>
      <vt:lpstr>WaterVolume2 容器出入り口の圧力損失を考慮する。</vt:lpstr>
      <vt:lpstr>WaterValume2</vt:lpstr>
      <vt:lpstr>WaterVolume2</vt:lpstr>
      <vt:lpstr>WaterVolume2</vt:lpstr>
      <vt:lpstr>WaterVolume2</vt:lpstr>
      <vt:lpstr>WaterVolume2</vt:lpstr>
      <vt:lpstr>WaterVolume2</vt:lpstr>
      <vt:lpstr>WaterVolume2</vt:lpstr>
      <vt:lpstr>fluidExample3 flow モデル  運動量方程式を実装するモデル</vt:lpstr>
      <vt:lpstr>flowモデル</vt:lpstr>
      <vt:lpstr>flowモデル</vt:lpstr>
      <vt:lpstr>flowモデル</vt:lpstr>
      <vt:lpstr>flowモデル</vt:lpstr>
      <vt:lpstr>StaticPipeTest1 flowモデルとvolumeモデルを配置する。</vt:lpstr>
      <vt:lpstr>StaticPipeTest1</vt:lpstr>
      <vt:lpstr>PowerPoint プレゼンテーション</vt:lpstr>
      <vt:lpstr>StaticPipeTest1</vt:lpstr>
      <vt:lpstr>StaticPipeTest1</vt:lpstr>
      <vt:lpstr>StaticPipeTest2 flow モデルを直接接続する</vt:lpstr>
      <vt:lpstr>StaticPipeTest2</vt:lpstr>
      <vt:lpstr>FluidExample4 DinamicPipe</vt:lpstr>
      <vt:lpstr>DynamicPipe</vt:lpstr>
      <vt:lpstr>DynamicPipe</vt:lpstr>
      <vt:lpstr>DynamicPipe</vt:lpstr>
      <vt:lpstr>DynamicPipe</vt:lpstr>
      <vt:lpstr>WaterExchange1〜4 冷水の入ったパイプに熱湯を流し込む</vt:lpstr>
      <vt:lpstr>WaterExchange1〜４</vt:lpstr>
      <vt:lpstr>WaterExchange1〜４</vt:lpstr>
      <vt:lpstr>WaterExchange1〜４</vt:lpstr>
      <vt:lpstr>WaterExchange1〜４</vt:lpstr>
      <vt:lpstr>WaterExchange1〜４</vt:lpstr>
      <vt:lpstr>WaterExchange1〜４</vt:lpstr>
      <vt:lpstr>FluidExample5 VesselPortsData FluidPort の特性データ</vt:lpstr>
      <vt:lpstr>VesselPortsData</vt:lpstr>
      <vt:lpstr>VesselPortsData</vt:lpstr>
      <vt:lpstr>WaterTank 水の入ったタンクにお湯を注ぎ込む</vt:lpstr>
      <vt:lpstr>WaterTank</vt:lpstr>
      <vt:lpstr>WaterTank</vt:lpstr>
      <vt:lpstr>WaterTank</vt:lpstr>
      <vt:lpstr>WaterTank</vt:lpstr>
      <vt:lpstr>FluidExample6 HeatTransfer モデル</vt:lpstr>
      <vt:lpstr>HeatTransfer モデル</vt:lpstr>
      <vt:lpstr>WaterHeating パイプを加熱してタンク内の水を温める</vt:lpstr>
      <vt:lpstr>WaterHeating</vt:lpstr>
      <vt:lpstr>WaterHeating</vt:lpstr>
      <vt:lpstr>IncompressibleFluidNetwork Modelica.Fluid.Examples のモデルをコピーする</vt:lpstr>
      <vt:lpstr>IncompressibleFluidNetwork</vt:lpstr>
      <vt:lpstr>IncompressibleFluidNetwork</vt:lpstr>
      <vt:lpstr>IncompressibleFluidNetwork</vt:lpstr>
      <vt:lpstr>IncompressibleFluidNetwork</vt:lpstr>
      <vt:lpstr>まとめ</vt:lpstr>
      <vt:lpstr>Modelica Standard Library License</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田中周</dc:creator>
  <cp:keywords/>
  <dc:description/>
  <cp:lastModifiedBy>田中周</cp:lastModifiedBy>
  <cp:revision>663</cp:revision>
  <cp:lastPrinted>2018-12-13T00:30:30Z</cp:lastPrinted>
  <dcterms:created xsi:type="dcterms:W3CDTF">2017-10-28T23:10:16Z</dcterms:created>
  <dcterms:modified xsi:type="dcterms:W3CDTF">2018-12-13T00:30:41Z</dcterms:modified>
  <cp:category/>
</cp:coreProperties>
</file>